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notesMasterIdLst>
    <p:notesMasterId r:id="rId87"/>
  </p:notesMasterIdLst>
  <p:sldIdLst>
    <p:sldId id="269" r:id="rId2"/>
    <p:sldId id="1051" r:id="rId3"/>
    <p:sldId id="302" r:id="rId4"/>
    <p:sldId id="1013" r:id="rId5"/>
    <p:sldId id="1012" r:id="rId6"/>
    <p:sldId id="1011" r:id="rId7"/>
    <p:sldId id="1010" r:id="rId8"/>
    <p:sldId id="1006" r:id="rId9"/>
    <p:sldId id="285" r:id="rId10"/>
    <p:sldId id="1061" r:id="rId11"/>
    <p:sldId id="1014" r:id="rId12"/>
    <p:sldId id="1015" r:id="rId13"/>
    <p:sldId id="1053" r:id="rId14"/>
    <p:sldId id="289" r:id="rId15"/>
    <p:sldId id="290" r:id="rId16"/>
    <p:sldId id="1515" r:id="rId17"/>
    <p:sldId id="328" r:id="rId18"/>
    <p:sldId id="1482" r:id="rId19"/>
    <p:sldId id="476" r:id="rId20"/>
    <p:sldId id="355" r:id="rId21"/>
    <p:sldId id="471" r:id="rId22"/>
    <p:sldId id="1492" r:id="rId23"/>
    <p:sldId id="1490" r:id="rId24"/>
    <p:sldId id="1489" r:id="rId25"/>
    <p:sldId id="325" r:id="rId26"/>
    <p:sldId id="801" r:id="rId27"/>
    <p:sldId id="1493" r:id="rId28"/>
    <p:sldId id="1498" r:id="rId29"/>
    <p:sldId id="1523" r:id="rId30"/>
    <p:sldId id="337" r:id="rId31"/>
    <p:sldId id="1054" r:id="rId32"/>
    <p:sldId id="496" r:id="rId33"/>
    <p:sldId id="498" r:id="rId34"/>
    <p:sldId id="362" r:id="rId35"/>
    <p:sldId id="279" r:id="rId36"/>
    <p:sldId id="1055" r:id="rId37"/>
    <p:sldId id="1049" r:id="rId38"/>
    <p:sldId id="1022" r:id="rId39"/>
    <p:sldId id="1060" r:id="rId40"/>
    <p:sldId id="1021" r:id="rId41"/>
    <p:sldId id="1050" r:id="rId42"/>
    <p:sldId id="1522" r:id="rId43"/>
    <p:sldId id="519" r:id="rId44"/>
    <p:sldId id="1023" r:id="rId45"/>
    <p:sldId id="1029" r:id="rId46"/>
    <p:sldId id="1524" r:id="rId47"/>
    <p:sldId id="256" r:id="rId48"/>
    <p:sldId id="257" r:id="rId49"/>
    <p:sldId id="258" r:id="rId50"/>
    <p:sldId id="264" r:id="rId51"/>
    <p:sldId id="267" r:id="rId52"/>
    <p:sldId id="272" r:id="rId53"/>
    <p:sldId id="268" r:id="rId54"/>
    <p:sldId id="1052" r:id="rId55"/>
    <p:sldId id="271" r:id="rId56"/>
    <p:sldId id="270" r:id="rId57"/>
    <p:sldId id="304" r:id="rId58"/>
    <p:sldId id="1016" r:id="rId59"/>
    <p:sldId id="1059" r:id="rId60"/>
    <p:sldId id="1017" r:id="rId61"/>
    <p:sldId id="288" r:id="rId62"/>
    <p:sldId id="1019" r:id="rId63"/>
    <p:sldId id="1018" r:id="rId64"/>
    <p:sldId id="1020" r:id="rId65"/>
    <p:sldId id="1025" r:id="rId66"/>
    <p:sldId id="1026" r:id="rId67"/>
    <p:sldId id="1034" r:id="rId68"/>
    <p:sldId id="1030" r:id="rId69"/>
    <p:sldId id="347" r:id="rId70"/>
    <p:sldId id="348" r:id="rId71"/>
    <p:sldId id="349" r:id="rId72"/>
    <p:sldId id="350" r:id="rId73"/>
    <p:sldId id="368" r:id="rId74"/>
    <p:sldId id="363" r:id="rId75"/>
    <p:sldId id="1525" r:id="rId76"/>
    <p:sldId id="465" r:id="rId77"/>
    <p:sldId id="462" r:id="rId78"/>
    <p:sldId id="525" r:id="rId79"/>
    <p:sldId id="515" r:id="rId80"/>
    <p:sldId id="531" r:id="rId81"/>
    <p:sldId id="1526" r:id="rId82"/>
    <p:sldId id="1527" r:id="rId83"/>
    <p:sldId id="514" r:id="rId84"/>
    <p:sldId id="1028" r:id="rId85"/>
    <p:sldId id="1004" r:id="rId86"/>
  </p:sldIdLst>
  <p:sldSz cx="9144000" cy="5143500" type="screen16x9"/>
  <p:notesSz cx="51435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144CD0-4F67-4583-B3B5-F5ED63C2DA19}" v="34" dt="2025-05-14T17:26:31.310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83"/>
    <p:restoredTop sz="94718"/>
  </p:normalViewPr>
  <p:slideViewPr>
    <p:cSldViewPr>
      <p:cViewPr varScale="1">
        <p:scale>
          <a:sx n="118" d="100"/>
          <a:sy n="118" d="100"/>
        </p:scale>
        <p:origin x="538" y="8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viewProps" Target="view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theme" Target="theme/theme1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microsoft.com/office/2015/10/relationships/revisionInfo" Target="revisionInfo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notesMaster" Target="notesMasters/notesMaster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22885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2913757" y="1"/>
            <a:ext cx="222885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732CDD-AFAF-2F49-898E-B4D15BC04C4F}" type="datetimeFigureOut">
              <a:rPr lang="en-US" smtClean="0"/>
              <a:t>5/14/2025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171450" y="1143000"/>
            <a:ext cx="5486400" cy="30876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514350" y="4399845"/>
            <a:ext cx="4114800" cy="360115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6801"/>
            <a:ext cx="222885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2913757" y="8686801"/>
            <a:ext cx="222885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F0623C-D057-CF48-8F96-ED344AD26F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20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7412C2-CA0C-9A46-9232-44248C5A45A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439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AEF5B-7444-4C8A-808C-5A2348D200D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508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53208">
              <a:defRPr/>
            </a:pPr>
            <a:r>
              <a:rPr lang="en-US" dirty="0">
                <a:solidFill>
                  <a:srgbClr val="222222"/>
                </a:solidFill>
                <a:latin typeface="PT Serif" panose="020A0603040505020204" pitchFamily="18" charset="0"/>
                <a:ea typeface="Calibri" panose="020F0502020204030204" pitchFamily="34" charset="0"/>
              </a:rPr>
              <a:t>“We went through the angst in the open container discussion and I was one of the people adamantly opposed to that,” McDaniel said. “I thought we would have buildings sliding off into the river, and none of that has happened and I think it has gone very well.”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lvl="0"/>
            <a:endParaRPr lang="en-US" dirty="0"/>
          </a:p>
          <a:p>
            <a:pPr lvl="0"/>
            <a:r>
              <a:rPr lang="en-US" dirty="0"/>
              <a:t>After the trial period, open container was extended permanently for Thu-Sat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CAEF5B-7444-4C8A-808C-5A2348D200D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17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5% of Georgia visitors participated in a movie-related activity in 2017 </a:t>
            </a:r>
          </a:p>
          <a:p>
            <a:r>
              <a:rPr lang="en-US" dirty="0"/>
              <a:t>(Source: 2017 Georgia Visitor Profile, DK Shifflet, August 2018)</a:t>
            </a:r>
          </a:p>
          <a:p>
            <a:endParaRPr lang="en-US" dirty="0"/>
          </a:p>
          <a:p>
            <a:r>
              <a:rPr lang="en-US" dirty="0"/>
              <a:t>Nearly 40% of attendees to Shaky Knees, Shaky Beats (Athens) and the </a:t>
            </a:r>
          </a:p>
          <a:p>
            <a:r>
              <a:rPr lang="en-US" dirty="0"/>
              <a:t>Savannah Music Festival came from out-of-state in 2016</a:t>
            </a:r>
          </a:p>
          <a:p>
            <a:r>
              <a:rPr lang="en-US" dirty="0"/>
              <a:t>(Source: The Economic and Fiscal Impact of the Music Industry in Georgia, Georgia Tech Research Institute, 2017)</a:t>
            </a:r>
          </a:p>
          <a:p>
            <a:endParaRPr lang="en-US" dirty="0"/>
          </a:p>
          <a:p>
            <a:r>
              <a:rPr lang="en-US" dirty="0"/>
              <a:t>Build on “year of” campaigns to develop and promote film and music tourism</a:t>
            </a:r>
          </a:p>
          <a:p>
            <a:r>
              <a:rPr lang="en-US" dirty="0"/>
              <a:t>Use the state’s rich music heritage and signature music festivals to lure visitors from across the state and from around the globe.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7C0ED-C80A-454F-91ED-7EFC00E3F322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639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hyperlink" Target="http://www.gacities.com/" TargetMode="External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cities.com/" TargetMode="External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acities.com/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acities.com/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acities.com/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2">
            <a:extLst>
              <a:ext uri="{FF2B5EF4-FFF2-40B4-BE49-F238E27FC236}">
                <a16:creationId xmlns:a16="http://schemas.microsoft.com/office/drawing/2014/main" id="{525708F7-1B8D-E14A-911D-FD02636E740F}"/>
              </a:ext>
            </a:extLst>
          </p:cNvPr>
          <p:cNvSpPr/>
          <p:nvPr userDrawn="1"/>
        </p:nvSpPr>
        <p:spPr>
          <a:xfrm>
            <a:off x="0" y="0"/>
            <a:ext cx="9144000" cy="5148834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3A8"/>
          </a:solidFill>
          <a:ln>
            <a:solidFill>
              <a:schemeClr val="bg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10">
            <a:extLst>
              <a:ext uri="{FF2B5EF4-FFF2-40B4-BE49-F238E27FC236}">
                <a16:creationId xmlns:a16="http://schemas.microsoft.com/office/drawing/2014/main" id="{0A3A27CA-BC84-044F-A387-3CF5B7870256}"/>
              </a:ext>
            </a:extLst>
          </p:cNvPr>
          <p:cNvSpPr txBox="1"/>
          <p:nvPr userDrawn="1"/>
        </p:nvSpPr>
        <p:spPr>
          <a:xfrm>
            <a:off x="437874" y="4602539"/>
            <a:ext cx="1012825" cy="140423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b="1" spc="-5" dirty="0">
                <a:solidFill>
                  <a:schemeClr val="bg1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www.gacities.com</a:t>
            </a:r>
            <a:endParaRPr sz="9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AFD996-765E-E344-93BE-103889D65A65}"/>
              </a:ext>
            </a:extLst>
          </p:cNvPr>
          <p:cNvCxnSpPr>
            <a:cxnSpLocks/>
          </p:cNvCxnSpPr>
          <p:nvPr userDrawn="1"/>
        </p:nvCxnSpPr>
        <p:spPr>
          <a:xfrm>
            <a:off x="444500" y="457199"/>
            <a:ext cx="8255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A3BBBF7-79D1-794C-A80D-B73F975F826F}"/>
              </a:ext>
            </a:extLst>
          </p:cNvPr>
          <p:cNvCxnSpPr>
            <a:cxnSpLocks/>
          </p:cNvCxnSpPr>
          <p:nvPr userDrawn="1"/>
        </p:nvCxnSpPr>
        <p:spPr>
          <a:xfrm>
            <a:off x="1603375" y="4700050"/>
            <a:ext cx="7096125" cy="53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068F0CFB-923C-E143-9ABC-5F7F9A59224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149437" y="3845467"/>
            <a:ext cx="1549400" cy="495300"/>
          </a:xfrm>
          <a:prstGeom prst="rect">
            <a:avLst/>
          </a:prstGeom>
        </p:spPr>
      </p:pic>
      <p:sp>
        <p:nvSpPr>
          <p:cNvPr id="12" name="Content Placeholder 8">
            <a:extLst>
              <a:ext uri="{FF2B5EF4-FFF2-40B4-BE49-F238E27FC236}">
                <a16:creationId xmlns:a16="http://schemas.microsoft.com/office/drawing/2014/main" id="{7673C910-C5E6-BF4C-B1CF-7F544DCB471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54465" y="988664"/>
            <a:ext cx="4279900" cy="1447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Content Placeholder 10">
            <a:extLst>
              <a:ext uri="{FF2B5EF4-FFF2-40B4-BE49-F238E27FC236}">
                <a16:creationId xmlns:a16="http://schemas.microsoft.com/office/drawing/2014/main" id="{7542E065-C1EB-C943-A7E7-2C8B2DD28DA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454465" y="2700617"/>
            <a:ext cx="4279900" cy="931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7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7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7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7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25">
            <a:extLst>
              <a:ext uri="{FF2B5EF4-FFF2-40B4-BE49-F238E27FC236}">
                <a16:creationId xmlns:a16="http://schemas.microsoft.com/office/drawing/2014/main" id="{5A7FE6AB-EBB1-D846-8E46-F9A0A97FDA1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4465" y="3788062"/>
            <a:ext cx="2475866" cy="381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4" name="Picture 3" descr="A picture containing icon&#10;&#10;Description automatically generated">
            <a:extLst>
              <a:ext uri="{FF2B5EF4-FFF2-40B4-BE49-F238E27FC236}">
                <a16:creationId xmlns:a16="http://schemas.microsoft.com/office/drawing/2014/main" id="{D3FC50D9-B4BF-714C-A4E0-009941BD8D0F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1611" y="262053"/>
            <a:ext cx="3142977" cy="461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602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-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7F28846E-EC84-2C44-A822-23506C720FCE}"/>
              </a:ext>
            </a:extLst>
          </p:cNvPr>
          <p:cNvGrpSpPr/>
          <p:nvPr userDrawn="1"/>
        </p:nvGrpSpPr>
        <p:grpSpPr>
          <a:xfrm>
            <a:off x="455875" y="230822"/>
            <a:ext cx="8286170" cy="4681855"/>
            <a:chOff x="455875" y="230822"/>
            <a:chExt cx="8286170" cy="4681855"/>
          </a:xfrm>
        </p:grpSpPr>
        <p:sp>
          <p:nvSpPr>
            <p:cNvPr id="13" name="object 2">
              <a:extLst>
                <a:ext uri="{FF2B5EF4-FFF2-40B4-BE49-F238E27FC236}">
                  <a16:creationId xmlns:a16="http://schemas.microsoft.com/office/drawing/2014/main" id="{0B2BB290-92E2-EC40-98D8-DF14F5E2A06C}"/>
                </a:ext>
              </a:extLst>
            </p:cNvPr>
            <p:cNvSpPr/>
            <p:nvPr/>
          </p:nvSpPr>
          <p:spPr>
            <a:xfrm>
              <a:off x="1600200" y="4686300"/>
              <a:ext cx="7141845" cy="0"/>
            </a:xfrm>
            <a:custGeom>
              <a:avLst/>
              <a:gdLst/>
              <a:ahLst/>
              <a:cxnLst/>
              <a:rect l="l" t="t" r="r" b="b"/>
              <a:pathLst>
                <a:path w="7141845">
                  <a:moveTo>
                    <a:pt x="0" y="0"/>
                  </a:moveTo>
                  <a:lnTo>
                    <a:pt x="7141464" y="0"/>
                  </a:lnTo>
                </a:path>
              </a:pathLst>
            </a:custGeom>
            <a:ln w="12700">
              <a:solidFill>
                <a:srgbClr val="7F7F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grpSp>
          <p:nvGrpSpPr>
            <p:cNvPr id="14" name="object 3">
              <a:extLst>
                <a:ext uri="{FF2B5EF4-FFF2-40B4-BE49-F238E27FC236}">
                  <a16:creationId xmlns:a16="http://schemas.microsoft.com/office/drawing/2014/main" id="{57528C26-F133-1C4E-9D73-0B8359AB1535}"/>
                </a:ext>
              </a:extLst>
            </p:cNvPr>
            <p:cNvGrpSpPr/>
            <p:nvPr/>
          </p:nvGrpSpPr>
          <p:grpSpPr>
            <a:xfrm>
              <a:off x="455875" y="230822"/>
              <a:ext cx="8234045" cy="4681855"/>
              <a:chOff x="457200" y="230892"/>
              <a:chExt cx="8234045" cy="4681855"/>
            </a:xfrm>
          </p:grpSpPr>
          <p:sp>
            <p:nvSpPr>
              <p:cNvPr id="15" name="object 4">
                <a:extLst>
                  <a:ext uri="{FF2B5EF4-FFF2-40B4-BE49-F238E27FC236}">
                    <a16:creationId xmlns:a16="http://schemas.microsoft.com/office/drawing/2014/main" id="{2AC1BAED-526A-1041-992E-673FE46A98E7}"/>
                  </a:ext>
                </a:extLst>
              </p:cNvPr>
              <p:cNvSpPr/>
              <p:nvPr/>
            </p:nvSpPr>
            <p:spPr>
              <a:xfrm>
                <a:off x="457200" y="450850"/>
                <a:ext cx="8229600" cy="0"/>
              </a:xfrm>
              <a:custGeom>
                <a:avLst/>
                <a:gdLst/>
                <a:ahLst/>
                <a:cxnLst/>
                <a:rect l="l" t="t" r="r" b="b"/>
                <a:pathLst>
                  <a:path w="8229600">
                    <a:moveTo>
                      <a:pt x="0" y="0"/>
                    </a:moveTo>
                    <a:lnTo>
                      <a:pt x="8229600" y="0"/>
                    </a:lnTo>
                  </a:path>
                </a:pathLst>
              </a:custGeom>
              <a:ln w="12700">
                <a:solidFill>
                  <a:srgbClr val="7F7F7F"/>
                </a:solidFill>
              </a:ln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pic>
            <p:nvPicPr>
              <p:cNvPr id="20" name="object 5">
                <a:extLst>
                  <a:ext uri="{FF2B5EF4-FFF2-40B4-BE49-F238E27FC236}">
                    <a16:creationId xmlns:a16="http://schemas.microsoft.com/office/drawing/2014/main" id="{BF86D4A8-BE41-D144-AFAA-C810EB395CC0}"/>
                  </a:ext>
                </a:extLst>
              </p:cNvPr>
              <p:cNvPicPr/>
              <p:nvPr/>
            </p:nvPicPr>
            <p:blipFill>
              <a:blip r:embed="rId2" cstate="print"/>
              <a:stretch>
                <a:fillRect/>
              </a:stretch>
            </p:blipFill>
            <p:spPr>
              <a:xfrm>
                <a:off x="5175075" y="230892"/>
                <a:ext cx="3515785" cy="4681588"/>
              </a:xfrm>
              <a:prstGeom prst="rect">
                <a:avLst/>
              </a:prstGeom>
            </p:spPr>
          </p:pic>
        </p:grpSp>
      </p:grpSp>
      <p:sp>
        <p:nvSpPr>
          <p:cNvPr id="22" name="object 8">
            <a:extLst>
              <a:ext uri="{FF2B5EF4-FFF2-40B4-BE49-F238E27FC236}">
                <a16:creationId xmlns:a16="http://schemas.microsoft.com/office/drawing/2014/main" id="{2395F43D-E04D-AC4F-813B-783DA459070F}"/>
              </a:ext>
            </a:extLst>
          </p:cNvPr>
          <p:cNvSpPr txBox="1"/>
          <p:nvPr userDrawn="1"/>
        </p:nvSpPr>
        <p:spPr>
          <a:xfrm>
            <a:off x="444500" y="4602539"/>
            <a:ext cx="101282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  <a:hlinkClick r:id="rId3"/>
              </a:rPr>
              <a:t>www.gacities.com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DCFAAAC-F440-D844-8402-3E706777CA6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54465" y="988664"/>
            <a:ext cx="4279900" cy="1447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65ABF55-39BB-D840-9C9E-F88DF6D04202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454465" y="2700617"/>
            <a:ext cx="4279900" cy="931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7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7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7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7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DAF7EF57-7170-FA4D-B2EB-949F8F7336A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4465" y="3788062"/>
            <a:ext cx="2475866" cy="381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9506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DFA68C3-907B-DB4C-B0A8-E8AE4DF26D7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638800" y="0"/>
            <a:ext cx="3505200" cy="51435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78FEB0-D81F-D549-9A08-6D083B73F5D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7200" y="438150"/>
            <a:ext cx="4495800" cy="8382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D255FB3-CABA-9349-BF56-E32A39244E3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7200" y="1428750"/>
            <a:ext cx="4495800" cy="2590800"/>
          </a:xfrm>
          <a:prstGeom prst="rect">
            <a:avLst/>
          </a:prstGeom>
        </p:spPr>
        <p:txBody>
          <a:bodyPr/>
          <a:lstStyle>
            <a:lvl1pPr marL="1714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6286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0858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430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002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object 9">
            <a:extLst>
              <a:ext uri="{FF2B5EF4-FFF2-40B4-BE49-F238E27FC236}">
                <a16:creationId xmlns:a16="http://schemas.microsoft.com/office/drawing/2014/main" id="{328935D3-8E6C-3447-B3EA-A6EB28CD849D}"/>
              </a:ext>
            </a:extLst>
          </p:cNvPr>
          <p:cNvSpPr txBox="1"/>
          <p:nvPr userDrawn="1"/>
        </p:nvSpPr>
        <p:spPr>
          <a:xfrm>
            <a:off x="444500" y="4676596"/>
            <a:ext cx="1012825" cy="140423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b="1" spc="-5" dirty="0">
                <a:solidFill>
                  <a:srgbClr val="0083A8"/>
                </a:solidFill>
                <a:latin typeface="Arial"/>
                <a:cs typeface="Arial"/>
                <a:hlinkClick r:id="rId2"/>
              </a:rPr>
              <a:t>www.gacities.com</a:t>
            </a:r>
            <a:endParaRPr sz="900" dirty="0">
              <a:latin typeface="Arial"/>
              <a:cs typeface="Arial"/>
            </a:endParaRPr>
          </a:p>
        </p:txBody>
      </p:sp>
      <p:pic>
        <p:nvPicPr>
          <p:cNvPr id="8" name="Picture 7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9339B00D-DF38-3D4B-904B-8E984E18B81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04" b="52963"/>
          <a:stretch/>
        </p:blipFill>
        <p:spPr>
          <a:xfrm>
            <a:off x="0" y="3028950"/>
            <a:ext cx="2128741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463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78FEB0-D81F-D549-9A08-6D083B73F5D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7200" y="438150"/>
            <a:ext cx="7239000" cy="8382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D255FB3-CABA-9349-BF56-E32A39244E3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7200" y="1428750"/>
            <a:ext cx="3505200" cy="2590800"/>
          </a:xfrm>
          <a:prstGeom prst="rect">
            <a:avLst/>
          </a:prstGeom>
        </p:spPr>
        <p:txBody>
          <a:bodyPr/>
          <a:lstStyle>
            <a:lvl1pPr marL="1714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6286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0858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430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002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E0D3CE96-D942-B242-8DBB-DD06EB4E0614}"/>
              </a:ext>
            </a:extLst>
          </p:cNvPr>
          <p:cNvSpPr txBox="1"/>
          <p:nvPr userDrawn="1"/>
        </p:nvSpPr>
        <p:spPr>
          <a:xfrm>
            <a:off x="444500" y="4676596"/>
            <a:ext cx="1012825" cy="140423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b="1" spc="-5" dirty="0">
                <a:solidFill>
                  <a:srgbClr val="0083A8"/>
                </a:solidFill>
                <a:latin typeface="Arial"/>
                <a:cs typeface="Arial"/>
                <a:hlinkClick r:id="rId2"/>
              </a:rPr>
              <a:t>www.gacities.com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CD984334-BB4B-5946-9EC4-65B4472B3DD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191000" y="1428750"/>
            <a:ext cx="3505200" cy="2590800"/>
          </a:xfrm>
          <a:prstGeom prst="rect">
            <a:avLst/>
          </a:prstGeom>
        </p:spPr>
        <p:txBody>
          <a:bodyPr/>
          <a:lstStyle>
            <a:lvl1pPr marL="1714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6286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0858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430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00250" indent="-171450">
              <a:buClr>
                <a:schemeClr val="tx2"/>
              </a:buClr>
              <a:buFont typeface="Arial" panose="020B0604020202020204" pitchFamily="34" charset="0"/>
              <a:buChar char="•"/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object 13">
            <a:extLst>
              <a:ext uri="{FF2B5EF4-FFF2-40B4-BE49-F238E27FC236}">
                <a16:creationId xmlns:a16="http://schemas.microsoft.com/office/drawing/2014/main" id="{0712F8EF-9EA0-9141-A058-E67FBA7FFA71}"/>
              </a:ext>
            </a:extLst>
          </p:cNvPr>
          <p:cNvSpPr txBox="1"/>
          <p:nvPr userDrawn="1"/>
        </p:nvSpPr>
        <p:spPr>
          <a:xfrm>
            <a:off x="8316414" y="4672584"/>
            <a:ext cx="522785" cy="154529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dirty="0">
                <a:solidFill>
                  <a:schemeClr val="accent5"/>
                </a:solidFill>
                <a:latin typeface="Arial"/>
                <a:cs typeface="Arial"/>
              </a:rPr>
              <a:t>PG</a:t>
            </a:r>
            <a:r>
              <a:rPr sz="1000" spc="-45" dirty="0">
                <a:solidFill>
                  <a:schemeClr val="accent5"/>
                </a:solidFill>
                <a:latin typeface="Arial"/>
                <a:cs typeface="Arial"/>
              </a:rPr>
              <a:t> </a:t>
            </a:r>
            <a:r>
              <a:rPr sz="1000" dirty="0">
                <a:solidFill>
                  <a:schemeClr val="accent5"/>
                </a:solidFill>
                <a:latin typeface="Arial"/>
                <a:cs typeface="Arial"/>
              </a:rPr>
              <a:t>|</a:t>
            </a:r>
            <a:r>
              <a:rPr sz="1000" spc="-40" dirty="0">
                <a:solidFill>
                  <a:schemeClr val="accent5"/>
                </a:solidFill>
                <a:latin typeface="Arial"/>
                <a:cs typeface="Arial"/>
              </a:rPr>
              <a:t> </a:t>
            </a:r>
            <a:fld id="{197B883A-8B3A-3444-A537-C9D357E7EB4B}" type="slidenum">
              <a:rPr lang="en-US" sz="1000" smtClean="0">
                <a:solidFill>
                  <a:schemeClr val="accent5"/>
                </a:solidFill>
                <a:latin typeface="Arial"/>
                <a:cs typeface="Arial"/>
              </a:rPr>
              <a:t>‹#›</a:t>
            </a:fld>
            <a:endParaRPr sz="1000" dirty="0">
              <a:solidFill>
                <a:schemeClr val="accent5"/>
              </a:solidFill>
              <a:latin typeface="Arial"/>
              <a:cs typeface="Arial"/>
            </a:endParaRPr>
          </a:p>
        </p:txBody>
      </p:sp>
      <p:pic>
        <p:nvPicPr>
          <p:cNvPr id="3" name="Picture 2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6B1D368D-BFDC-464C-82B4-8BA43BF858F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04" b="52963"/>
          <a:stretch/>
        </p:blipFill>
        <p:spPr>
          <a:xfrm>
            <a:off x="0" y="3028950"/>
            <a:ext cx="2128741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236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- 2 Imag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DFA68C3-907B-DB4C-B0A8-E8AE4DF26D7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648200" y="1457325"/>
            <a:ext cx="4021183" cy="25908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/>
          <a:lstStyle/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78FEB0-D81F-D549-9A08-6D083B73F5D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7200" y="438150"/>
            <a:ext cx="6705600" cy="8382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800" b="1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39AB6B57-A072-C345-9BF7-CDAD00303BA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4190" y="1457325"/>
            <a:ext cx="4021183" cy="25908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/>
          <a:lstStyle/>
          <a:p>
            <a:endParaRPr lang="en-US" dirty="0"/>
          </a:p>
        </p:txBody>
      </p:sp>
      <p:sp>
        <p:nvSpPr>
          <p:cNvPr id="10" name="object 9">
            <a:extLst>
              <a:ext uri="{FF2B5EF4-FFF2-40B4-BE49-F238E27FC236}">
                <a16:creationId xmlns:a16="http://schemas.microsoft.com/office/drawing/2014/main" id="{170A7352-B2C1-674C-98BB-F8E1038FDB92}"/>
              </a:ext>
            </a:extLst>
          </p:cNvPr>
          <p:cNvSpPr txBox="1"/>
          <p:nvPr userDrawn="1"/>
        </p:nvSpPr>
        <p:spPr>
          <a:xfrm>
            <a:off x="444500" y="4672584"/>
            <a:ext cx="1012825" cy="140423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b="1" spc="-5" dirty="0">
                <a:solidFill>
                  <a:srgbClr val="0083A8"/>
                </a:solidFill>
                <a:latin typeface="Arial"/>
                <a:cs typeface="Arial"/>
                <a:hlinkClick r:id="rId2"/>
              </a:rPr>
              <a:t>www.gacities.com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13" name="object 13">
            <a:extLst>
              <a:ext uri="{FF2B5EF4-FFF2-40B4-BE49-F238E27FC236}">
                <a16:creationId xmlns:a16="http://schemas.microsoft.com/office/drawing/2014/main" id="{80FBCC2C-162D-EE48-95AA-5381F97B83F8}"/>
              </a:ext>
            </a:extLst>
          </p:cNvPr>
          <p:cNvSpPr txBox="1"/>
          <p:nvPr userDrawn="1"/>
        </p:nvSpPr>
        <p:spPr>
          <a:xfrm>
            <a:off x="8316414" y="4672584"/>
            <a:ext cx="522785" cy="154529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dirty="0">
                <a:solidFill>
                  <a:srgbClr val="FFFFFF"/>
                </a:solidFill>
                <a:latin typeface="Arial"/>
                <a:cs typeface="Arial"/>
              </a:rPr>
              <a:t>PG</a:t>
            </a:r>
            <a:r>
              <a:rPr sz="10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dirty="0">
                <a:solidFill>
                  <a:srgbClr val="FFFFFF"/>
                </a:solidFill>
                <a:latin typeface="Arial"/>
                <a:cs typeface="Arial"/>
              </a:rPr>
              <a:t>|</a:t>
            </a:r>
            <a:r>
              <a:rPr sz="10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fld id="{197B883A-8B3A-3444-A537-C9D357E7EB4B}" type="slidenum">
              <a:rPr lang="en-US" sz="1000" smtClean="0">
                <a:solidFill>
                  <a:srgbClr val="FFFFFF"/>
                </a:solidFill>
                <a:latin typeface="Arial"/>
                <a:cs typeface="Arial"/>
              </a:rPr>
              <a:t>‹#›</a:t>
            </a:fld>
            <a:endParaRPr sz="1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90080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ivider Slide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1"/>
            <a:ext cx="7335441" cy="4778513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9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ZA" dirty="0"/>
              <a:t>Insert or Drag and Drop </a:t>
            </a:r>
            <a:br>
              <a:rPr lang="en-ZA" dirty="0"/>
            </a:br>
            <a:r>
              <a:rPr lang="en-ZA" dirty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76775" y="1653594"/>
            <a:ext cx="4467225" cy="1458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4500" b="1" spc="-225" dirty="0"/>
            </a:lvl1pPr>
          </a:lstStyle>
          <a:p>
            <a:pPr lvl="0" algn="r"/>
            <a:r>
              <a:rPr lang="en-ZA" dirty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76775" y="3111645"/>
            <a:ext cx="4467225" cy="825424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350">
                <a:solidFill>
                  <a:schemeClr val="bg1"/>
                </a:solidFill>
              </a:defRPr>
            </a:lvl1pPr>
            <a:lvl2pPr marL="200025" indent="0" algn="r">
              <a:buNone/>
              <a:defRPr sz="1350">
                <a:solidFill>
                  <a:schemeClr val="bg1"/>
                </a:solidFill>
              </a:defRPr>
            </a:lvl2pPr>
            <a:lvl3pPr marL="407194" indent="0" algn="r">
              <a:buNone/>
              <a:defRPr sz="1350">
                <a:solidFill>
                  <a:schemeClr val="bg1"/>
                </a:solidFill>
              </a:defRPr>
            </a:lvl3pPr>
            <a:lvl4pPr marL="607219" indent="0" algn="r">
              <a:buNone/>
              <a:defRPr sz="1350">
                <a:solidFill>
                  <a:schemeClr val="bg1"/>
                </a:solidFill>
              </a:defRPr>
            </a:lvl4pPr>
            <a:lvl5pPr marL="807244" indent="0" algn="r">
              <a:buNone/>
              <a:defRPr sz="1350">
                <a:solidFill>
                  <a:schemeClr val="bg1"/>
                </a:solidFill>
              </a:defRPr>
            </a:lvl5pPr>
          </a:lstStyle>
          <a:p>
            <a:pPr lvl="0"/>
            <a:r>
              <a:rPr lang="en-ZA" dirty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7335441" y="3935837"/>
            <a:ext cx="1808559" cy="861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sz="135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7335078" y="5102513"/>
            <a:ext cx="1484923" cy="409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sz="135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5102513"/>
            <a:ext cx="7335078" cy="40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sz="135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8820000" y="5102513"/>
            <a:ext cx="324000" cy="409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sz="135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08132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7D77123-FDC4-48FD-9EFB-8A84F606906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860862" y="1263557"/>
            <a:ext cx="3678593" cy="3250327"/>
          </a:xfrm>
          <a:custGeom>
            <a:avLst/>
            <a:gdLst>
              <a:gd name="connsiteX0" fmla="*/ 1412122 w 4904790"/>
              <a:gd name="connsiteY0" fmla="*/ 0 h 4333769"/>
              <a:gd name="connsiteX1" fmla="*/ 3492669 w 4904790"/>
              <a:gd name="connsiteY1" fmla="*/ 0 h 4333769"/>
              <a:gd name="connsiteX2" fmla="*/ 3811717 w 4904790"/>
              <a:gd name="connsiteY2" fmla="*/ 188036 h 4333769"/>
              <a:gd name="connsiteX3" fmla="*/ 4854237 w 4904790"/>
              <a:gd name="connsiteY3" fmla="*/ 1983326 h 4333769"/>
              <a:gd name="connsiteX4" fmla="*/ 4854237 w 4904790"/>
              <a:gd name="connsiteY4" fmla="*/ 2350443 h 4333769"/>
              <a:gd name="connsiteX5" fmla="*/ 3811717 w 4904790"/>
              <a:gd name="connsiteY5" fmla="*/ 4145734 h 4333769"/>
              <a:gd name="connsiteX6" fmla="*/ 3492669 w 4904790"/>
              <a:gd name="connsiteY6" fmla="*/ 4333769 h 4333769"/>
              <a:gd name="connsiteX7" fmla="*/ 1412122 w 4904790"/>
              <a:gd name="connsiteY7" fmla="*/ 4333769 h 4333769"/>
              <a:gd name="connsiteX8" fmla="*/ 1088581 w 4904790"/>
              <a:gd name="connsiteY8" fmla="*/ 4145734 h 4333769"/>
              <a:gd name="connsiteX9" fmla="*/ 50554 w 4904790"/>
              <a:gd name="connsiteY9" fmla="*/ 2350443 h 4333769"/>
              <a:gd name="connsiteX10" fmla="*/ 50554 w 4904790"/>
              <a:gd name="connsiteY10" fmla="*/ 1983326 h 4333769"/>
              <a:gd name="connsiteX11" fmla="*/ 1088581 w 4904790"/>
              <a:gd name="connsiteY11" fmla="*/ 188036 h 4333769"/>
              <a:gd name="connsiteX12" fmla="*/ 1412122 w 4904790"/>
              <a:gd name="connsiteY12" fmla="*/ 0 h 4333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04790" h="4333769">
                <a:moveTo>
                  <a:pt x="1412122" y="0"/>
                </a:moveTo>
                <a:cubicBezTo>
                  <a:pt x="1412122" y="0"/>
                  <a:pt x="1412122" y="0"/>
                  <a:pt x="3492669" y="0"/>
                </a:cubicBezTo>
                <a:cubicBezTo>
                  <a:pt x="3622985" y="0"/>
                  <a:pt x="3748806" y="71633"/>
                  <a:pt x="3811717" y="188036"/>
                </a:cubicBezTo>
                <a:cubicBezTo>
                  <a:pt x="3811717" y="188036"/>
                  <a:pt x="3811717" y="188036"/>
                  <a:pt x="4854237" y="1983326"/>
                </a:cubicBezTo>
                <a:cubicBezTo>
                  <a:pt x="4921642" y="2095252"/>
                  <a:pt x="4921642" y="2238517"/>
                  <a:pt x="4854237" y="2350443"/>
                </a:cubicBezTo>
                <a:cubicBezTo>
                  <a:pt x="4854237" y="2350443"/>
                  <a:pt x="4854237" y="2350443"/>
                  <a:pt x="3811717" y="4145734"/>
                </a:cubicBezTo>
                <a:cubicBezTo>
                  <a:pt x="3748806" y="4262137"/>
                  <a:pt x="3622985" y="4333769"/>
                  <a:pt x="3492669" y="4333769"/>
                </a:cubicBezTo>
                <a:cubicBezTo>
                  <a:pt x="3492669" y="4333769"/>
                  <a:pt x="3492669" y="4333769"/>
                  <a:pt x="1412122" y="4333769"/>
                </a:cubicBezTo>
                <a:cubicBezTo>
                  <a:pt x="1277313" y="4333769"/>
                  <a:pt x="1155985" y="4262137"/>
                  <a:pt x="1088581" y="4145734"/>
                </a:cubicBezTo>
                <a:cubicBezTo>
                  <a:pt x="1088581" y="4145734"/>
                  <a:pt x="1088581" y="4145734"/>
                  <a:pt x="50554" y="2350443"/>
                </a:cubicBezTo>
                <a:cubicBezTo>
                  <a:pt x="-16851" y="2238517"/>
                  <a:pt x="-16851" y="2095252"/>
                  <a:pt x="50554" y="1983326"/>
                </a:cubicBezTo>
                <a:cubicBezTo>
                  <a:pt x="50554" y="1983326"/>
                  <a:pt x="50554" y="1983326"/>
                  <a:pt x="1088581" y="188036"/>
                </a:cubicBezTo>
                <a:cubicBezTo>
                  <a:pt x="1155985" y="71633"/>
                  <a:pt x="1277313" y="0"/>
                  <a:pt x="141212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9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ZA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4000" y="324000"/>
            <a:ext cx="4104000" cy="324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edit page title</a:t>
            </a:r>
            <a:endParaRPr lang="en-ZA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23851" y="756000"/>
            <a:ext cx="4104000" cy="270000"/>
          </a:xfrm>
        </p:spPr>
        <p:txBody>
          <a:bodyPr/>
          <a:lstStyle>
            <a:lvl1pPr marL="0" indent="0">
              <a:buNone/>
              <a:defRPr/>
            </a:lvl1pPr>
            <a:lvl2pPr marL="200025" indent="0">
              <a:buNone/>
              <a:defRPr/>
            </a:lvl2pPr>
            <a:lvl3pPr marL="407194" indent="0">
              <a:buNone/>
              <a:defRPr/>
            </a:lvl3pPr>
            <a:lvl4pPr marL="607219" indent="0">
              <a:buNone/>
              <a:defRPr/>
            </a:lvl4pPr>
            <a:lvl5pPr marL="807244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4000" y="1133674"/>
            <a:ext cx="4104000" cy="3510326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ZA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850071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ZA" dirty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23850" y="756000"/>
            <a:ext cx="8504635" cy="270000"/>
          </a:xfrm>
        </p:spPr>
        <p:txBody>
          <a:bodyPr/>
          <a:lstStyle>
            <a:lvl1pPr marL="0" indent="0">
              <a:buNone/>
              <a:defRPr/>
            </a:lvl1pPr>
            <a:lvl2pPr marL="200025" indent="0">
              <a:buNone/>
              <a:defRPr/>
            </a:lvl2pPr>
            <a:lvl3pPr marL="407194" indent="0">
              <a:buNone/>
              <a:defRPr/>
            </a:lvl3pPr>
            <a:lvl4pPr marL="607219" indent="0">
              <a:buNone/>
              <a:defRPr/>
            </a:lvl4pPr>
            <a:lvl5pPr marL="807244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47F3D0-41FC-4430-9F9E-1F78A18D65F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ED798F6-1F12-46CE-9AFD-CC66555A191D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/>
          <a:lstStyle/>
          <a:p>
            <a:r>
              <a:rPr lang="en-ZA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68920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5">
            <a:extLst>
              <a:ext uri="{FF2B5EF4-FFF2-40B4-BE49-F238E27FC236}">
                <a16:creationId xmlns:a16="http://schemas.microsoft.com/office/drawing/2014/main" id="{B0FE1C0F-474B-4310-A4A5-1EB4321DE50B}"/>
              </a:ext>
            </a:extLst>
          </p:cNvPr>
          <p:cNvSpPr>
            <a:spLocks noChangeAspect="1"/>
          </p:cNvSpPr>
          <p:nvPr userDrawn="1"/>
        </p:nvSpPr>
        <p:spPr bwMode="auto">
          <a:xfrm>
            <a:off x="323850" y="4147719"/>
            <a:ext cx="827905" cy="726527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bg1"/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ZA" sz="1350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673FA99E-5E31-474E-8818-615B453CD89C}"/>
              </a:ext>
            </a:extLst>
          </p:cNvPr>
          <p:cNvSpPr>
            <a:spLocks noChangeAspect="1"/>
          </p:cNvSpPr>
          <p:nvPr userDrawn="1"/>
        </p:nvSpPr>
        <p:spPr bwMode="auto">
          <a:xfrm>
            <a:off x="7152851" y="984746"/>
            <a:ext cx="827905" cy="726527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accent1"/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ZA" sz="1350" dirty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BA0EE7FC-884E-43B5-B6D6-9156FBE9AB59}"/>
              </a:ext>
            </a:extLst>
          </p:cNvPr>
          <p:cNvSpPr>
            <a:spLocks noChangeAspect="1"/>
          </p:cNvSpPr>
          <p:nvPr userDrawn="1"/>
        </p:nvSpPr>
        <p:spPr bwMode="auto">
          <a:xfrm>
            <a:off x="7262904" y="225291"/>
            <a:ext cx="1378988" cy="121013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63500" cap="flat">
            <a:solidFill>
              <a:schemeClr val="bg1"/>
            </a:solidFill>
            <a:prstDash val="solid"/>
            <a:miter lim="800000"/>
            <a:headEnd/>
            <a:tailEnd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ZA" sz="1350" dirty="0"/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858C6DC6-901F-4F3E-97A4-1B55324C068B}"/>
              </a:ext>
            </a:extLst>
          </p:cNvPr>
          <p:cNvSpPr>
            <a:spLocks noChangeAspect="1"/>
          </p:cNvSpPr>
          <p:nvPr userDrawn="1"/>
        </p:nvSpPr>
        <p:spPr bwMode="auto">
          <a:xfrm>
            <a:off x="1087310" y="3978254"/>
            <a:ext cx="386224" cy="338929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bg1"/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ZA" sz="1350" dirty="0"/>
          </a:p>
        </p:txBody>
      </p:sp>
      <p:sp>
        <p:nvSpPr>
          <p:cNvPr id="8" name="Freeform 5">
            <a:extLst>
              <a:ext uri="{FF2B5EF4-FFF2-40B4-BE49-F238E27FC236}">
                <a16:creationId xmlns:a16="http://schemas.microsoft.com/office/drawing/2014/main" id="{1041B359-9F78-4782-9C50-0B1DED37AD2C}"/>
              </a:ext>
            </a:extLst>
          </p:cNvPr>
          <p:cNvSpPr>
            <a:spLocks noChangeAspect="1"/>
          </p:cNvSpPr>
          <p:nvPr userDrawn="1"/>
        </p:nvSpPr>
        <p:spPr bwMode="auto">
          <a:xfrm>
            <a:off x="8255668" y="265963"/>
            <a:ext cx="386224" cy="338929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bg1"/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ZA" sz="135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ZA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8795742" y="4707932"/>
            <a:ext cx="348258" cy="300141"/>
          </a:xfrm>
        </p:spPr>
        <p:txBody>
          <a:bodyPr/>
          <a:lstStyle/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241351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hank 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31C544-1372-4B34-8149-B6058B8CC577}"/>
              </a:ext>
            </a:extLst>
          </p:cNvPr>
          <p:cNvSpPr/>
          <p:nvPr userDrawn="1"/>
        </p:nvSpPr>
        <p:spPr>
          <a:xfrm>
            <a:off x="8845140" y="0"/>
            <a:ext cx="26457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sz="135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B2598CA-3443-4098-80E7-1F16DC9A13CC}"/>
              </a:ext>
            </a:extLst>
          </p:cNvPr>
          <p:cNvSpPr/>
          <p:nvPr userDrawn="1"/>
        </p:nvSpPr>
        <p:spPr>
          <a:xfrm rot="5400000">
            <a:off x="6555106" y="2554607"/>
            <a:ext cx="5143499" cy="342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sz="135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E421EAA-68E8-4AED-BA2F-01A6AC66859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" y="0"/>
            <a:ext cx="7991591" cy="5143500"/>
          </a:xfrm>
          <a:custGeom>
            <a:avLst/>
            <a:gdLst>
              <a:gd name="connsiteX0" fmla="*/ 8526285 w 10655455"/>
              <a:gd name="connsiteY0" fmla="*/ 6283111 h 6858000"/>
              <a:gd name="connsiteX1" fmla="*/ 10157124 w 10655455"/>
              <a:gd name="connsiteY1" fmla="*/ 6283111 h 6858000"/>
              <a:gd name="connsiteX2" fmla="*/ 10407209 w 10655455"/>
              <a:gd name="connsiteY2" fmla="*/ 6430504 h 6858000"/>
              <a:gd name="connsiteX3" fmla="*/ 10606716 w 10655455"/>
              <a:gd name="connsiteY3" fmla="*/ 6774068 h 6858000"/>
              <a:gd name="connsiteX4" fmla="*/ 10655455 w 10655455"/>
              <a:gd name="connsiteY4" fmla="*/ 6858000 h 6858000"/>
              <a:gd name="connsiteX5" fmla="*/ 8025501 w 10655455"/>
              <a:gd name="connsiteY5" fmla="*/ 6858000 h 6858000"/>
              <a:gd name="connsiteX6" fmla="*/ 8129453 w 10655455"/>
              <a:gd name="connsiteY6" fmla="*/ 6678214 h 6858000"/>
              <a:gd name="connsiteX7" fmla="*/ 8272677 w 10655455"/>
              <a:gd name="connsiteY7" fmla="*/ 6430504 h 6858000"/>
              <a:gd name="connsiteX8" fmla="*/ 8526285 w 10655455"/>
              <a:gd name="connsiteY8" fmla="*/ 6283111 h 6858000"/>
              <a:gd name="connsiteX9" fmla="*/ 8508611 w 10655455"/>
              <a:gd name="connsiteY9" fmla="*/ 4776272 h 6858000"/>
              <a:gd name="connsiteX10" fmla="*/ 9153763 w 10655455"/>
              <a:gd name="connsiteY10" fmla="*/ 4776272 h 6858000"/>
              <a:gd name="connsiteX11" fmla="*/ 9252696 w 10655455"/>
              <a:gd name="connsiteY11" fmla="*/ 4834580 h 6858000"/>
              <a:gd name="connsiteX12" fmla="*/ 9575969 w 10655455"/>
              <a:gd name="connsiteY12" fmla="*/ 5391278 h 6858000"/>
              <a:gd name="connsiteX13" fmla="*/ 9575969 w 10655455"/>
              <a:gd name="connsiteY13" fmla="*/ 5505116 h 6858000"/>
              <a:gd name="connsiteX14" fmla="*/ 9252696 w 10655455"/>
              <a:gd name="connsiteY14" fmla="*/ 6061815 h 6858000"/>
              <a:gd name="connsiteX15" fmla="*/ 9153763 w 10655455"/>
              <a:gd name="connsiteY15" fmla="*/ 6120122 h 6858000"/>
              <a:gd name="connsiteX16" fmla="*/ 8508611 w 10655455"/>
              <a:gd name="connsiteY16" fmla="*/ 6120122 h 6858000"/>
              <a:gd name="connsiteX17" fmla="*/ 8408284 w 10655455"/>
              <a:gd name="connsiteY17" fmla="*/ 6061815 h 6858000"/>
              <a:gd name="connsiteX18" fmla="*/ 8086404 w 10655455"/>
              <a:gd name="connsiteY18" fmla="*/ 5505116 h 6858000"/>
              <a:gd name="connsiteX19" fmla="*/ 8086404 w 10655455"/>
              <a:gd name="connsiteY19" fmla="*/ 5391278 h 6858000"/>
              <a:gd name="connsiteX20" fmla="*/ 8408284 w 10655455"/>
              <a:gd name="connsiteY20" fmla="*/ 4834580 h 6858000"/>
              <a:gd name="connsiteX21" fmla="*/ 8508611 w 10655455"/>
              <a:gd name="connsiteY21" fmla="*/ 4776272 h 6858000"/>
              <a:gd name="connsiteX22" fmla="*/ 8438383 w 10655455"/>
              <a:gd name="connsiteY22" fmla="*/ 4182594 h 6858000"/>
              <a:gd name="connsiteX23" fmla="*/ 8671249 w 10655455"/>
              <a:gd name="connsiteY23" fmla="*/ 4182594 h 6858000"/>
              <a:gd name="connsiteX24" fmla="*/ 8706958 w 10655455"/>
              <a:gd name="connsiteY24" fmla="*/ 4203640 h 6858000"/>
              <a:gd name="connsiteX25" fmla="*/ 8823642 w 10655455"/>
              <a:gd name="connsiteY25" fmla="*/ 4404579 h 6858000"/>
              <a:gd name="connsiteX26" fmla="*/ 8823642 w 10655455"/>
              <a:gd name="connsiteY26" fmla="*/ 4445668 h 6858000"/>
              <a:gd name="connsiteX27" fmla="*/ 8706958 w 10655455"/>
              <a:gd name="connsiteY27" fmla="*/ 4646606 h 6858000"/>
              <a:gd name="connsiteX28" fmla="*/ 8671249 w 10655455"/>
              <a:gd name="connsiteY28" fmla="*/ 4667652 h 6858000"/>
              <a:gd name="connsiteX29" fmla="*/ 8438383 w 10655455"/>
              <a:gd name="connsiteY29" fmla="*/ 4667652 h 6858000"/>
              <a:gd name="connsiteX30" fmla="*/ 8402170 w 10655455"/>
              <a:gd name="connsiteY30" fmla="*/ 4646606 h 6858000"/>
              <a:gd name="connsiteX31" fmla="*/ 8285989 w 10655455"/>
              <a:gd name="connsiteY31" fmla="*/ 4445668 h 6858000"/>
              <a:gd name="connsiteX32" fmla="*/ 8285989 w 10655455"/>
              <a:gd name="connsiteY32" fmla="*/ 4404579 h 6858000"/>
              <a:gd name="connsiteX33" fmla="*/ 8402170 w 10655455"/>
              <a:gd name="connsiteY33" fmla="*/ 4203640 h 6858000"/>
              <a:gd name="connsiteX34" fmla="*/ 8438383 w 10655455"/>
              <a:gd name="connsiteY34" fmla="*/ 4182594 h 6858000"/>
              <a:gd name="connsiteX35" fmla="*/ 7678681 w 10655455"/>
              <a:gd name="connsiteY35" fmla="*/ 3459104 h 6858000"/>
              <a:gd name="connsiteX36" fmla="*/ 8119685 w 10655455"/>
              <a:gd name="connsiteY36" fmla="*/ 3459104 h 6858000"/>
              <a:gd name="connsiteX37" fmla="*/ 8187313 w 10655455"/>
              <a:gd name="connsiteY37" fmla="*/ 3498961 h 6858000"/>
              <a:gd name="connsiteX38" fmla="*/ 8408292 w 10655455"/>
              <a:gd name="connsiteY38" fmla="*/ 3879501 h 6858000"/>
              <a:gd name="connsiteX39" fmla="*/ 8408292 w 10655455"/>
              <a:gd name="connsiteY39" fmla="*/ 3957318 h 6858000"/>
              <a:gd name="connsiteX40" fmla="*/ 8187313 w 10655455"/>
              <a:gd name="connsiteY40" fmla="*/ 4337857 h 6858000"/>
              <a:gd name="connsiteX41" fmla="*/ 8119685 w 10655455"/>
              <a:gd name="connsiteY41" fmla="*/ 4377714 h 6858000"/>
              <a:gd name="connsiteX42" fmla="*/ 7678681 w 10655455"/>
              <a:gd name="connsiteY42" fmla="*/ 4377714 h 6858000"/>
              <a:gd name="connsiteX43" fmla="*/ 7610101 w 10655455"/>
              <a:gd name="connsiteY43" fmla="*/ 4337857 h 6858000"/>
              <a:gd name="connsiteX44" fmla="*/ 7390076 w 10655455"/>
              <a:gd name="connsiteY44" fmla="*/ 3957318 h 6858000"/>
              <a:gd name="connsiteX45" fmla="*/ 7390076 w 10655455"/>
              <a:gd name="connsiteY45" fmla="*/ 3879501 h 6858000"/>
              <a:gd name="connsiteX46" fmla="*/ 7610101 w 10655455"/>
              <a:gd name="connsiteY46" fmla="*/ 3498961 h 6858000"/>
              <a:gd name="connsiteX47" fmla="*/ 7678681 w 10655455"/>
              <a:gd name="connsiteY47" fmla="*/ 3459104 h 6858000"/>
              <a:gd name="connsiteX48" fmla="*/ 9108816 w 10655455"/>
              <a:gd name="connsiteY48" fmla="*/ 2082751 h 6858000"/>
              <a:gd name="connsiteX49" fmla="*/ 9876937 w 10655455"/>
              <a:gd name="connsiteY49" fmla="*/ 2082751 h 6858000"/>
              <a:gd name="connsiteX50" fmla="*/ 9994727 w 10655455"/>
              <a:gd name="connsiteY50" fmla="*/ 2152172 h 6858000"/>
              <a:gd name="connsiteX51" fmla="*/ 10379617 w 10655455"/>
              <a:gd name="connsiteY51" fmla="*/ 2814978 h 6858000"/>
              <a:gd name="connsiteX52" fmla="*/ 10379617 w 10655455"/>
              <a:gd name="connsiteY52" fmla="*/ 2950515 h 6858000"/>
              <a:gd name="connsiteX53" fmla="*/ 9994727 w 10655455"/>
              <a:gd name="connsiteY53" fmla="*/ 3613321 h 6858000"/>
              <a:gd name="connsiteX54" fmla="*/ 9876937 w 10655455"/>
              <a:gd name="connsiteY54" fmla="*/ 3682742 h 6858000"/>
              <a:gd name="connsiteX55" fmla="*/ 9108816 w 10655455"/>
              <a:gd name="connsiteY55" fmla="*/ 3682742 h 6858000"/>
              <a:gd name="connsiteX56" fmla="*/ 8989367 w 10655455"/>
              <a:gd name="connsiteY56" fmla="*/ 3613321 h 6858000"/>
              <a:gd name="connsiteX57" fmla="*/ 8606137 w 10655455"/>
              <a:gd name="connsiteY57" fmla="*/ 2950515 h 6858000"/>
              <a:gd name="connsiteX58" fmla="*/ 8606137 w 10655455"/>
              <a:gd name="connsiteY58" fmla="*/ 2814978 h 6858000"/>
              <a:gd name="connsiteX59" fmla="*/ 8989367 w 10655455"/>
              <a:gd name="connsiteY59" fmla="*/ 2152172 h 6858000"/>
              <a:gd name="connsiteX60" fmla="*/ 9108816 w 10655455"/>
              <a:gd name="connsiteY60" fmla="*/ 2082751 h 6858000"/>
              <a:gd name="connsiteX61" fmla="*/ 1321854 w 10655455"/>
              <a:gd name="connsiteY61" fmla="*/ 2071857 h 6858000"/>
              <a:gd name="connsiteX62" fmla="*/ 5365317 w 10655455"/>
              <a:gd name="connsiteY62" fmla="*/ 2071857 h 6858000"/>
              <a:gd name="connsiteX63" fmla="*/ 5985373 w 10655455"/>
              <a:gd name="connsiteY63" fmla="*/ 2437296 h 6858000"/>
              <a:gd name="connsiteX64" fmla="*/ 8011470 w 10655455"/>
              <a:gd name="connsiteY64" fmla="*/ 5926372 h 6858000"/>
              <a:gd name="connsiteX65" fmla="*/ 8011470 w 10655455"/>
              <a:gd name="connsiteY65" fmla="*/ 6639850 h 6858000"/>
              <a:gd name="connsiteX66" fmla="*/ 7904625 w 10655455"/>
              <a:gd name="connsiteY66" fmla="*/ 6823844 h 6858000"/>
              <a:gd name="connsiteX67" fmla="*/ 7884791 w 10655455"/>
              <a:gd name="connsiteY67" fmla="*/ 6858000 h 6858000"/>
              <a:gd name="connsiteX68" fmla="*/ 0 w 10655455"/>
              <a:gd name="connsiteY68" fmla="*/ 6858000 h 6858000"/>
              <a:gd name="connsiteX69" fmla="*/ 0 w 10655455"/>
              <a:gd name="connsiteY69" fmla="*/ 3635967 h 6858000"/>
              <a:gd name="connsiteX70" fmla="*/ 27177 w 10655455"/>
              <a:gd name="connsiteY70" fmla="*/ 3588964 h 6858000"/>
              <a:gd name="connsiteX71" fmla="*/ 693065 w 10655455"/>
              <a:gd name="connsiteY71" fmla="*/ 2437296 h 6858000"/>
              <a:gd name="connsiteX72" fmla="*/ 1321854 w 10655455"/>
              <a:gd name="connsiteY72" fmla="*/ 2071857 h 6858000"/>
              <a:gd name="connsiteX73" fmla="*/ 6786399 w 10655455"/>
              <a:gd name="connsiteY73" fmla="*/ 753840 h 6858000"/>
              <a:gd name="connsiteX74" fmla="*/ 8025968 w 10655455"/>
              <a:gd name="connsiteY74" fmla="*/ 753840 h 6858000"/>
              <a:gd name="connsiteX75" fmla="*/ 8216053 w 10655455"/>
              <a:gd name="connsiteY75" fmla="*/ 865869 h 6858000"/>
              <a:gd name="connsiteX76" fmla="*/ 8837177 w 10655455"/>
              <a:gd name="connsiteY76" fmla="*/ 1935484 h 6858000"/>
              <a:gd name="connsiteX77" fmla="*/ 8837177 w 10655455"/>
              <a:gd name="connsiteY77" fmla="*/ 2154207 h 6858000"/>
              <a:gd name="connsiteX78" fmla="*/ 8216053 w 10655455"/>
              <a:gd name="connsiteY78" fmla="*/ 3223823 h 6858000"/>
              <a:gd name="connsiteX79" fmla="*/ 8025968 w 10655455"/>
              <a:gd name="connsiteY79" fmla="*/ 3335852 h 6858000"/>
              <a:gd name="connsiteX80" fmla="*/ 6786399 w 10655455"/>
              <a:gd name="connsiteY80" fmla="*/ 3335852 h 6858000"/>
              <a:gd name="connsiteX81" fmla="*/ 6593637 w 10655455"/>
              <a:gd name="connsiteY81" fmla="*/ 3223823 h 6858000"/>
              <a:gd name="connsiteX82" fmla="*/ 5975192 w 10655455"/>
              <a:gd name="connsiteY82" fmla="*/ 2154207 h 6858000"/>
              <a:gd name="connsiteX83" fmla="*/ 5975192 w 10655455"/>
              <a:gd name="connsiteY83" fmla="*/ 1935484 h 6858000"/>
              <a:gd name="connsiteX84" fmla="*/ 6593637 w 10655455"/>
              <a:gd name="connsiteY84" fmla="*/ 865869 h 6858000"/>
              <a:gd name="connsiteX85" fmla="*/ 6786399 w 10655455"/>
              <a:gd name="connsiteY85" fmla="*/ 753840 h 6858000"/>
              <a:gd name="connsiteX86" fmla="*/ 0 w 10655455"/>
              <a:gd name="connsiteY86" fmla="*/ 0 h 6858000"/>
              <a:gd name="connsiteX87" fmla="*/ 6966294 w 10655455"/>
              <a:gd name="connsiteY87" fmla="*/ 0 h 6858000"/>
              <a:gd name="connsiteX88" fmla="*/ 6852387 w 10655455"/>
              <a:gd name="connsiteY88" fmla="*/ 196155 h 6858000"/>
              <a:gd name="connsiteX89" fmla="*/ 6043321 w 10655455"/>
              <a:gd name="connsiteY89" fmla="*/ 1589421 h 6858000"/>
              <a:gd name="connsiteX90" fmla="*/ 5423265 w 10655455"/>
              <a:gd name="connsiteY90" fmla="*/ 1954861 h 6858000"/>
              <a:gd name="connsiteX91" fmla="*/ 1379802 w 10655455"/>
              <a:gd name="connsiteY91" fmla="*/ 1954861 h 6858000"/>
              <a:gd name="connsiteX92" fmla="*/ 751013 w 10655455"/>
              <a:gd name="connsiteY92" fmla="*/ 1589421 h 6858000"/>
              <a:gd name="connsiteX93" fmla="*/ 1951 w 10655455"/>
              <a:gd name="connsiteY93" fmla="*/ 293901 h 6858000"/>
              <a:gd name="connsiteX94" fmla="*/ 0 w 10655455"/>
              <a:gd name="connsiteY94" fmla="*/ 2905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1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tIns="2160000" anchor="t">
            <a:noAutofit/>
          </a:bodyPr>
          <a:lstStyle>
            <a:lvl1pPr marL="0" indent="0" algn="ctr">
              <a:buNone/>
              <a:defRPr sz="9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Insert or Drag &amp; Drop Photo</a:t>
            </a:r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568970" y="2125980"/>
            <a:ext cx="3344825" cy="2040267"/>
          </a:xfrm>
          <a:prstGeom prst="roundRect">
            <a:avLst>
              <a:gd name="adj" fmla="val 2139"/>
            </a:avLst>
          </a:prstGeom>
          <a:gradFill>
            <a:gsLst>
              <a:gs pos="100000">
                <a:schemeClr val="tx1">
                  <a:lumMod val="95000"/>
                  <a:lumOff val="5000"/>
                </a:schemeClr>
              </a:gs>
              <a:gs pos="0">
                <a:schemeClr val="tx1">
                  <a:lumMod val="75000"/>
                  <a:lumOff val="25000"/>
                </a:schemeClr>
              </a:gs>
            </a:gsLst>
            <a:lin ang="10800000" scaled="0"/>
          </a:gradFill>
          <a:ln>
            <a:solidFill>
              <a:schemeClr val="bg1">
                <a:lumMod val="50000"/>
              </a:schemeClr>
            </a:solidFill>
          </a:ln>
        </p:spPr>
        <p:txBody>
          <a:bodyPr lIns="180000" tIns="288000" rIns="180000" bIns="180000" anchor="t"/>
          <a:lstStyle>
            <a:lvl1pPr algn="l">
              <a:lnSpc>
                <a:spcPts val="3000"/>
              </a:lnSpc>
              <a:defRPr sz="3750" b="1" spc="-225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Thank You</a:t>
            </a:r>
            <a:endParaRPr lang="en-ZA" dirty="0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D907C852-B0E0-4C2E-88CE-B543605961E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6137" y="2894299"/>
            <a:ext cx="2641136" cy="216000"/>
          </a:xfrm>
        </p:spPr>
        <p:txBody>
          <a:bodyPr/>
          <a:lstStyle>
            <a:lvl1pPr marL="0" indent="0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 marL="200025" indent="0">
              <a:buNone/>
              <a:defRPr/>
            </a:lvl2pPr>
            <a:lvl3pPr marL="407194" indent="0">
              <a:buNone/>
              <a:defRPr/>
            </a:lvl3pPr>
            <a:lvl4pPr marL="607219" indent="0">
              <a:buNone/>
              <a:defRPr/>
            </a:lvl4pPr>
            <a:lvl5pPr marL="807244" indent="0">
              <a:buNone/>
              <a:defRPr/>
            </a:lvl5pPr>
          </a:lstStyle>
          <a:p>
            <a:pPr lvl="0"/>
            <a:r>
              <a:rPr lang="en-US" dirty="0"/>
              <a:t>Full Name</a:t>
            </a:r>
            <a:endParaRPr lang="en-ZA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4C0BEF-F601-4B10-8AEE-4859FE996B3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6137" y="3165142"/>
            <a:ext cx="2641136" cy="216000"/>
          </a:xfrm>
        </p:spPr>
        <p:txBody>
          <a:bodyPr/>
          <a:lstStyle>
            <a:lvl1pPr marL="0" indent="0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 marL="200025" indent="0">
              <a:buNone/>
              <a:defRPr/>
            </a:lvl2pPr>
            <a:lvl3pPr marL="407194" indent="0">
              <a:buNone/>
              <a:defRPr/>
            </a:lvl3pPr>
            <a:lvl4pPr marL="607219" indent="0">
              <a:buNone/>
              <a:defRPr/>
            </a:lvl4pPr>
            <a:lvl5pPr marL="807244" indent="0">
              <a:buNone/>
              <a:defRPr/>
            </a:lvl5pPr>
          </a:lstStyle>
          <a:p>
            <a:pPr lvl="0"/>
            <a:r>
              <a:rPr lang="en-US" dirty="0"/>
              <a:t>Phone Number</a:t>
            </a:r>
            <a:endParaRPr lang="en-ZA" dirty="0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83A6EF9B-EF2F-4949-9CC4-C16BF8DC85A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6137" y="3435984"/>
            <a:ext cx="2641136" cy="216000"/>
          </a:xfrm>
        </p:spPr>
        <p:txBody>
          <a:bodyPr/>
          <a:lstStyle>
            <a:lvl1pPr marL="0" indent="0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 marL="200025" indent="0">
              <a:buNone/>
              <a:defRPr/>
            </a:lvl2pPr>
            <a:lvl3pPr marL="407194" indent="0">
              <a:buNone/>
              <a:defRPr/>
            </a:lvl3pPr>
            <a:lvl4pPr marL="607219" indent="0">
              <a:buNone/>
              <a:defRPr/>
            </a:lvl4pPr>
            <a:lvl5pPr marL="807244" indent="0">
              <a:buNone/>
              <a:defRPr/>
            </a:lvl5pPr>
          </a:lstStyle>
          <a:p>
            <a:pPr lvl="0"/>
            <a:r>
              <a:rPr lang="en-US" dirty="0"/>
              <a:t>Email or Social Media Handle</a:t>
            </a:r>
            <a:endParaRPr lang="en-ZA" dirty="0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BE8CA170-9CA9-448E-B07A-E01AB84F7FD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6137" y="3706826"/>
            <a:ext cx="2641136" cy="216000"/>
          </a:xfrm>
        </p:spPr>
        <p:txBody>
          <a:bodyPr/>
          <a:lstStyle>
            <a:lvl1pPr marL="0" indent="0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 marL="200025" indent="0">
              <a:buNone/>
              <a:defRPr/>
            </a:lvl2pPr>
            <a:lvl3pPr marL="407194" indent="0">
              <a:buNone/>
              <a:defRPr/>
            </a:lvl3pPr>
            <a:lvl4pPr marL="607219" indent="0">
              <a:buNone/>
              <a:defRPr/>
            </a:lvl4pPr>
            <a:lvl5pPr marL="807244" indent="0">
              <a:buNone/>
              <a:defRPr/>
            </a:lvl5pPr>
          </a:lstStyle>
          <a:p>
            <a:pPr lvl="0"/>
            <a:r>
              <a:rPr lang="en-US" dirty="0"/>
              <a:t>Company Website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2579338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l">
              <a:defRPr sz="1500" b="1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Heading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200151"/>
            <a:ext cx="8229600" cy="22860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200" b="1">
                <a:latin typeface="Arial" pitchFamily="34" charset="0"/>
                <a:cs typeface="Arial" pitchFamily="34" charset="0"/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dirty="0"/>
              <a:t>Subhead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 hasCustomPrompt="1"/>
          </p:nvPr>
        </p:nvSpPr>
        <p:spPr>
          <a:xfrm>
            <a:off x="457200" y="1428750"/>
            <a:ext cx="8229600" cy="31432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900" b="0">
                <a:latin typeface="Arial" pitchFamily="34" charset="0"/>
                <a:cs typeface="Arial" pitchFamily="34" charset="0"/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dirty="0"/>
              <a:t>Text</a:t>
            </a:r>
          </a:p>
        </p:txBody>
      </p:sp>
      <p:pic>
        <p:nvPicPr>
          <p:cNvPr id="1026" name="Picture 2" descr="C:\Users\tlilly\Pictures\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114300"/>
            <a:ext cx="12192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86957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0F206-B158-DD64-F049-C4EB88B8B9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C1F797-E2E9-FB3E-7265-B8CA9FB676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3A86E-348D-D43C-D523-016E1AE5E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F870F-C5DA-4D80-BAC0-CD97B37AF286}" type="datetimeFigureOut">
              <a:rPr lang="en-US" smtClean="0"/>
              <a:t>5/14/2025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2BA00-DC10-1204-025B-F924B27AAD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B733B-F217-99A1-E986-0907A49CD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8134-450F-403B-962A-BEBD49083B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2394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Compare/Contrast Slide_All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1716282"/>
            <a:ext cx="4040981" cy="2598543"/>
          </a:xfrm>
        </p:spPr>
        <p:txBody>
          <a:bodyPr/>
          <a:lstStyle>
            <a:lvl1pPr marL="205740" indent="-205740">
              <a:spcBef>
                <a:spcPts val="750"/>
              </a:spcBef>
              <a:buClrTx/>
              <a:buSzPct val="100000"/>
              <a:buFont typeface="Arial" panose="020B0604020202020204" pitchFamily="34" charset="0"/>
              <a:buChar char="•"/>
              <a:defRPr sz="1800"/>
            </a:lvl1pPr>
            <a:lvl2pPr marL="600075" indent="-257175">
              <a:spcBef>
                <a:spcPts val="450"/>
              </a:spcBef>
              <a:buFont typeface="Arial" panose="020B0604020202020204" pitchFamily="34" charset="0"/>
              <a:buChar char="•"/>
              <a:defRPr sz="1650"/>
            </a:lvl2pPr>
            <a:lvl3pPr marL="942975" indent="-257175">
              <a:spcBef>
                <a:spcPts val="450"/>
              </a:spcBef>
              <a:buFont typeface="Arial" panose="020B0604020202020204" pitchFamily="34" charset="0"/>
              <a:buChar char="•"/>
              <a:defRPr sz="1500"/>
            </a:lvl3pPr>
            <a:lvl4pPr marL="1243013" indent="-214313">
              <a:spcBef>
                <a:spcPts val="450"/>
              </a:spcBef>
              <a:buFont typeface="Arial" panose="020B0604020202020204" pitchFamily="34" charset="0"/>
              <a:buChar char="•"/>
              <a:defRPr sz="1350"/>
            </a:lvl4pPr>
            <a:lvl5pPr marL="1585913" indent="-214313">
              <a:spcBef>
                <a:spcPts val="450"/>
              </a:spcBef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819" y="1716282"/>
            <a:ext cx="4040981" cy="2598543"/>
          </a:xfrm>
        </p:spPr>
        <p:txBody>
          <a:bodyPr/>
          <a:lstStyle>
            <a:lvl1pPr marL="257175" indent="-257175">
              <a:spcBef>
                <a:spcPts val="750"/>
              </a:spcBef>
              <a:buClrTx/>
              <a:buSzPct val="100000"/>
              <a:buFont typeface="Arial" panose="020B0604020202020204" pitchFamily="34" charset="0"/>
              <a:buChar char="•"/>
              <a:defRPr sz="1800"/>
            </a:lvl1pPr>
            <a:lvl2pPr marL="600075" indent="-257175">
              <a:spcBef>
                <a:spcPts val="450"/>
              </a:spcBef>
              <a:buFont typeface="Arial" panose="020B0604020202020204" pitchFamily="34" charset="0"/>
              <a:buChar char="•"/>
              <a:defRPr sz="1650"/>
            </a:lvl2pPr>
            <a:lvl3pPr marL="942975" indent="-257175">
              <a:spcBef>
                <a:spcPts val="450"/>
              </a:spcBef>
              <a:buFont typeface="Arial" panose="020B0604020202020204" pitchFamily="34" charset="0"/>
              <a:buChar char="•"/>
              <a:defRPr/>
            </a:lvl3pPr>
            <a:lvl4pPr marL="1243013" indent="-214313">
              <a:spcBef>
                <a:spcPts val="450"/>
              </a:spcBef>
              <a:buFont typeface="Arial" panose="020B0604020202020204" pitchFamily="34" charset="0"/>
              <a:buChar char="•"/>
              <a:defRPr/>
            </a:lvl4pPr>
            <a:lvl5pPr marL="1585913" indent="-214313">
              <a:spcBef>
                <a:spcPts val="450"/>
              </a:spcBef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0" y="4413738"/>
            <a:ext cx="9144000" cy="72976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C23BB60-86FB-46B0-84D5-68D0A96A11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1" y="1200150"/>
            <a:ext cx="4040981" cy="513510"/>
          </a:xfrm>
        </p:spPr>
        <p:txBody>
          <a:bodyPr anchor="b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39310282-9BD7-49E7-8CFD-AB5F9D8A94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818" y="1200150"/>
            <a:ext cx="4040982" cy="513510"/>
          </a:xfrm>
        </p:spPr>
        <p:txBody>
          <a:bodyPr anchor="b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7981D424-1983-4182-8FC6-5C40E9BF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51031" y="4641696"/>
            <a:ext cx="607220" cy="301779"/>
          </a:xfrm>
          <a:prstGeom prst="rect">
            <a:avLst/>
          </a:prstGeom>
        </p:spPr>
        <p:txBody>
          <a:bodyPr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7EE59453-668E-4F9D-ACF2-73DE1B23C65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7FA6E-EA21-445F-AC05-846EB1315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C237ADF-67D7-42E1-FBA7-AE1D37D67F81}"/>
              </a:ext>
            </a:extLst>
          </p:cNvPr>
          <p:cNvGrpSpPr/>
          <p:nvPr userDrawn="1"/>
        </p:nvGrpSpPr>
        <p:grpSpPr>
          <a:xfrm>
            <a:off x="285750" y="4549807"/>
            <a:ext cx="2847533" cy="390906"/>
            <a:chOff x="654068" y="6089559"/>
            <a:chExt cx="3796711" cy="52120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7559805-252A-6254-3537-A09990AFE47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87375" y="6089559"/>
              <a:ext cx="2063404" cy="521208"/>
            </a:xfrm>
            <a:prstGeom prst="rect">
              <a:avLst/>
            </a:prstGeom>
          </p:spPr>
        </p:pic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631207E-EE28-61D5-0AA7-8966F8669B8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269052" y="6089559"/>
              <a:ext cx="0" cy="5212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EE18BF1E-4835-96F7-6F01-79664B485D6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654068" y="6108332"/>
              <a:ext cx="1496662" cy="483663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CE2515B6-D6B3-08A9-C5DF-527E6574CC44}"/>
              </a:ext>
            </a:extLst>
          </p:cNvPr>
          <p:cNvSpPr txBox="1"/>
          <p:nvPr userDrawn="1"/>
        </p:nvSpPr>
        <p:spPr>
          <a:xfrm>
            <a:off x="3927444" y="4657579"/>
            <a:ext cx="462719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>
                <a:latin typeface="Georgia" panose="02040502050405020303" pitchFamily="18" charset="0"/>
              </a:rPr>
              <a:t>The Harold F. Holtz Municipal Training Institute</a:t>
            </a:r>
          </a:p>
        </p:txBody>
      </p:sp>
    </p:spTree>
    <p:extLst>
      <p:ext uri="{BB962C8B-B14F-4D97-AF65-F5344CB8AC3E}">
        <p14:creationId xmlns:p14="http://schemas.microsoft.com/office/powerpoint/2010/main" val="36442384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88">
          <p15:clr>
            <a:srgbClr val="FBAE40"/>
          </p15:clr>
        </p15:guide>
        <p15:guide id="2" pos="3792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wo Content Slide_All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0" y="4413738"/>
            <a:ext cx="9144000" cy="72976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3CC627A-805D-4DA1-96C9-D408AD71F0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51031" y="4641696"/>
            <a:ext cx="607220" cy="301779"/>
          </a:xfrm>
          <a:prstGeom prst="rect">
            <a:avLst/>
          </a:prstGeom>
        </p:spPr>
        <p:txBody>
          <a:bodyPr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7EE59453-668E-4F9D-ACF2-73DE1B23C65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435FA42-CE87-4261-8449-9100B8F1D53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201" y="1200150"/>
            <a:ext cx="4040501" cy="3114675"/>
          </a:xfrm>
        </p:spPr>
        <p:txBody>
          <a:bodyPr/>
          <a:lstStyle>
            <a:lvl1pPr marL="205740" indent="-205740">
              <a:buClrTx/>
              <a:buSzPct val="100000"/>
              <a:buFont typeface="Arial" panose="020B0604020202020204" pitchFamily="34" charset="0"/>
              <a:buChar char="•"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1937F90E-D3CB-4EAE-BB41-D4526B80A5C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46298" y="1200150"/>
            <a:ext cx="4040502" cy="3114675"/>
          </a:xfrm>
        </p:spPr>
        <p:txBody>
          <a:bodyPr/>
          <a:lstStyle>
            <a:lvl1pPr marL="205740" indent="-205740">
              <a:spcBef>
                <a:spcPts val="750"/>
              </a:spcBef>
              <a:buClrTx/>
              <a:buSzPct val="100000"/>
              <a:buFont typeface="Arial" panose="020B0604020202020204" pitchFamily="34" charset="0"/>
              <a:buChar char="•"/>
              <a:defRPr/>
            </a:lvl1pPr>
            <a:lvl2pPr>
              <a:spcBef>
                <a:spcPts val="450"/>
              </a:spcBef>
              <a:defRPr/>
            </a:lvl2pPr>
            <a:lvl3pPr>
              <a:spcBef>
                <a:spcPts val="450"/>
              </a:spcBef>
              <a:defRPr/>
            </a:lvl3pPr>
            <a:lvl4pPr>
              <a:spcBef>
                <a:spcPts val="450"/>
              </a:spcBef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B21BEE-5ACC-41EE-B967-D1FCC17B0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755ACA6-0E86-BE5C-B16E-C9EF73DF5B81}"/>
              </a:ext>
            </a:extLst>
          </p:cNvPr>
          <p:cNvGrpSpPr/>
          <p:nvPr userDrawn="1"/>
        </p:nvGrpSpPr>
        <p:grpSpPr>
          <a:xfrm>
            <a:off x="285750" y="4549807"/>
            <a:ext cx="2847533" cy="390906"/>
            <a:chOff x="654068" y="6089559"/>
            <a:chExt cx="3796711" cy="521208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E9966D9-028F-81D3-B324-453D9F248B3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87375" y="6089559"/>
              <a:ext cx="2063404" cy="521208"/>
            </a:xfrm>
            <a:prstGeom prst="rect">
              <a:avLst/>
            </a:prstGeom>
          </p:spPr>
        </p:pic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932B392C-BD7E-AF0D-C23E-416A3BED206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269052" y="6089559"/>
              <a:ext cx="0" cy="5212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F4E71F7A-7B3C-2A7B-1B38-0979C173DD9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654068" y="6108332"/>
              <a:ext cx="1496662" cy="483663"/>
            </a:xfrm>
            <a:prstGeom prst="rect">
              <a:avLst/>
            </a:prstGeom>
          </p:spPr>
        </p:pic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42045046-A8BB-6EB8-636E-0592FF2FA95E}"/>
              </a:ext>
            </a:extLst>
          </p:cNvPr>
          <p:cNvSpPr txBox="1"/>
          <p:nvPr userDrawn="1"/>
        </p:nvSpPr>
        <p:spPr>
          <a:xfrm>
            <a:off x="3927444" y="4657579"/>
            <a:ext cx="462719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>
                <a:latin typeface="Georgia" panose="02040502050405020303" pitchFamily="18" charset="0"/>
              </a:rPr>
              <a:t>The Harold F. Holtz Municipal Training Institute</a:t>
            </a:r>
          </a:p>
        </p:txBody>
      </p:sp>
    </p:spTree>
    <p:extLst>
      <p:ext uri="{BB962C8B-B14F-4D97-AF65-F5344CB8AC3E}">
        <p14:creationId xmlns:p14="http://schemas.microsoft.com/office/powerpoint/2010/main" val="30683052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792">
          <p15:clr>
            <a:srgbClr val="FBAE40"/>
          </p15:clr>
        </p15:guide>
        <p15:guide id="2" pos="3888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Over Full Slide Photo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C02B265-0C61-2169-1943-C71BD094E1CC}"/>
              </a:ext>
            </a:extLst>
          </p:cNvPr>
          <p:cNvSpPr/>
          <p:nvPr userDrawn="1"/>
        </p:nvSpPr>
        <p:spPr>
          <a:xfrm rot="16200000" flipV="1">
            <a:off x="862328" y="-862329"/>
            <a:ext cx="5143502" cy="6868161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8000">
                <a:srgbClr val="101D2E">
                  <a:alpha val="63761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8666DC-51E5-F499-3AE0-6E2B5C76A569}"/>
              </a:ext>
            </a:extLst>
          </p:cNvPr>
          <p:cNvSpPr/>
          <p:nvPr userDrawn="1"/>
        </p:nvSpPr>
        <p:spPr>
          <a:xfrm flipV="1">
            <a:off x="-13624" y="0"/>
            <a:ext cx="9157622" cy="5143500"/>
          </a:xfrm>
          <a:prstGeom prst="rect">
            <a:avLst/>
          </a:prstGeom>
          <a:gradFill flip="none" rotWithShape="1">
            <a:gsLst>
              <a:gs pos="15000">
                <a:srgbClr val="00A7CF">
                  <a:alpha val="51000"/>
                </a:srgbClr>
              </a:gs>
              <a:gs pos="63000">
                <a:srgbClr val="084975">
                  <a:alpha val="80000"/>
                </a:srgb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5496C4-B899-A27F-2A66-C816002AEFF2}"/>
              </a:ext>
            </a:extLst>
          </p:cNvPr>
          <p:cNvSpPr/>
          <p:nvPr userDrawn="1"/>
        </p:nvSpPr>
        <p:spPr>
          <a:xfrm rot="10800000" flipV="1">
            <a:off x="-13623" y="3070459"/>
            <a:ext cx="9157622" cy="2065944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8000">
                <a:srgbClr val="101D2E">
                  <a:alpha val="37933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</a:endParaRP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07D3571B-DB80-A602-6357-726A21EEADE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89000"/>
          </a:blip>
          <a:srcRect/>
          <a:stretch/>
        </p:blipFill>
        <p:spPr>
          <a:xfrm>
            <a:off x="5149850" y="4232648"/>
            <a:ext cx="3987800" cy="914400"/>
          </a:xfrm>
          <a:prstGeom prst="rect">
            <a:avLst/>
          </a:prstGeom>
        </p:spPr>
      </p:pic>
      <p:sp>
        <p:nvSpPr>
          <p:cNvPr id="8" name="Extract 7">
            <a:extLst>
              <a:ext uri="{FF2B5EF4-FFF2-40B4-BE49-F238E27FC236}">
                <a16:creationId xmlns:a16="http://schemas.microsoft.com/office/drawing/2014/main" id="{AF689B00-0D03-6A2E-FF74-5527703D0B73}"/>
              </a:ext>
            </a:extLst>
          </p:cNvPr>
          <p:cNvSpPr/>
          <p:nvPr userDrawn="1"/>
        </p:nvSpPr>
        <p:spPr>
          <a:xfrm rot="5400000">
            <a:off x="0" y="4885853"/>
            <a:ext cx="146050" cy="146050"/>
          </a:xfrm>
          <a:prstGeom prst="flowChartExtract">
            <a:avLst/>
          </a:prstGeom>
          <a:solidFill>
            <a:srgbClr val="6AA44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61F6DE-249D-F433-EEF7-323E89614941}"/>
              </a:ext>
            </a:extLst>
          </p:cNvPr>
          <p:cNvSpPr txBox="1"/>
          <p:nvPr userDrawn="1"/>
        </p:nvSpPr>
        <p:spPr>
          <a:xfrm>
            <a:off x="116570" y="4858850"/>
            <a:ext cx="5529943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b="0" i="0" spc="20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GEORGIA DEPARTMENT OF ECONOMIC DEVELOPMENT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DAC8A00-6A16-A2DF-C325-0E94A24AFA53}"/>
              </a:ext>
            </a:extLst>
          </p:cNvPr>
          <p:cNvCxnSpPr>
            <a:cxnSpLocks/>
          </p:cNvCxnSpPr>
          <p:nvPr userDrawn="1"/>
        </p:nvCxnSpPr>
        <p:spPr>
          <a:xfrm>
            <a:off x="457200" y="435429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E7A8913A-A95F-820C-5CBF-65E33513C9E0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370115" y="513811"/>
            <a:ext cx="4201885" cy="28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 b="1" i="0" spc="300" baseline="0">
                <a:solidFill>
                  <a:srgbClr val="6AA44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900" indent="0">
              <a:buNone/>
              <a:defRPr/>
            </a:lvl2pPr>
            <a:lvl3pPr marL="685800" indent="0">
              <a:buNone/>
              <a:defRPr/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en-US"/>
              <a:t>SLIDE TITLE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41915543-53FA-1EE8-00CF-7ADD91DD795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114700"/>
            <a:ext cx="3840480" cy="958341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1200"/>
              </a:spcAft>
              <a:buFont typeface="Arial" panose="020B0604020202020204" pitchFamily="34" charset="0"/>
              <a:buNone/>
              <a:defRPr sz="2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0" indent="0">
              <a:spcAft>
                <a:spcPts val="1200"/>
              </a:spcAft>
              <a:buClr>
                <a:schemeClr val="accent2"/>
              </a:buClr>
              <a:buNone/>
              <a:defRPr sz="1400">
                <a:solidFill>
                  <a:schemeClr val="accent2"/>
                </a:solidFill>
              </a:defRPr>
            </a:lvl2pPr>
            <a:lvl3pPr marL="36576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651510" indent="-171450">
              <a:buClr>
                <a:schemeClr val="bg1"/>
              </a:buClr>
              <a:buFont typeface="Courier New" panose="02070309020205020404" pitchFamily="49" charset="0"/>
              <a:buChar char="o"/>
              <a:defRPr sz="1200">
                <a:solidFill>
                  <a:schemeClr val="bg1"/>
                </a:solidFill>
              </a:defRPr>
            </a:lvl4pPr>
            <a:lvl5pPr marL="811530" indent="-171450"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Add Slide Headline Here for Page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114630A0-511F-A823-8CD5-CC10D93AAA2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2073275"/>
            <a:ext cx="3840163" cy="63142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1680"/>
              </a:lnSpc>
              <a:spcAft>
                <a:spcPts val="1200"/>
              </a:spcAft>
              <a:buNone/>
              <a:defRPr sz="1200">
                <a:solidFill>
                  <a:schemeClr val="accent3">
                    <a:lumMod val="40000"/>
                    <a:lumOff val="60000"/>
                  </a:schemeClr>
                </a:solidFill>
              </a:defRPr>
            </a:lvl1pPr>
            <a:lvl2pPr marL="0">
              <a:buClr>
                <a:schemeClr val="accent2"/>
              </a:buClr>
              <a:defRPr sz="1400"/>
            </a:lvl2pPr>
            <a:lvl3pPr marL="491490" indent="-171450">
              <a:buClr>
                <a:schemeClr val="accent2"/>
              </a:buClr>
              <a:buFont typeface="Courier New" panose="02070309020205020404" pitchFamily="49" charset="0"/>
              <a:buChar char="o"/>
              <a:defRPr sz="1400"/>
            </a:lvl3pPr>
            <a:lvl4pPr marL="834390">
              <a:defRPr sz="1400"/>
            </a:lvl4pPr>
            <a:lvl5pPr marL="1177290" indent="-171450">
              <a:buFont typeface="Courier New" panose="02070309020205020404" pitchFamily="49" charset="0"/>
              <a:buChar char="o"/>
              <a:defRPr sz="1400"/>
            </a:lvl5pPr>
          </a:lstStyle>
          <a:p>
            <a:pPr lvl="0"/>
            <a:r>
              <a:rPr lang="en-US"/>
              <a:t>Intro Paragraph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24C58DE2-C210-F1DA-49D0-73572F1BBD5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67362" y="2776223"/>
            <a:ext cx="3840163" cy="2519363"/>
          </a:xfrm>
          <a:prstGeom prst="rect">
            <a:avLst/>
          </a:prstGeom>
        </p:spPr>
        <p:txBody>
          <a:bodyPr/>
          <a:lstStyle>
            <a:lvl1pPr>
              <a:buClr>
                <a:srgbClr val="6AA442"/>
              </a:buClr>
              <a:defRPr sz="1200"/>
            </a:lvl1pPr>
            <a:lvl2pPr marL="514350" indent="-171450">
              <a:buClr>
                <a:srgbClr val="6AA442"/>
              </a:buClr>
              <a:buFont typeface="Courier New" panose="02070309020205020404" pitchFamily="49" charset="0"/>
              <a:buChar char="o"/>
              <a:defRPr sz="1200"/>
            </a:lvl2pPr>
            <a:lvl3pPr>
              <a:defRPr sz="1200"/>
            </a:lvl3pPr>
            <a:lvl4pPr marL="1200150" indent="-171450">
              <a:buFont typeface="Courier New" panose="02070309020205020404" pitchFamily="49" charset="0"/>
              <a:buChar char="o"/>
              <a:defRPr sz="1200"/>
            </a:lvl4pPr>
            <a:lvl5pPr marL="1543050" indent="-171450">
              <a:buFont typeface="Wingdings" pitchFamily="2" charset="2"/>
              <a:buChar char="§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6CFC88B-64E0-476F-A803-0E074A77E1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-1" r="5051" b="16021"/>
          <a:stretch/>
        </p:blipFill>
        <p:spPr>
          <a:xfrm>
            <a:off x="8231003" y="4572824"/>
            <a:ext cx="871112" cy="522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8360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hite Small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8383A4-2DA4-5083-9C80-402F2F29EC83}"/>
              </a:ext>
            </a:extLst>
          </p:cNvPr>
          <p:cNvSpPr/>
          <p:nvPr userDrawn="1"/>
        </p:nvSpPr>
        <p:spPr>
          <a:xfrm>
            <a:off x="0" y="0"/>
            <a:ext cx="9144000" cy="78377"/>
          </a:xfrm>
          <a:prstGeom prst="rect">
            <a:avLst/>
          </a:prstGeom>
          <a:gradFill>
            <a:gsLst>
              <a:gs pos="99000">
                <a:srgbClr val="068CB7"/>
              </a:gs>
              <a:gs pos="50000">
                <a:srgbClr val="1C3E62"/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4B19747F-F982-9646-57F6-1FBEE9F32A3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9759" y="790645"/>
            <a:ext cx="8057543" cy="44268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1200"/>
              </a:spcAft>
              <a:buFont typeface="Arial" panose="020B0604020202020204" pitchFamily="34" charset="0"/>
              <a:buNone/>
              <a:defRPr sz="2800" b="1" i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0" indent="0">
              <a:spcAft>
                <a:spcPts val="1200"/>
              </a:spcAft>
              <a:buClr>
                <a:schemeClr val="accent2"/>
              </a:buClr>
              <a:buNone/>
              <a:defRPr sz="1400">
                <a:solidFill>
                  <a:schemeClr val="accent2"/>
                </a:solidFill>
              </a:defRPr>
            </a:lvl2pPr>
            <a:lvl3pPr marL="36576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651510" indent="-171450">
              <a:buClr>
                <a:schemeClr val="bg1"/>
              </a:buClr>
              <a:buFont typeface="Courier New" panose="02070309020205020404" pitchFamily="49" charset="0"/>
              <a:buChar char="o"/>
              <a:defRPr sz="1200">
                <a:solidFill>
                  <a:schemeClr val="bg1"/>
                </a:solidFill>
              </a:defRPr>
            </a:lvl4pPr>
            <a:lvl5pPr marL="811530" indent="-171450"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Add Slide Headline Here for Page</a:t>
            </a:r>
          </a:p>
        </p:txBody>
      </p:sp>
      <p:sp>
        <p:nvSpPr>
          <p:cNvPr id="9" name="Text Placeholder 30">
            <a:extLst>
              <a:ext uri="{FF2B5EF4-FFF2-40B4-BE49-F238E27FC236}">
                <a16:creationId xmlns:a16="http://schemas.microsoft.com/office/drawing/2014/main" id="{2E2ADD00-8FBA-2AD8-87F3-B5DD5972C8C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9922" y="1432569"/>
            <a:ext cx="8056878" cy="2733031"/>
          </a:xfrm>
          <a:prstGeom prst="rect">
            <a:avLst/>
          </a:prstGeom>
        </p:spPr>
        <p:txBody>
          <a:bodyPr/>
          <a:lstStyle>
            <a:lvl1pPr>
              <a:buClr>
                <a:srgbClr val="6AA442"/>
              </a:buClr>
              <a:defRPr sz="1400">
                <a:solidFill>
                  <a:schemeClr val="accent5"/>
                </a:solidFill>
              </a:defRPr>
            </a:lvl1pPr>
            <a:lvl2pPr marL="514350" indent="-171450">
              <a:buClr>
                <a:srgbClr val="6AA442"/>
              </a:buClr>
              <a:buFont typeface="Courier New" panose="02070309020205020404" pitchFamily="49" charset="0"/>
              <a:buChar char="o"/>
              <a:defRPr sz="1400">
                <a:solidFill>
                  <a:schemeClr val="accent5"/>
                </a:solidFill>
              </a:defRPr>
            </a:lvl2pPr>
            <a:lvl3pPr>
              <a:defRPr sz="1400">
                <a:solidFill>
                  <a:schemeClr val="accent5"/>
                </a:solidFill>
              </a:defRPr>
            </a:lvl3pPr>
            <a:lvl4pPr marL="1200150" indent="-171450">
              <a:buFont typeface="Courier New" panose="02070309020205020404" pitchFamily="49" charset="0"/>
              <a:buChar char="o"/>
              <a:defRPr sz="1400">
                <a:solidFill>
                  <a:schemeClr val="accent5"/>
                </a:solidFill>
              </a:defRPr>
            </a:lvl4pPr>
            <a:lvl5pPr marL="1543050" indent="-171450">
              <a:buFont typeface="Wingdings" pitchFamily="2" charset="2"/>
              <a:buChar char="§"/>
              <a:defRPr sz="1400">
                <a:solidFill>
                  <a:schemeClr val="accent5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9131398B-AE50-D7EF-DFC2-097E382CA1F1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29485" y="240709"/>
            <a:ext cx="4201885" cy="28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 b="1" i="0" spc="300" baseline="0">
                <a:solidFill>
                  <a:srgbClr val="6AA44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900" indent="0">
              <a:buNone/>
              <a:defRPr/>
            </a:lvl2pPr>
            <a:lvl3pPr marL="685800" indent="0">
              <a:buNone/>
              <a:defRPr/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en-US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11592900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ivider Slide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46B8702-2E7A-090A-AE18-F278280A37CD}"/>
              </a:ext>
            </a:extLst>
          </p:cNvPr>
          <p:cNvSpPr/>
          <p:nvPr userDrawn="1"/>
        </p:nvSpPr>
        <p:spPr>
          <a:xfrm flipV="1">
            <a:off x="0" y="0"/>
            <a:ext cx="9143998" cy="5143500"/>
          </a:xfrm>
          <a:prstGeom prst="rect">
            <a:avLst/>
          </a:prstGeom>
          <a:gradFill flip="none" rotWithShape="1">
            <a:gsLst>
              <a:gs pos="15000">
                <a:srgbClr val="00A7CF">
                  <a:alpha val="51000"/>
                </a:srgbClr>
              </a:gs>
              <a:gs pos="63000">
                <a:srgbClr val="084975">
                  <a:alpha val="80000"/>
                </a:srgb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5496C4-B899-A27F-2A66-C816002AEFF2}"/>
              </a:ext>
            </a:extLst>
          </p:cNvPr>
          <p:cNvSpPr/>
          <p:nvPr userDrawn="1"/>
        </p:nvSpPr>
        <p:spPr>
          <a:xfrm rot="10800000" flipV="1">
            <a:off x="-13622" y="3070459"/>
            <a:ext cx="9157621" cy="2065944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8000">
                <a:schemeClr val="accent4">
                  <a:alpha val="29596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rial" panose="020B0604020202020204" pitchFamily="34" charset="0"/>
            </a:endParaRPr>
          </a:p>
        </p:txBody>
      </p:sp>
      <p:sp>
        <p:nvSpPr>
          <p:cNvPr id="14" name="Graphic 2">
            <a:extLst>
              <a:ext uri="{FF2B5EF4-FFF2-40B4-BE49-F238E27FC236}">
                <a16:creationId xmlns:a16="http://schemas.microsoft.com/office/drawing/2014/main" id="{277B45FF-788D-4E6F-DCD2-4775B116BC7D}"/>
              </a:ext>
            </a:extLst>
          </p:cNvPr>
          <p:cNvSpPr/>
          <p:nvPr userDrawn="1"/>
        </p:nvSpPr>
        <p:spPr>
          <a:xfrm rot="10800000" flipH="1">
            <a:off x="0" y="-4"/>
            <a:ext cx="9143998" cy="2357668"/>
          </a:xfrm>
          <a:custGeom>
            <a:avLst/>
            <a:gdLst>
              <a:gd name="connsiteX0" fmla="*/ 0 w 9222377"/>
              <a:gd name="connsiteY0" fmla="*/ 889887 h 889886"/>
              <a:gd name="connsiteX1" fmla="*/ 0 w 9222377"/>
              <a:gd name="connsiteY1" fmla="*/ 0 h 889886"/>
              <a:gd name="connsiteX2" fmla="*/ 9222377 w 9222377"/>
              <a:gd name="connsiteY2" fmla="*/ 889887 h 889886"/>
              <a:gd name="connsiteX3" fmla="*/ 0 w 9222377"/>
              <a:gd name="connsiteY3" fmla="*/ 889887 h 889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22377" h="889886">
                <a:moveTo>
                  <a:pt x="0" y="889887"/>
                </a:moveTo>
                <a:lnTo>
                  <a:pt x="0" y="0"/>
                </a:lnTo>
                <a:lnTo>
                  <a:pt x="9222377" y="889887"/>
                </a:lnTo>
                <a:lnTo>
                  <a:pt x="0" y="889887"/>
                </a:lnTo>
                <a:close/>
              </a:path>
            </a:pathLst>
          </a:custGeom>
          <a:solidFill>
            <a:schemeClr val="bg1">
              <a:alpha val="26994"/>
            </a:schemeClr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atin typeface="Arial" panose="020B0604020202020204" pitchFamily="34" charset="0"/>
            </a:endParaRPr>
          </a:p>
        </p:txBody>
      </p:sp>
      <p:sp>
        <p:nvSpPr>
          <p:cNvPr id="15" name="Graphic 2">
            <a:extLst>
              <a:ext uri="{FF2B5EF4-FFF2-40B4-BE49-F238E27FC236}">
                <a16:creationId xmlns:a16="http://schemas.microsoft.com/office/drawing/2014/main" id="{9EEB96A9-A594-2511-5374-EADA56740A08}"/>
              </a:ext>
            </a:extLst>
          </p:cNvPr>
          <p:cNvSpPr/>
          <p:nvPr userDrawn="1"/>
        </p:nvSpPr>
        <p:spPr>
          <a:xfrm flipH="1">
            <a:off x="6391633" y="1998457"/>
            <a:ext cx="2763518" cy="3145043"/>
          </a:xfrm>
          <a:custGeom>
            <a:avLst/>
            <a:gdLst>
              <a:gd name="connsiteX0" fmla="*/ 0 w 9222377"/>
              <a:gd name="connsiteY0" fmla="*/ 889887 h 889886"/>
              <a:gd name="connsiteX1" fmla="*/ 0 w 9222377"/>
              <a:gd name="connsiteY1" fmla="*/ 0 h 889886"/>
              <a:gd name="connsiteX2" fmla="*/ 9222377 w 9222377"/>
              <a:gd name="connsiteY2" fmla="*/ 889887 h 889886"/>
              <a:gd name="connsiteX3" fmla="*/ 0 w 9222377"/>
              <a:gd name="connsiteY3" fmla="*/ 889887 h 889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22377" h="889886">
                <a:moveTo>
                  <a:pt x="0" y="889887"/>
                </a:moveTo>
                <a:lnTo>
                  <a:pt x="0" y="0"/>
                </a:lnTo>
                <a:lnTo>
                  <a:pt x="9222377" y="889887"/>
                </a:lnTo>
                <a:lnTo>
                  <a:pt x="0" y="889887"/>
                </a:lnTo>
                <a:close/>
              </a:path>
            </a:pathLst>
          </a:custGeom>
          <a:solidFill>
            <a:srgbClr val="DAE4E6">
              <a:alpha val="43000"/>
            </a:srgbClr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atin typeface="Arial" panose="020B0604020202020204" pitchFamily="34" charset="0"/>
            </a:endParaRPr>
          </a:p>
        </p:txBody>
      </p:sp>
      <p:sp>
        <p:nvSpPr>
          <p:cNvPr id="16" name="Graphic 2">
            <a:extLst>
              <a:ext uri="{FF2B5EF4-FFF2-40B4-BE49-F238E27FC236}">
                <a16:creationId xmlns:a16="http://schemas.microsoft.com/office/drawing/2014/main" id="{112DD774-C786-D853-48F6-DF5724E455D0}"/>
              </a:ext>
            </a:extLst>
          </p:cNvPr>
          <p:cNvSpPr/>
          <p:nvPr userDrawn="1"/>
        </p:nvSpPr>
        <p:spPr>
          <a:xfrm flipH="1">
            <a:off x="6720838" y="2441659"/>
            <a:ext cx="2447882" cy="2785831"/>
          </a:xfrm>
          <a:custGeom>
            <a:avLst/>
            <a:gdLst>
              <a:gd name="connsiteX0" fmla="*/ 0 w 9222377"/>
              <a:gd name="connsiteY0" fmla="*/ 889887 h 889886"/>
              <a:gd name="connsiteX1" fmla="*/ 0 w 9222377"/>
              <a:gd name="connsiteY1" fmla="*/ 0 h 889886"/>
              <a:gd name="connsiteX2" fmla="*/ 9222377 w 9222377"/>
              <a:gd name="connsiteY2" fmla="*/ 889887 h 889886"/>
              <a:gd name="connsiteX3" fmla="*/ 0 w 9222377"/>
              <a:gd name="connsiteY3" fmla="*/ 889887 h 889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22377" h="889886">
                <a:moveTo>
                  <a:pt x="0" y="889887"/>
                </a:moveTo>
                <a:lnTo>
                  <a:pt x="0" y="0"/>
                </a:lnTo>
                <a:lnTo>
                  <a:pt x="9222377" y="889887"/>
                </a:lnTo>
                <a:lnTo>
                  <a:pt x="0" y="889887"/>
                </a:lnTo>
                <a:close/>
              </a:path>
            </a:pathLst>
          </a:custGeom>
          <a:solidFill>
            <a:srgbClr val="DAE4E6">
              <a:alpha val="43000"/>
            </a:srgbClr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atin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CF3405-D2B7-8AEC-A5FF-F703C97185A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1701" y="4024947"/>
            <a:ext cx="6229392" cy="111855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4000" b="1" i="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Divider Slide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91B307EE-6080-EE30-0ED7-25AD73EFA2A6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97927" y="3633156"/>
            <a:ext cx="3752736" cy="20141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100" b="1" i="0" spc="400" baseline="0">
                <a:solidFill>
                  <a:srgbClr val="6AA44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900" indent="0">
              <a:buNone/>
              <a:defRPr/>
            </a:lvl2pPr>
            <a:lvl3pPr marL="685800" indent="0">
              <a:buNone/>
              <a:defRPr/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en-US"/>
              <a:t>TITLE OVERLINE</a:t>
            </a:r>
          </a:p>
        </p:txBody>
      </p:sp>
    </p:spTree>
    <p:extLst>
      <p:ext uri="{BB962C8B-B14F-4D97-AF65-F5344CB8AC3E}">
        <p14:creationId xmlns:p14="http://schemas.microsoft.com/office/powerpoint/2010/main" val="3166647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Basic 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2">
            <a:extLst>
              <a:ext uri="{FF2B5EF4-FFF2-40B4-BE49-F238E27FC236}">
                <a16:creationId xmlns:a16="http://schemas.microsoft.com/office/drawing/2014/main" id="{1F71D564-E123-B46C-DC79-AC2D0F002275}"/>
              </a:ext>
            </a:extLst>
          </p:cNvPr>
          <p:cNvSpPr/>
          <p:nvPr userDrawn="1"/>
        </p:nvSpPr>
        <p:spPr>
          <a:xfrm flipH="1">
            <a:off x="3565002" y="717636"/>
            <a:ext cx="5578994" cy="4425863"/>
          </a:xfrm>
          <a:custGeom>
            <a:avLst/>
            <a:gdLst>
              <a:gd name="connsiteX0" fmla="*/ 0 w 9222377"/>
              <a:gd name="connsiteY0" fmla="*/ 889887 h 889886"/>
              <a:gd name="connsiteX1" fmla="*/ 0 w 9222377"/>
              <a:gd name="connsiteY1" fmla="*/ 0 h 889886"/>
              <a:gd name="connsiteX2" fmla="*/ 9222377 w 9222377"/>
              <a:gd name="connsiteY2" fmla="*/ 889887 h 889886"/>
              <a:gd name="connsiteX3" fmla="*/ 0 w 9222377"/>
              <a:gd name="connsiteY3" fmla="*/ 889887 h 889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22377" h="889886">
                <a:moveTo>
                  <a:pt x="0" y="889887"/>
                </a:moveTo>
                <a:lnTo>
                  <a:pt x="0" y="0"/>
                </a:lnTo>
                <a:lnTo>
                  <a:pt x="9222377" y="889887"/>
                </a:lnTo>
                <a:lnTo>
                  <a:pt x="0" y="889887"/>
                </a:lnTo>
                <a:close/>
              </a:path>
            </a:pathLst>
          </a:custGeom>
          <a:solidFill>
            <a:srgbClr val="DAE4E6">
              <a:alpha val="11000"/>
            </a:srgbClr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atin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4FF2FE2-DDBE-0E59-2BF9-CD33B70FC1F4}"/>
              </a:ext>
            </a:extLst>
          </p:cNvPr>
          <p:cNvCxnSpPr>
            <a:cxnSpLocks/>
          </p:cNvCxnSpPr>
          <p:nvPr userDrawn="1"/>
        </p:nvCxnSpPr>
        <p:spPr>
          <a:xfrm>
            <a:off x="457200" y="435429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16">
            <a:extLst>
              <a:ext uri="{FF2B5EF4-FFF2-40B4-BE49-F238E27FC236}">
                <a16:creationId xmlns:a16="http://schemas.microsoft.com/office/drawing/2014/main" id="{E6D9458B-FC16-5CF3-E587-EB1E49AD640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9760" y="1132120"/>
            <a:ext cx="3454682" cy="958341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1200"/>
              </a:spcAft>
              <a:buFont typeface="Arial" panose="020B0604020202020204" pitchFamily="34" charset="0"/>
              <a:buNone/>
              <a:defRPr sz="2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0" indent="0">
              <a:spcAft>
                <a:spcPts val="1200"/>
              </a:spcAft>
              <a:buClr>
                <a:schemeClr val="accent2"/>
              </a:buClr>
              <a:buNone/>
              <a:defRPr sz="1400">
                <a:solidFill>
                  <a:schemeClr val="accent2"/>
                </a:solidFill>
              </a:defRPr>
            </a:lvl2pPr>
            <a:lvl3pPr marL="36576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651510" indent="-171450">
              <a:buClr>
                <a:schemeClr val="bg1"/>
              </a:buClr>
              <a:buFont typeface="Courier New" panose="02070309020205020404" pitchFamily="49" charset="0"/>
              <a:buChar char="o"/>
              <a:defRPr sz="1200">
                <a:solidFill>
                  <a:schemeClr val="bg1"/>
                </a:solidFill>
              </a:defRPr>
            </a:lvl4pPr>
            <a:lvl5pPr marL="811530" indent="-171450"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Add Slide Headline Here for Page</a:t>
            </a:r>
          </a:p>
        </p:txBody>
      </p:sp>
      <p:sp>
        <p:nvSpPr>
          <p:cNvPr id="5" name="Text Placeholder 28">
            <a:extLst>
              <a:ext uri="{FF2B5EF4-FFF2-40B4-BE49-F238E27FC236}">
                <a16:creationId xmlns:a16="http://schemas.microsoft.com/office/drawing/2014/main" id="{595EAAC1-F751-BD70-D486-259B117337F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9760" y="2090695"/>
            <a:ext cx="3454397" cy="63142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1880"/>
              </a:lnSpc>
              <a:spcAft>
                <a:spcPts val="1200"/>
              </a:spcAft>
              <a:buNone/>
              <a:defRPr sz="1400">
                <a:solidFill>
                  <a:srgbClr val="BADBE5"/>
                </a:solidFill>
              </a:defRPr>
            </a:lvl1pPr>
            <a:lvl2pPr marL="0">
              <a:buClr>
                <a:schemeClr val="accent2"/>
              </a:buClr>
              <a:defRPr sz="1400"/>
            </a:lvl2pPr>
            <a:lvl3pPr marL="491490" indent="-171450">
              <a:buClr>
                <a:schemeClr val="accent2"/>
              </a:buClr>
              <a:buFont typeface="Courier New" panose="02070309020205020404" pitchFamily="49" charset="0"/>
              <a:buChar char="o"/>
              <a:defRPr sz="1400"/>
            </a:lvl3pPr>
            <a:lvl4pPr marL="834390">
              <a:defRPr sz="1400"/>
            </a:lvl4pPr>
            <a:lvl5pPr marL="1177290" indent="-171450">
              <a:buFont typeface="Courier New" panose="02070309020205020404" pitchFamily="49" charset="0"/>
              <a:buChar char="o"/>
              <a:defRPr sz="1400"/>
            </a:lvl5pPr>
          </a:lstStyle>
          <a:p>
            <a:pPr lvl="0"/>
            <a:r>
              <a:rPr lang="en-US"/>
              <a:t>Intro Paragraph</a:t>
            </a:r>
          </a:p>
        </p:txBody>
      </p:sp>
      <p:sp>
        <p:nvSpPr>
          <p:cNvPr id="9" name="Text Placeholder 30">
            <a:extLst>
              <a:ext uri="{FF2B5EF4-FFF2-40B4-BE49-F238E27FC236}">
                <a16:creationId xmlns:a16="http://schemas.microsoft.com/office/drawing/2014/main" id="{0BDE202A-903A-2603-DB9F-0D089E83776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9922" y="2793643"/>
            <a:ext cx="3454397" cy="2519363"/>
          </a:xfrm>
          <a:prstGeom prst="rect">
            <a:avLst/>
          </a:prstGeom>
        </p:spPr>
        <p:txBody>
          <a:bodyPr/>
          <a:lstStyle>
            <a:lvl1pPr>
              <a:buClr>
                <a:srgbClr val="6AA442"/>
              </a:buClr>
              <a:defRPr sz="1400"/>
            </a:lvl1pPr>
            <a:lvl2pPr marL="514350" indent="-171450">
              <a:buClr>
                <a:srgbClr val="6AA442"/>
              </a:buClr>
              <a:buFont typeface="Courier New" panose="02070309020205020404" pitchFamily="49" charset="0"/>
              <a:buChar char="o"/>
              <a:defRPr sz="1400"/>
            </a:lvl2pPr>
            <a:lvl3pPr>
              <a:defRPr sz="1400"/>
            </a:lvl3pPr>
            <a:lvl4pPr marL="1200150" indent="-171450">
              <a:buFont typeface="Courier New" panose="02070309020205020404" pitchFamily="49" charset="0"/>
              <a:buChar char="o"/>
              <a:defRPr sz="1400"/>
            </a:lvl4pPr>
            <a:lvl5pPr marL="1543050" indent="-171450">
              <a:buFont typeface="Wingdings" pitchFamily="2" charset="2"/>
              <a:buChar char="§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E4698338-8485-6F54-B35C-7295A4C25F2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370115" y="513811"/>
            <a:ext cx="4201885" cy="28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 b="1" i="0" spc="300" baseline="0">
                <a:solidFill>
                  <a:srgbClr val="6AA44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900" indent="0">
              <a:buNone/>
              <a:defRPr/>
            </a:lvl2pPr>
            <a:lvl3pPr marL="685800" indent="0">
              <a:buNone/>
              <a:defRPr/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en-US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42893987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and Picture: Dark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475" y="142875"/>
            <a:ext cx="6038850" cy="300038"/>
          </a:xfrm>
          <a:solidFill>
            <a:srgbClr val="58595B"/>
          </a:solidFill>
          <a:ln w="28575">
            <a:solidFill>
              <a:srgbClr val="F3EEEB"/>
            </a:solidFill>
          </a:ln>
        </p:spPr>
        <p:txBody>
          <a:bodyPr/>
          <a:lstStyle>
            <a:lvl1pPr>
              <a:defRPr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5" y="972860"/>
            <a:ext cx="4973867" cy="36347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5856685" y="972860"/>
            <a:ext cx="3017520" cy="36347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629845" y="535781"/>
            <a:ext cx="7171131" cy="285750"/>
          </a:xfrm>
        </p:spPr>
        <p:txBody>
          <a:bodyPr>
            <a:noAutofit/>
          </a:bodyPr>
          <a:lstStyle>
            <a:lvl1pPr marL="0" indent="0">
              <a:buNone/>
              <a:defRPr sz="1500" b="1" baseline="0">
                <a:solidFill>
                  <a:srgbClr val="8AC041"/>
                </a:solidFill>
              </a:defRPr>
            </a:lvl1pPr>
            <a:lvl2pPr>
              <a:defRPr>
                <a:solidFill>
                  <a:srgbClr val="F3EEEB"/>
                </a:solidFill>
              </a:defRPr>
            </a:lvl2pPr>
            <a:lvl3pPr>
              <a:defRPr>
                <a:solidFill>
                  <a:srgbClr val="F3EEEB"/>
                </a:solidFill>
              </a:defRPr>
            </a:lvl3pPr>
            <a:lvl4pPr>
              <a:defRPr>
                <a:solidFill>
                  <a:srgbClr val="F3EEEB"/>
                </a:solidFill>
              </a:defRPr>
            </a:lvl4pPr>
            <a:lvl5pPr>
              <a:defRPr>
                <a:solidFill>
                  <a:srgbClr val="F3EEEB"/>
                </a:solidFill>
              </a:defRPr>
            </a:lvl5pPr>
          </a:lstStyle>
          <a:p>
            <a:pPr lvl="0"/>
            <a:r>
              <a:rPr lang="en-US" dirty="0"/>
              <a:t>Edit </a:t>
            </a:r>
            <a:r>
              <a:rPr lang="en-US" dirty="0" err="1"/>
              <a:t>Subheader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29818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4743B-E90D-BA4C-A5D8-9345ECA70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72D88-FD75-8E47-8AAF-083F27CB40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6AEB2-B403-0C43-B7E0-6AECC133C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B5E79-52BB-CD45-83EC-CC34985A03F4}" type="datetimeFigureOut">
              <a:rPr lang="en-US" smtClean="0"/>
              <a:t>5/14/2025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291EFE-62CB-5B4F-8E54-D0B95E6F5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DD6490-1E62-DA4A-A7E7-98E199FCD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8C0EF-5590-B049-BF71-16BFCADA7E6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00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: Dark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474" y="142876"/>
            <a:ext cx="6143625" cy="300038"/>
          </a:xfrm>
          <a:solidFill>
            <a:srgbClr val="58595B"/>
          </a:solidFill>
          <a:ln w="28575">
            <a:solidFill>
              <a:srgbClr val="F3EEEB"/>
            </a:solidFill>
          </a:ln>
        </p:spPr>
        <p:txBody>
          <a:bodyPr/>
          <a:lstStyle>
            <a:lvl1pPr>
              <a:defRPr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972860"/>
            <a:ext cx="7886700" cy="363474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 hasCustomPrompt="1"/>
          </p:nvPr>
        </p:nvSpPr>
        <p:spPr>
          <a:xfrm>
            <a:off x="628650" y="535781"/>
            <a:ext cx="7353300" cy="285752"/>
          </a:xfrm>
        </p:spPr>
        <p:txBody>
          <a:bodyPr>
            <a:noAutofit/>
          </a:bodyPr>
          <a:lstStyle>
            <a:lvl1pPr marL="0" indent="0">
              <a:buNone/>
              <a:defRPr sz="1500" b="1" baseline="0">
                <a:solidFill>
                  <a:srgbClr val="8AC041"/>
                </a:solidFill>
              </a:defRPr>
            </a:lvl1pPr>
            <a:lvl2pPr>
              <a:defRPr>
                <a:solidFill>
                  <a:srgbClr val="F3EEEB"/>
                </a:solidFill>
              </a:defRPr>
            </a:lvl2pPr>
            <a:lvl3pPr>
              <a:defRPr>
                <a:solidFill>
                  <a:srgbClr val="F3EEEB"/>
                </a:solidFill>
              </a:defRPr>
            </a:lvl3pPr>
            <a:lvl4pPr>
              <a:defRPr>
                <a:solidFill>
                  <a:srgbClr val="F3EEEB"/>
                </a:solidFill>
              </a:defRPr>
            </a:lvl4pPr>
            <a:lvl5pPr>
              <a:defRPr>
                <a:solidFill>
                  <a:srgbClr val="F3EEEB"/>
                </a:solidFill>
              </a:defRPr>
            </a:lvl5pPr>
          </a:lstStyle>
          <a:p>
            <a:pPr lvl="0"/>
            <a:r>
              <a:rPr lang="en-US" dirty="0"/>
              <a:t>Edit </a:t>
            </a:r>
            <a:r>
              <a:rPr lang="en-US" dirty="0" err="1"/>
              <a:t>Subheader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0883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BA6CB-BB55-A74E-980A-3075EDEE7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D542F-0DF4-7D4B-8D4C-B93C5CB0FF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FA2B9B-9703-DD4D-8C06-2B929E7FD0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A195DF-0C47-8B4E-AA90-E8DAADC98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B5E79-52BB-CD45-83EC-CC34985A03F4}" type="datetimeFigureOut">
              <a:rPr lang="en-US" smtClean="0"/>
              <a:t>5/14/2025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9BA788-C5D4-4546-B8E7-8AD9CF3A0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844AFD-A726-774A-9F7D-AAD766F64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8C0EF-5590-B049-BF71-16BFCADA7E6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842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70529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0" r:id="rId2"/>
    <p:sldLayoutId id="2147483648" r:id="rId3"/>
    <p:sldLayoutId id="2147483650" r:id="rId4"/>
    <p:sldLayoutId id="2147483649" r:id="rId5"/>
    <p:sldLayoutId id="2147483675" r:id="rId6"/>
    <p:sldLayoutId id="2147483676" r:id="rId7"/>
    <p:sldLayoutId id="2147483677" r:id="rId8"/>
    <p:sldLayoutId id="2147483681" r:id="rId9"/>
    <p:sldLayoutId id="2147483683" r:id="rId10"/>
    <p:sldLayoutId id="2147483684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1" r:id="rId18"/>
    <p:sldLayoutId id="2147483692" r:id="rId19"/>
    <p:sldLayoutId id="2147483693" r:id="rId20"/>
    <p:sldLayoutId id="2147483694" r:id="rId21"/>
    <p:sldLayoutId id="2147483695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png"/><Relationship Id="rId5" Type="http://schemas.openxmlformats.org/officeDocument/2006/relationships/image" Target="../media/image28.jp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72.jpg"/><Relationship Id="rId4" Type="http://schemas.openxmlformats.org/officeDocument/2006/relationships/image" Target="../media/image71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8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8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2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9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04.jpeg"/><Relationship Id="rId4" Type="http://schemas.openxmlformats.org/officeDocument/2006/relationships/image" Target="../media/image103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09.png"/><Relationship Id="rId5" Type="http://schemas.openxmlformats.org/officeDocument/2006/relationships/image" Target="../media/image108.png"/><Relationship Id="rId4" Type="http://schemas.openxmlformats.org/officeDocument/2006/relationships/image" Target="../media/image10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7" Type="http://schemas.openxmlformats.org/officeDocument/2006/relationships/image" Target="../media/image118.jpeg"/><Relationship Id="rId2" Type="http://schemas.openxmlformats.org/officeDocument/2006/relationships/image" Target="../media/image1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7.jpeg"/><Relationship Id="rId5" Type="http://schemas.openxmlformats.org/officeDocument/2006/relationships/image" Target="../media/image116.jpeg"/><Relationship Id="rId4" Type="http://schemas.openxmlformats.org/officeDocument/2006/relationships/image" Target="../media/image115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4" Type="http://schemas.openxmlformats.org/officeDocument/2006/relationships/image" Target="../media/image12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7" Type="http://schemas.openxmlformats.org/officeDocument/2006/relationships/image" Target="../media/image130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29.pn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1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6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9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3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8.jpe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g"/><Relationship Id="rId1" Type="http://schemas.openxmlformats.org/officeDocument/2006/relationships/slideLayout" Target="../slideLayouts/slideLayout9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jpeg"/><Relationship Id="rId7" Type="http://schemas.openxmlformats.org/officeDocument/2006/relationships/image" Target="../media/image156.jpeg"/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55.jpeg"/><Relationship Id="rId5" Type="http://schemas.openxmlformats.org/officeDocument/2006/relationships/image" Target="../media/image154.jpeg"/><Relationship Id="rId4" Type="http://schemas.openxmlformats.org/officeDocument/2006/relationships/image" Target="../media/image153.jpe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g"/><Relationship Id="rId1" Type="http://schemas.openxmlformats.org/officeDocument/2006/relationships/slideLayout" Target="../slideLayouts/slideLayout9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1.jpeg"/><Relationship Id="rId4" Type="http://schemas.openxmlformats.org/officeDocument/2006/relationships/image" Target="../media/image160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9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5.png"/><Relationship Id="rId4" Type="http://schemas.openxmlformats.org/officeDocument/2006/relationships/image" Target="../media/image164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pn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168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7" Type="http://schemas.openxmlformats.org/officeDocument/2006/relationships/image" Target="../media/image174.png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3.png"/><Relationship Id="rId5" Type="http://schemas.openxmlformats.org/officeDocument/2006/relationships/image" Target="../media/image172.png"/><Relationship Id="rId4" Type="http://schemas.openxmlformats.org/officeDocument/2006/relationships/image" Target="../media/image171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7.pn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2.png"/><Relationship Id="rId4" Type="http://schemas.openxmlformats.org/officeDocument/2006/relationships/image" Target="../media/image181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png"/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8.png"/><Relationship Id="rId4" Type="http://schemas.openxmlformats.org/officeDocument/2006/relationships/image" Target="../media/image187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png"/><Relationship Id="rId7" Type="http://schemas.openxmlformats.org/officeDocument/2006/relationships/image" Target="../media/image194.png"/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3.png"/><Relationship Id="rId5" Type="http://schemas.openxmlformats.org/officeDocument/2006/relationships/image" Target="../media/image192.png"/><Relationship Id="rId4" Type="http://schemas.openxmlformats.org/officeDocument/2006/relationships/image" Target="../media/image191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png"/><Relationship Id="rId2" Type="http://schemas.openxmlformats.org/officeDocument/2006/relationships/image" Target="../media/image19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9.png"/><Relationship Id="rId5" Type="http://schemas.openxmlformats.org/officeDocument/2006/relationships/image" Target="../media/image198.png"/><Relationship Id="rId4" Type="http://schemas.openxmlformats.org/officeDocument/2006/relationships/image" Target="../media/image197.pn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png"/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05.png"/><Relationship Id="rId5" Type="http://schemas.openxmlformats.org/officeDocument/2006/relationships/image" Target="../media/image204.png"/><Relationship Id="rId4" Type="http://schemas.openxmlformats.org/officeDocument/2006/relationships/image" Target="../media/image203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png"/><Relationship Id="rId2" Type="http://schemas.openxmlformats.org/officeDocument/2006/relationships/image" Target="../media/image206.png"/><Relationship Id="rId1" Type="http://schemas.openxmlformats.org/officeDocument/2006/relationships/slideLayout" Target="../slideLayouts/slideLayout22.xml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4.png"/><Relationship Id="rId3" Type="http://schemas.openxmlformats.org/officeDocument/2006/relationships/image" Target="../media/image209.png"/><Relationship Id="rId7" Type="http://schemas.openxmlformats.org/officeDocument/2006/relationships/image" Target="../media/image213.png"/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12.png"/><Relationship Id="rId5" Type="http://schemas.openxmlformats.org/officeDocument/2006/relationships/image" Target="../media/image211.png"/><Relationship Id="rId4" Type="http://schemas.openxmlformats.org/officeDocument/2006/relationships/image" Target="../media/image210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png"/><Relationship Id="rId2" Type="http://schemas.openxmlformats.org/officeDocument/2006/relationships/image" Target="../media/image215.png"/><Relationship Id="rId1" Type="http://schemas.openxmlformats.org/officeDocument/2006/relationships/slideLayout" Target="../slideLayouts/slideLayout2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21.png"/><Relationship Id="rId5" Type="http://schemas.openxmlformats.org/officeDocument/2006/relationships/image" Target="../media/image220.png"/><Relationship Id="rId4" Type="http://schemas.openxmlformats.org/officeDocument/2006/relationships/image" Target="../media/image219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png"/><Relationship Id="rId2" Type="http://schemas.openxmlformats.org/officeDocument/2006/relationships/image" Target="../media/image222.png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225.png"/><Relationship Id="rId4" Type="http://schemas.openxmlformats.org/officeDocument/2006/relationships/image" Target="../media/image224.png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g"/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8.jpeg"/><Relationship Id="rId1" Type="http://schemas.openxmlformats.org/officeDocument/2006/relationships/slideLayout" Target="../slideLayouts/slideLayout8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9.jp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0.jpg"/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png"/><Relationship Id="rId2" Type="http://schemas.openxmlformats.org/officeDocument/2006/relationships/image" Target="../media/image231.JPG"/><Relationship Id="rId1" Type="http://schemas.openxmlformats.org/officeDocument/2006/relationships/slideLayout" Target="../slideLayouts/slideLayout10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png"/><Relationship Id="rId1" Type="http://schemas.openxmlformats.org/officeDocument/2006/relationships/slideLayout" Target="../slideLayouts/slideLayout18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3.png"/><Relationship Id="rId1" Type="http://schemas.openxmlformats.org/officeDocument/2006/relationships/slideLayout" Target="../slideLayouts/slideLayout18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4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hyperlink" Target="mailto:ceidson@gacities.com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D7167C1-FFCE-45C2-8E2F-F6A3B1C80A06}"/>
              </a:ext>
            </a:extLst>
          </p:cNvPr>
          <p:cNvSpPr txBox="1"/>
          <p:nvPr/>
        </p:nvSpPr>
        <p:spPr>
          <a:xfrm>
            <a:off x="1447800" y="1371421"/>
            <a:ext cx="5867400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Community Planning Institute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Keeping Main Street Vibrant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Cindy Eidson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Georgia Municipal Association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Georgia Cities Foundation</a:t>
            </a:r>
          </a:p>
        </p:txBody>
      </p:sp>
    </p:spTree>
    <p:extLst>
      <p:ext uri="{BB962C8B-B14F-4D97-AF65-F5344CB8AC3E}">
        <p14:creationId xmlns:p14="http://schemas.microsoft.com/office/powerpoint/2010/main" val="1995053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1A0308-270E-3E82-F3A3-3597C416B40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838200" y="666750"/>
            <a:ext cx="6805709" cy="3180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690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12C8B53-FE69-86AC-6D1D-82055C3E4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14B87B-E850-7AC6-4F3B-7B2D6A8CB5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1424"/>
          <a:stretch/>
        </p:blipFill>
        <p:spPr>
          <a:xfrm>
            <a:off x="-457200" y="0"/>
            <a:ext cx="989175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54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08D31D5-DF7A-4BC2-A5EF-3659781348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604985"/>
            <a:ext cx="2860027" cy="19048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FC736A-5BC7-44B5-AA91-8F07FE20AE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2708715"/>
            <a:ext cx="2745619" cy="16473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54D1E7-F247-4942-B5AD-49C4B6016D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9600" y="636101"/>
            <a:ext cx="3581400" cy="19085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C6A79D-4854-4BF6-B123-970A20F7FA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0400" y="2653683"/>
            <a:ext cx="2560542" cy="185334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4C12F7-1AEA-418F-931F-4603E86ADC2B}"/>
              </a:ext>
            </a:extLst>
          </p:cNvPr>
          <p:cNvSpPr txBox="1"/>
          <p:nvPr/>
        </p:nvSpPr>
        <p:spPr>
          <a:xfrm>
            <a:off x="609600" y="8978"/>
            <a:ext cx="1416863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00" b="1" dirty="0">
                <a:solidFill>
                  <a:schemeClr val="tx2"/>
                </a:solidFill>
                <a:latin typeface="+mj-lt"/>
              </a:rPr>
              <a:t>Parklets</a:t>
            </a:r>
          </a:p>
        </p:txBody>
      </p:sp>
      <p:pic>
        <p:nvPicPr>
          <p:cNvPr id="4" name="Picture 3" descr="A group of people sitting on a bench outside&#10;&#10;Description automatically generated">
            <a:extLst>
              <a:ext uri="{FF2B5EF4-FFF2-40B4-BE49-F238E27FC236}">
                <a16:creationId xmlns:a16="http://schemas.microsoft.com/office/drawing/2014/main" id="{D2128870-5E5D-2B88-76D6-4EADF6E457E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3323" y="2653684"/>
            <a:ext cx="3294012" cy="1853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854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DAA6C16-BF9B-4A3E-BC70-EE6015D4F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8BFAF9-183F-40BB-9577-DADB7902A329}"/>
              </a:ext>
            </a:extLst>
          </p:cNvPr>
          <p:cNvSpPr txBox="1"/>
          <p:nvPr/>
        </p:nvSpPr>
        <p:spPr>
          <a:xfrm>
            <a:off x="628650" y="3502483"/>
            <a:ext cx="3293268" cy="8802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Outside Sidewalk Dining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87F77D-AA13-4AE4-9C51-548F0EB20B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81" r="-4" b="-4"/>
          <a:stretch/>
        </p:blipFill>
        <p:spPr>
          <a:xfrm>
            <a:off x="4" y="10"/>
            <a:ext cx="4500562" cy="2933860"/>
          </a:xfrm>
          <a:custGeom>
            <a:avLst/>
            <a:gdLst/>
            <a:ahLst/>
            <a:cxnLst/>
            <a:rect l="l" t="t" r="r" b="b"/>
            <a:pathLst>
              <a:path w="6000749" h="3911828">
                <a:moveTo>
                  <a:pt x="0" y="0"/>
                </a:moveTo>
                <a:lnTo>
                  <a:pt x="6000749" y="0"/>
                </a:lnTo>
                <a:lnTo>
                  <a:pt x="6000749" y="3767827"/>
                </a:lnTo>
                <a:lnTo>
                  <a:pt x="5572124" y="3740378"/>
                </a:lnTo>
                <a:lnTo>
                  <a:pt x="0" y="3911828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77493FF-A69C-4365-9E21-F5B0FD2877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4" b="6721"/>
          <a:stretch/>
        </p:blipFill>
        <p:spPr>
          <a:xfrm>
            <a:off x="4643433" y="10"/>
            <a:ext cx="4500563" cy="2991010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A4AE1828-51FD-4AD7-BCF6-9AF5C696C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646744"/>
            <a:ext cx="9144000" cy="567876"/>
            <a:chOff x="0" y="2959818"/>
            <a:chExt cx="12192000" cy="757168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542C7CD-02BE-4ADE-8D2F-DFB759D7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40A04EE-8E37-4C28-B09B-A9593A4AA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4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CE6C0A5-032E-4967-9C61-64DA996FA4D3}"/>
              </a:ext>
            </a:extLst>
          </p:cNvPr>
          <p:cNvSpPr txBox="1">
            <a:spLocks/>
          </p:cNvSpPr>
          <p:nvPr/>
        </p:nvSpPr>
        <p:spPr>
          <a:xfrm>
            <a:off x="4248150" y="3574700"/>
            <a:ext cx="4269581" cy="8080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bg1">
                    <a:alpha val="80000"/>
                  </a:schemeClr>
                </a:solidFill>
              </a:rPr>
              <a:t>Review city’s ordinance to see if outside dining is allowable and if so, encourage outside sidewalk dining options for restaurants. </a:t>
            </a:r>
          </a:p>
        </p:txBody>
      </p:sp>
    </p:spTree>
    <p:extLst>
      <p:ext uri="{BB962C8B-B14F-4D97-AF65-F5344CB8AC3E}">
        <p14:creationId xmlns:p14="http://schemas.microsoft.com/office/powerpoint/2010/main" val="3944300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FB8873D-EB45-4A15-8E20-B9C225923C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93409"/>
            <a:ext cx="5638800" cy="37566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C33D51-CBFE-47F2-AD4D-9859A243A1DF}"/>
              </a:ext>
            </a:extLst>
          </p:cNvPr>
          <p:cNvSpPr txBox="1"/>
          <p:nvPr/>
        </p:nvSpPr>
        <p:spPr>
          <a:xfrm>
            <a:off x="609600" y="72111"/>
            <a:ext cx="2340705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00" b="1" dirty="0">
                <a:solidFill>
                  <a:schemeClr val="tx2"/>
                </a:solidFill>
                <a:latin typeface="+mj-lt"/>
              </a:rPr>
              <a:t>Outside Dining</a:t>
            </a:r>
          </a:p>
        </p:txBody>
      </p:sp>
    </p:spTree>
    <p:extLst>
      <p:ext uri="{BB962C8B-B14F-4D97-AF65-F5344CB8AC3E}">
        <p14:creationId xmlns:p14="http://schemas.microsoft.com/office/powerpoint/2010/main" val="261010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999963" y="-1999641"/>
            <a:ext cx="51435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5143179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737118" y="-1264380"/>
            <a:ext cx="3670923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92E0A6-A45E-4024-93B8-1F01941A82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88" r="2" b="2"/>
          <a:stretch/>
        </p:blipFill>
        <p:spPr>
          <a:xfrm>
            <a:off x="342900" y="342900"/>
            <a:ext cx="84582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756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8FCF1BB-6344-4E5B-BDB9-BA3AB717DE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590550"/>
            <a:ext cx="5943600" cy="3962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05E6A9-2547-4527-8DE6-6681C6DF707F}"/>
              </a:ext>
            </a:extLst>
          </p:cNvPr>
          <p:cNvSpPr txBox="1"/>
          <p:nvPr/>
        </p:nvSpPr>
        <p:spPr>
          <a:xfrm>
            <a:off x="1828800" y="742950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solidFill>
                  <a:schemeClr val="bg1"/>
                </a:solidFill>
              </a:rPr>
              <a:t>E-Commerce</a:t>
            </a:r>
          </a:p>
          <a:p>
            <a:pPr algn="ctr"/>
            <a:r>
              <a:rPr lang="en-US" sz="1800" dirty="0">
                <a:solidFill>
                  <a:schemeClr val="bg1"/>
                </a:solidFill>
              </a:rPr>
              <a:t>(Downtown Storefront and Website)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5532FE-39D7-4EA5-876F-3F78EDDB14F4}"/>
              </a:ext>
            </a:extLst>
          </p:cNvPr>
          <p:cNvSpPr txBox="1"/>
          <p:nvPr/>
        </p:nvSpPr>
        <p:spPr>
          <a:xfrm>
            <a:off x="609600" y="8978"/>
            <a:ext cx="42672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b="1" dirty="0">
                <a:solidFill>
                  <a:schemeClr val="tx2"/>
                </a:solidFill>
                <a:latin typeface="+mj-lt"/>
              </a:rPr>
              <a:t>Bricks and Clicks – Newnan</a:t>
            </a:r>
          </a:p>
        </p:txBody>
      </p:sp>
    </p:spTree>
    <p:extLst>
      <p:ext uri="{BB962C8B-B14F-4D97-AF65-F5344CB8AC3E}">
        <p14:creationId xmlns:p14="http://schemas.microsoft.com/office/powerpoint/2010/main" val="3071459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A8932-5ADF-72C9-CD13-00CD67F99E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75567" y="383292"/>
            <a:ext cx="6162633" cy="421342"/>
          </a:xfrm>
        </p:spPr>
        <p:txBody>
          <a:bodyPr/>
          <a:lstStyle/>
          <a:p>
            <a:r>
              <a:rPr lang="en-US" sz="2400" dirty="0">
                <a:solidFill>
                  <a:schemeClr val="tx2"/>
                </a:solidFill>
              </a:rPr>
              <a:t>Opportunities for Food Trucks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76801D-BA07-574A-E4C3-D50E3C16A8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0669" y="3031198"/>
            <a:ext cx="2824162" cy="18793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C2460C1-0DCE-4CE4-6724-67B4FC23F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919" y="3283662"/>
            <a:ext cx="2498456" cy="16626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0BE7475-23D0-AF34-36BA-743CE23C88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567" y="3309856"/>
            <a:ext cx="2498456" cy="1662108"/>
          </a:xfrm>
          <a:prstGeom prst="rect">
            <a:avLst/>
          </a:prstGeom>
        </p:spPr>
      </p:pic>
      <p:pic>
        <p:nvPicPr>
          <p:cNvPr id="11" name="Picture 10" descr="A picture containing grass, outdoor, tree, road">
            <a:extLst>
              <a:ext uri="{FF2B5EF4-FFF2-40B4-BE49-F238E27FC236}">
                <a16:creationId xmlns:a16="http://schemas.microsoft.com/office/drawing/2014/main" id="{2C46B99C-2A65-CD8C-860E-DE670E60CE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567" y="964044"/>
            <a:ext cx="2756205" cy="20671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4FE6DC-9432-2871-DAE4-0EFE66F06E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5817" y="1073696"/>
            <a:ext cx="2476500" cy="1847850"/>
          </a:xfrm>
          <a:prstGeom prst="rect">
            <a:avLst/>
          </a:prstGeom>
        </p:spPr>
      </p:pic>
      <p:pic>
        <p:nvPicPr>
          <p:cNvPr id="1026" name="Picture 2" descr="Food truck - Wikipedia">
            <a:extLst>
              <a:ext uri="{FF2B5EF4-FFF2-40B4-BE49-F238E27FC236}">
                <a16:creationId xmlns:a16="http://schemas.microsoft.com/office/drawing/2014/main" id="{6164D638-9ACA-D3F5-30D4-6942E586C3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547" y="209550"/>
            <a:ext cx="2568405" cy="262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4819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709600-962D-6C9F-C12E-A1648E6B4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6F0C826-9F43-86AB-7B3E-176B4E83BBD0}"/>
              </a:ext>
            </a:extLst>
          </p:cNvPr>
          <p:cNvSpPr txBox="1"/>
          <p:nvPr/>
        </p:nvSpPr>
        <p:spPr>
          <a:xfrm>
            <a:off x="609600" y="72111"/>
            <a:ext cx="168046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100" b="1" dirty="0">
                <a:solidFill>
                  <a:schemeClr val="tx2"/>
                </a:solidFill>
                <a:latin typeface="+mj-lt"/>
              </a:rPr>
              <a:t>Alleyways</a:t>
            </a:r>
          </a:p>
        </p:txBody>
      </p:sp>
      <p:pic>
        <p:nvPicPr>
          <p:cNvPr id="3" name="Picture 2" descr="A side view of a sidewalk&#10;&#10;Description automatically generated">
            <a:extLst>
              <a:ext uri="{FF2B5EF4-FFF2-40B4-BE49-F238E27FC236}">
                <a16:creationId xmlns:a16="http://schemas.microsoft.com/office/drawing/2014/main" id="{B145DCFC-485D-750D-FB3E-FC1750574C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813246"/>
            <a:ext cx="6252458" cy="3517008"/>
          </a:xfrm>
          <a:prstGeom prst="rect">
            <a:avLst/>
          </a:prstGeom>
        </p:spPr>
      </p:pic>
      <p:pic>
        <p:nvPicPr>
          <p:cNvPr id="9" name="Picture 8" descr="A group of people posing for a photo under a wooden structure&#10;&#10;Description automatically generated">
            <a:extLst>
              <a:ext uri="{FF2B5EF4-FFF2-40B4-BE49-F238E27FC236}">
                <a16:creationId xmlns:a16="http://schemas.microsoft.com/office/drawing/2014/main" id="{373205E0-937B-5BBD-20B9-F71749E768F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3200" y="1047750"/>
            <a:ext cx="24384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129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CA5E647-2CCE-4F04-888A-B2DAEF48BC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742950"/>
            <a:ext cx="2870106" cy="3794917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56D6A5C-CE42-44C1-B63A-90718ED9D6F6}"/>
              </a:ext>
            </a:extLst>
          </p:cNvPr>
          <p:cNvSpPr txBox="1">
            <a:spLocks/>
          </p:cNvSpPr>
          <p:nvPr/>
        </p:nvSpPr>
        <p:spPr>
          <a:xfrm>
            <a:off x="381000" y="57150"/>
            <a:ext cx="3200400" cy="41433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r>
              <a:rPr lang="en-US" sz="2100" b="1" kern="0" dirty="0">
                <a:solidFill>
                  <a:schemeClr val="tx2"/>
                </a:solidFill>
              </a:rPr>
              <a:t>Open Container</a:t>
            </a:r>
          </a:p>
        </p:txBody>
      </p:sp>
    </p:spTree>
    <p:extLst>
      <p:ext uri="{BB962C8B-B14F-4D97-AF65-F5344CB8AC3E}">
        <p14:creationId xmlns:p14="http://schemas.microsoft.com/office/powerpoint/2010/main" val="19874597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B49E32B-95A9-48D3-929A-7363FDCB39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666750"/>
            <a:ext cx="5694293" cy="38100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085766C-7BF7-4907-8F8A-C4563C12ADB1}"/>
              </a:ext>
            </a:extLst>
          </p:cNvPr>
          <p:cNvSpPr txBox="1">
            <a:spLocks/>
          </p:cNvSpPr>
          <p:nvPr/>
        </p:nvSpPr>
        <p:spPr>
          <a:xfrm>
            <a:off x="457200" y="100012"/>
            <a:ext cx="3962400" cy="41433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r>
              <a:rPr lang="en-US" sz="2100" b="1" kern="0" dirty="0">
                <a:solidFill>
                  <a:schemeClr val="tx2"/>
                </a:solidFill>
              </a:rPr>
              <a:t>Entertainment District</a:t>
            </a:r>
          </a:p>
        </p:txBody>
      </p:sp>
    </p:spTree>
    <p:extLst>
      <p:ext uri="{BB962C8B-B14F-4D97-AF65-F5344CB8AC3E}">
        <p14:creationId xmlns:p14="http://schemas.microsoft.com/office/powerpoint/2010/main" val="30632908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flipH="1">
            <a:off x="160078" y="1710135"/>
            <a:ext cx="1327244" cy="258344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782539" y="992220"/>
            <a:ext cx="1217627" cy="89440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523922" flipH="1">
            <a:off x="3293907" y="1724457"/>
            <a:ext cx="781930" cy="57436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699616">
            <a:off x="2488648" y="2397642"/>
            <a:ext cx="1578836" cy="124871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4856778" y="128709"/>
            <a:ext cx="2344616" cy="2057400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 rot="1883386">
            <a:off x="3181396" y="1784658"/>
            <a:ext cx="995637" cy="360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3"/>
              </a:lnSpc>
            </a:pPr>
            <a:r>
              <a:rPr lang="en-US" sz="2138">
                <a:solidFill>
                  <a:srgbClr val="042A0A"/>
                </a:solidFill>
                <a:latin typeface="Montserrat Classic Bold"/>
              </a:rPr>
              <a:t>DUI</a:t>
            </a:r>
          </a:p>
        </p:txBody>
      </p:sp>
      <p:sp>
        <p:nvSpPr>
          <p:cNvPr id="8" name="TextBox 8"/>
          <p:cNvSpPr txBox="1"/>
          <p:nvPr/>
        </p:nvSpPr>
        <p:spPr>
          <a:xfrm rot="517343">
            <a:off x="2526594" y="2713458"/>
            <a:ext cx="1509886" cy="434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4"/>
              </a:lnSpc>
            </a:pPr>
            <a:r>
              <a:rPr lang="en-US" sz="2595">
                <a:solidFill>
                  <a:srgbClr val="042A0A"/>
                </a:solidFill>
                <a:latin typeface="Montserrat Classic Bold"/>
              </a:rPr>
              <a:t>ABUSE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1140519">
            <a:off x="4403334" y="3279550"/>
            <a:ext cx="1217627" cy="894403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7656679" y="1655259"/>
            <a:ext cx="1327244" cy="258344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flipH="1">
            <a:off x="7306221" y="781116"/>
            <a:ext cx="1095478" cy="86642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451281">
            <a:off x="6078816" y="2360294"/>
            <a:ext cx="781930" cy="57436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 rot="198531">
            <a:off x="1809683" y="179763"/>
            <a:ext cx="1190931" cy="1045042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2769479">
            <a:off x="3823306" y="1819620"/>
            <a:ext cx="1552751" cy="1140566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-414729" flipH="1">
            <a:off x="5843317" y="3168663"/>
            <a:ext cx="1578836" cy="1248716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363290" flipH="1">
            <a:off x="1879398" y="1708561"/>
            <a:ext cx="1051502" cy="772376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-414729" flipH="1">
            <a:off x="3286108" y="407531"/>
            <a:ext cx="1535711" cy="1214608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 rot="-660012">
            <a:off x="3026659" y="3344376"/>
            <a:ext cx="1371286" cy="1203304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40192">
            <a:off x="1403831" y="3006407"/>
            <a:ext cx="781930" cy="574363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440158">
            <a:off x="7877016" y="39222"/>
            <a:ext cx="1259020" cy="924808"/>
          </a:xfrm>
          <a:prstGeom prst="rect">
            <a:avLst/>
          </a:prstGeom>
        </p:spPr>
      </p:pic>
      <p:sp>
        <p:nvSpPr>
          <p:cNvPr id="21" name="TextBox 21"/>
          <p:cNvSpPr txBox="1"/>
          <p:nvPr/>
        </p:nvSpPr>
        <p:spPr>
          <a:xfrm rot="-2535361">
            <a:off x="3777066" y="1972247"/>
            <a:ext cx="1391415" cy="5219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4"/>
              </a:lnSpc>
            </a:pPr>
            <a:r>
              <a:rPr lang="en-US" sz="1496">
                <a:solidFill>
                  <a:srgbClr val="042A0A"/>
                </a:solidFill>
                <a:latin typeface="Montserrat Classic Bold"/>
              </a:rPr>
              <a:t>FAMILY </a:t>
            </a:r>
          </a:p>
          <a:p>
            <a:pPr algn="ctr">
              <a:lnSpc>
                <a:spcPts val="2094"/>
              </a:lnSpc>
            </a:pPr>
            <a:r>
              <a:rPr lang="en-US" sz="1496">
                <a:solidFill>
                  <a:srgbClr val="042A0A"/>
                </a:solidFill>
                <a:latin typeface="Montserrat Classic Bold"/>
              </a:rPr>
              <a:t>ATMOSPHERE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3500" y="1239913"/>
            <a:ext cx="1136666" cy="253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7"/>
              </a:lnSpc>
            </a:pPr>
            <a:r>
              <a:rPr lang="en-US" sz="1534">
                <a:solidFill>
                  <a:srgbClr val="042A0A"/>
                </a:solidFill>
                <a:latin typeface="Montserrat Classic Bold"/>
              </a:rPr>
              <a:t>ADDICTION</a:t>
            </a:r>
          </a:p>
        </p:txBody>
      </p:sp>
      <p:sp>
        <p:nvSpPr>
          <p:cNvPr id="23" name="TextBox 23"/>
          <p:cNvSpPr txBox="1"/>
          <p:nvPr/>
        </p:nvSpPr>
        <p:spPr>
          <a:xfrm rot="336108">
            <a:off x="5123047" y="758590"/>
            <a:ext cx="1814567" cy="6782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9"/>
              </a:lnSpc>
            </a:pPr>
            <a:r>
              <a:rPr lang="en-US" sz="1285">
                <a:solidFill>
                  <a:srgbClr val="042A0A"/>
                </a:solidFill>
                <a:latin typeface="Montserrat Classic Bold"/>
              </a:rPr>
              <a:t>TAKING ADVANTAGE OF COVID-19 TO PUSH OUR OWN AGENDA</a:t>
            </a:r>
          </a:p>
        </p:txBody>
      </p:sp>
      <p:sp>
        <p:nvSpPr>
          <p:cNvPr id="24" name="TextBox 24"/>
          <p:cNvSpPr txBox="1"/>
          <p:nvPr/>
        </p:nvSpPr>
        <p:spPr>
          <a:xfrm rot="-1502289">
            <a:off x="4474641" y="3523234"/>
            <a:ext cx="1060922" cy="265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20"/>
              </a:lnSpc>
            </a:pPr>
            <a:r>
              <a:rPr lang="en-US" sz="1586">
                <a:solidFill>
                  <a:srgbClr val="042A0A"/>
                </a:solidFill>
                <a:latin typeface="Montserrat Classic Bold"/>
              </a:rPr>
              <a:t>VIOLENCE</a:t>
            </a:r>
          </a:p>
        </p:txBody>
      </p:sp>
      <p:sp>
        <p:nvSpPr>
          <p:cNvPr id="25" name="TextBox 25"/>
          <p:cNvSpPr txBox="1"/>
          <p:nvPr/>
        </p:nvSpPr>
        <p:spPr>
          <a:xfrm rot="704427">
            <a:off x="7402805" y="1002558"/>
            <a:ext cx="927556" cy="33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16"/>
              </a:lnSpc>
            </a:pPr>
            <a:r>
              <a:rPr lang="en-US" sz="2011">
                <a:solidFill>
                  <a:srgbClr val="042A0A"/>
                </a:solidFill>
                <a:latin typeface="Montserrat Classic Bold"/>
              </a:rPr>
              <a:t>CRIME</a:t>
            </a:r>
          </a:p>
        </p:txBody>
      </p:sp>
      <p:sp>
        <p:nvSpPr>
          <p:cNvPr id="26" name="TextBox 26"/>
          <p:cNvSpPr txBox="1"/>
          <p:nvPr/>
        </p:nvSpPr>
        <p:spPr>
          <a:xfrm rot="-734071">
            <a:off x="6157053" y="2474425"/>
            <a:ext cx="619514" cy="227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2"/>
              </a:lnSpc>
            </a:pPr>
            <a:r>
              <a:rPr lang="en-US" sz="1330">
                <a:solidFill>
                  <a:srgbClr val="042A0A"/>
                </a:solidFill>
                <a:latin typeface="Montserrat Classic Bold"/>
              </a:rPr>
              <a:t>LITTER</a:t>
            </a:r>
          </a:p>
        </p:txBody>
      </p:sp>
      <p:sp>
        <p:nvSpPr>
          <p:cNvPr id="27" name="TextBox 27"/>
          <p:cNvSpPr txBox="1"/>
          <p:nvPr/>
        </p:nvSpPr>
        <p:spPr>
          <a:xfrm rot="1099632">
            <a:off x="1971295" y="517666"/>
            <a:ext cx="841430" cy="29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7"/>
              </a:lnSpc>
            </a:pPr>
            <a:r>
              <a:rPr lang="en-US" sz="891">
                <a:solidFill>
                  <a:srgbClr val="042A0A"/>
                </a:solidFill>
                <a:latin typeface="Montserrat Classic Bold"/>
              </a:rPr>
              <a:t>PUBLIC</a:t>
            </a:r>
          </a:p>
          <a:p>
            <a:pPr algn="ctr">
              <a:lnSpc>
                <a:spcPts val="1247"/>
              </a:lnSpc>
            </a:pPr>
            <a:r>
              <a:rPr lang="en-US" sz="891">
                <a:solidFill>
                  <a:srgbClr val="042A0A"/>
                </a:solidFill>
                <a:latin typeface="Montserrat Classic Bold"/>
              </a:rPr>
              <a:t>DRUNKENESS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999552" y="3382036"/>
            <a:ext cx="1266367" cy="595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7"/>
              </a:lnSpc>
            </a:pPr>
            <a:r>
              <a:rPr lang="en-US" sz="1691">
                <a:solidFill>
                  <a:srgbClr val="042A0A"/>
                </a:solidFill>
                <a:latin typeface="Montserrat Classic Bold"/>
              </a:rPr>
              <a:t>PUBLIC </a:t>
            </a:r>
          </a:p>
          <a:p>
            <a:pPr algn="ctr">
              <a:lnSpc>
                <a:spcPts val="2367"/>
              </a:lnSpc>
            </a:pPr>
            <a:r>
              <a:rPr lang="en-US" sz="1691">
                <a:solidFill>
                  <a:srgbClr val="042A0A"/>
                </a:solidFill>
                <a:latin typeface="Montserrat Classic Bold"/>
              </a:rPr>
              <a:t>URINATION</a:t>
            </a:r>
          </a:p>
        </p:txBody>
      </p:sp>
      <p:sp>
        <p:nvSpPr>
          <p:cNvPr id="29" name="TextBox 29"/>
          <p:cNvSpPr txBox="1"/>
          <p:nvPr/>
        </p:nvSpPr>
        <p:spPr>
          <a:xfrm rot="573857">
            <a:off x="1853391" y="1830210"/>
            <a:ext cx="1054447" cy="448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47"/>
              </a:lnSpc>
            </a:pPr>
            <a:r>
              <a:rPr lang="en-US" sz="1319">
                <a:solidFill>
                  <a:srgbClr val="042A0A"/>
                </a:solidFill>
                <a:latin typeface="Montserrat Classic Bold"/>
              </a:rPr>
              <a:t>BOURBON</a:t>
            </a:r>
          </a:p>
          <a:p>
            <a:pPr algn="ctr">
              <a:lnSpc>
                <a:spcPts val="1847"/>
              </a:lnSpc>
            </a:pPr>
            <a:r>
              <a:rPr lang="en-US" sz="1319">
                <a:solidFill>
                  <a:srgbClr val="042A0A"/>
                </a:solidFill>
                <a:latin typeface="Montserrat Classic Bold"/>
              </a:rPr>
              <a:t>STREET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566011" y="623087"/>
            <a:ext cx="1033671" cy="621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80"/>
              </a:lnSpc>
            </a:pPr>
            <a:r>
              <a:rPr lang="en-US" sz="1771">
                <a:solidFill>
                  <a:srgbClr val="042A0A"/>
                </a:solidFill>
                <a:latin typeface="Montserrat Classic Bold"/>
              </a:rPr>
              <a:t>LIFE OR </a:t>
            </a:r>
          </a:p>
          <a:p>
            <a:pPr algn="ctr">
              <a:lnSpc>
                <a:spcPts val="2480"/>
              </a:lnSpc>
            </a:pPr>
            <a:r>
              <a:rPr lang="en-US" sz="1771">
                <a:solidFill>
                  <a:srgbClr val="042A0A"/>
                </a:solidFill>
                <a:latin typeface="Montserrat Classic Bold"/>
              </a:rPr>
              <a:t>DEATH</a:t>
            </a:r>
          </a:p>
        </p:txBody>
      </p:sp>
      <p:sp>
        <p:nvSpPr>
          <p:cNvPr id="31" name="TextBox 31"/>
          <p:cNvSpPr txBox="1"/>
          <p:nvPr/>
        </p:nvSpPr>
        <p:spPr>
          <a:xfrm rot="-465685">
            <a:off x="3192349" y="3813335"/>
            <a:ext cx="1059605" cy="179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61"/>
              </a:lnSpc>
            </a:pPr>
            <a:r>
              <a:rPr lang="en-US" sz="1043" dirty="0">
                <a:solidFill>
                  <a:srgbClr val="042A0A"/>
                </a:solidFill>
                <a:latin typeface="Montserrat Classic Bold"/>
              </a:rPr>
              <a:t>UNPOLICEABLE</a:t>
            </a:r>
          </a:p>
        </p:txBody>
      </p:sp>
      <p:sp>
        <p:nvSpPr>
          <p:cNvPr id="32" name="TextBox 32"/>
          <p:cNvSpPr txBox="1"/>
          <p:nvPr/>
        </p:nvSpPr>
        <p:spPr>
          <a:xfrm rot="-322982">
            <a:off x="1522111" y="3144926"/>
            <a:ext cx="576520" cy="297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60"/>
              </a:lnSpc>
            </a:pPr>
            <a:r>
              <a:rPr lang="en-US" sz="828" dirty="0">
                <a:solidFill>
                  <a:srgbClr val="042A0A"/>
                </a:solidFill>
                <a:latin typeface="Montserrat Classic Bold"/>
              </a:rPr>
              <a:t>DO WHAT'S</a:t>
            </a:r>
          </a:p>
          <a:p>
            <a:pPr algn="ctr">
              <a:lnSpc>
                <a:spcPts val="1160"/>
              </a:lnSpc>
            </a:pPr>
            <a:r>
              <a:rPr lang="en-US" sz="828" dirty="0">
                <a:solidFill>
                  <a:srgbClr val="042A0A"/>
                </a:solidFill>
                <a:latin typeface="Montserrat Classic Bold"/>
              </a:rPr>
              <a:t>RIGHT</a:t>
            </a:r>
          </a:p>
        </p:txBody>
      </p:sp>
      <p:sp>
        <p:nvSpPr>
          <p:cNvPr id="33" name="TextBox 33"/>
          <p:cNvSpPr txBox="1"/>
          <p:nvPr/>
        </p:nvSpPr>
        <p:spPr>
          <a:xfrm rot="454186">
            <a:off x="7970349" y="218216"/>
            <a:ext cx="1075453" cy="398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45"/>
              </a:lnSpc>
            </a:pPr>
            <a:r>
              <a:rPr lang="en-US" sz="1175" dirty="0">
                <a:solidFill>
                  <a:srgbClr val="042A0A"/>
                </a:solidFill>
                <a:latin typeface="Montserrat Classic Bold"/>
              </a:rPr>
              <a:t>VOTE YOUR</a:t>
            </a:r>
          </a:p>
          <a:p>
            <a:pPr algn="ctr">
              <a:lnSpc>
                <a:spcPts val="1645"/>
              </a:lnSpc>
            </a:pPr>
            <a:r>
              <a:rPr lang="en-US" sz="1175" dirty="0">
                <a:solidFill>
                  <a:srgbClr val="042A0A"/>
                </a:solidFill>
                <a:latin typeface="Montserrat Classic Bold"/>
              </a:rPr>
              <a:t>CONVICTIONS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-848243" flipH="1">
            <a:off x="5075820" y="2513235"/>
            <a:ext cx="980477" cy="775468"/>
          </a:xfrm>
          <a:prstGeom prst="rect">
            <a:avLst/>
          </a:prstGeom>
        </p:spPr>
      </p:pic>
      <p:sp>
        <p:nvSpPr>
          <p:cNvPr id="35" name="TextBox 35"/>
          <p:cNvSpPr txBox="1"/>
          <p:nvPr/>
        </p:nvSpPr>
        <p:spPr>
          <a:xfrm rot="-390362">
            <a:off x="5206822" y="2727290"/>
            <a:ext cx="715984" cy="3236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1"/>
              </a:lnSpc>
            </a:pPr>
            <a:r>
              <a:rPr lang="en-US" sz="944">
                <a:solidFill>
                  <a:srgbClr val="042A0A"/>
                </a:solidFill>
                <a:latin typeface="Montserrat Classic Bold"/>
              </a:rPr>
              <a:t>UNDERAGE</a:t>
            </a:r>
          </a:p>
          <a:p>
            <a:pPr algn="ctr">
              <a:lnSpc>
                <a:spcPts val="1321"/>
              </a:lnSpc>
            </a:pPr>
            <a:r>
              <a:rPr lang="en-US" sz="944">
                <a:solidFill>
                  <a:srgbClr val="042A0A"/>
                </a:solidFill>
                <a:latin typeface="Montserrat Classic Bold"/>
              </a:rPr>
              <a:t>DRINKING</a:t>
            </a:r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1176077" flipH="1">
            <a:off x="2692042" y="1217123"/>
            <a:ext cx="781930" cy="574363"/>
          </a:xfrm>
          <a:prstGeom prst="rect">
            <a:avLst/>
          </a:prstGeom>
        </p:spPr>
      </p:pic>
      <p:sp>
        <p:nvSpPr>
          <p:cNvPr id="37" name="TextBox 37"/>
          <p:cNvSpPr txBox="1"/>
          <p:nvPr/>
        </p:nvSpPr>
        <p:spPr>
          <a:xfrm rot="-1158908">
            <a:off x="2734234" y="1224063"/>
            <a:ext cx="653192" cy="4725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8"/>
              </a:lnSpc>
            </a:pPr>
            <a:r>
              <a:rPr lang="en-US" sz="1363">
                <a:solidFill>
                  <a:srgbClr val="042A0A"/>
                </a:solidFill>
                <a:latin typeface="Montserrat Classic Bold"/>
              </a:rPr>
              <a:t>MORAL</a:t>
            </a:r>
          </a:p>
          <a:p>
            <a:pPr algn="ctr">
              <a:lnSpc>
                <a:spcPts val="1908"/>
              </a:lnSpc>
            </a:pPr>
            <a:r>
              <a:rPr lang="en-US" sz="1363">
                <a:solidFill>
                  <a:srgbClr val="042A0A"/>
                </a:solidFill>
                <a:latin typeface="Montserrat Classic Bold"/>
              </a:rPr>
              <a:t>ISSUE</a:t>
            </a:r>
          </a:p>
        </p:txBody>
      </p:sp>
      <p:pic>
        <p:nvPicPr>
          <p:cNvPr id="38" name="Picture 3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-414729">
            <a:off x="137946" y="43065"/>
            <a:ext cx="1403830" cy="1110302"/>
          </a:xfrm>
          <a:prstGeom prst="rect">
            <a:avLst/>
          </a:prstGeom>
        </p:spPr>
      </p:pic>
      <p:sp>
        <p:nvSpPr>
          <p:cNvPr id="39" name="TextBox 39"/>
          <p:cNvSpPr txBox="1"/>
          <p:nvPr/>
        </p:nvSpPr>
        <p:spPr>
          <a:xfrm rot="-865101">
            <a:off x="332075" y="329371"/>
            <a:ext cx="894016" cy="4714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2"/>
              </a:lnSpc>
            </a:pPr>
            <a:r>
              <a:rPr lang="en-US" sz="1330">
                <a:solidFill>
                  <a:srgbClr val="042A0A"/>
                </a:solidFill>
                <a:latin typeface="Montserrat Classic Bold"/>
              </a:rPr>
              <a:t>THE BIBLE </a:t>
            </a:r>
          </a:p>
          <a:p>
            <a:pPr algn="ctr">
              <a:lnSpc>
                <a:spcPts val="1862"/>
              </a:lnSpc>
            </a:pPr>
            <a:r>
              <a:rPr lang="en-US" sz="1330">
                <a:solidFill>
                  <a:srgbClr val="042A0A"/>
                </a:solidFill>
                <a:latin typeface="Montserrat Classic Bold"/>
              </a:rPr>
              <a:t>SAYS...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59453-668E-4F9D-ACF2-73DE1B23C65E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17231" y="117231"/>
            <a:ext cx="8903677" cy="4911969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4E29188-0F1F-771E-6D8B-0990A0C73F7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713939" y="261938"/>
            <a:ext cx="1291676" cy="1512094"/>
          </a:xfrm>
          <a:prstGeom prst="rect">
            <a:avLst/>
          </a:prstGeom>
        </p:spPr>
      </p:pic>
      <p:sp>
        <p:nvSpPr>
          <p:cNvPr id="8" name="Freeform 4">
            <a:extLst>
              <a:ext uri="{FF2B5EF4-FFF2-40B4-BE49-F238E27FC236}">
                <a16:creationId xmlns:a16="http://schemas.microsoft.com/office/drawing/2014/main" id="{9F5CEA3E-B30D-85FC-D862-04DA435280DE}"/>
              </a:ext>
            </a:extLst>
          </p:cNvPr>
          <p:cNvSpPr/>
          <p:nvPr/>
        </p:nvSpPr>
        <p:spPr>
          <a:xfrm>
            <a:off x="-2931" y="2816859"/>
            <a:ext cx="9144000" cy="2298066"/>
          </a:xfrm>
          <a:custGeom>
            <a:avLst/>
            <a:gdLst/>
            <a:ahLst/>
            <a:cxnLst/>
            <a:rect l="l" t="t" r="r" b="b"/>
            <a:pathLst>
              <a:path w="5593532" h="1210504">
                <a:moveTo>
                  <a:pt x="0" y="0"/>
                </a:moveTo>
                <a:lnTo>
                  <a:pt x="5593532" y="0"/>
                </a:lnTo>
                <a:lnTo>
                  <a:pt x="5593532" y="1210504"/>
                </a:lnTo>
                <a:lnTo>
                  <a:pt x="0" y="1210504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en-US"/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6AA36D9D-E239-3970-2851-2A8AEBBEE962}"/>
              </a:ext>
            </a:extLst>
          </p:cNvPr>
          <p:cNvSpPr txBox="1"/>
          <p:nvPr/>
        </p:nvSpPr>
        <p:spPr>
          <a:xfrm>
            <a:off x="3181591" y="514350"/>
            <a:ext cx="3554291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20"/>
              </a:lnSpc>
            </a:pPr>
            <a:r>
              <a:rPr lang="en-US" sz="4100" dirty="0">
                <a:solidFill>
                  <a:srgbClr val="0B2B39"/>
                </a:solidFill>
                <a:latin typeface="+mj-lt"/>
              </a:rPr>
              <a:t>Public Safety</a:t>
            </a:r>
          </a:p>
        </p:txBody>
      </p:sp>
      <p:sp>
        <p:nvSpPr>
          <p:cNvPr id="10" name="TextBox 7">
            <a:extLst>
              <a:ext uri="{FF2B5EF4-FFF2-40B4-BE49-F238E27FC236}">
                <a16:creationId xmlns:a16="http://schemas.microsoft.com/office/drawing/2014/main" id="{B27D5FB4-916D-4736-4BAB-7603982FCD0C}"/>
              </a:ext>
            </a:extLst>
          </p:cNvPr>
          <p:cNvSpPr txBox="1"/>
          <p:nvPr/>
        </p:nvSpPr>
        <p:spPr>
          <a:xfrm>
            <a:off x="4038600" y="1878433"/>
            <a:ext cx="2989131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700"/>
              </a:lnSpc>
            </a:pPr>
            <a:r>
              <a:rPr lang="en-US" sz="2250" dirty="0">
                <a:solidFill>
                  <a:srgbClr val="0B2B39"/>
                </a:solidFill>
              </a:rPr>
              <a:t>BUSTING THE MYTH</a:t>
            </a:r>
          </a:p>
        </p:txBody>
      </p:sp>
      <p:sp>
        <p:nvSpPr>
          <p:cNvPr id="11" name="TextBox 8">
            <a:extLst>
              <a:ext uri="{FF2B5EF4-FFF2-40B4-BE49-F238E27FC236}">
                <a16:creationId xmlns:a16="http://schemas.microsoft.com/office/drawing/2014/main" id="{13272DBF-4573-ECB8-0DF0-2833777F4BE5}"/>
              </a:ext>
            </a:extLst>
          </p:cNvPr>
          <p:cNvSpPr txBox="1"/>
          <p:nvPr/>
        </p:nvSpPr>
        <p:spPr>
          <a:xfrm>
            <a:off x="1196635" y="2924188"/>
            <a:ext cx="6744868" cy="18683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60"/>
              </a:lnSpc>
            </a:pPr>
            <a:r>
              <a:rPr lang="en-US" sz="3050" dirty="0">
                <a:solidFill>
                  <a:schemeClr val="bg1"/>
                </a:solidFill>
              </a:rPr>
              <a:t>Since we relaxed our alcohol ordinance, alcohol-related arrests have gone down from 2.25/month to 1.25/month</a:t>
            </a:r>
          </a:p>
        </p:txBody>
      </p:sp>
    </p:spTree>
    <p:extLst>
      <p:ext uri="{BB962C8B-B14F-4D97-AF65-F5344CB8AC3E}">
        <p14:creationId xmlns:p14="http://schemas.microsoft.com/office/powerpoint/2010/main" val="7770568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7231" y="117231"/>
            <a:ext cx="8903677" cy="4911969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Freeform 4">
            <a:extLst>
              <a:ext uri="{FF2B5EF4-FFF2-40B4-BE49-F238E27FC236}">
                <a16:creationId xmlns:a16="http://schemas.microsoft.com/office/drawing/2014/main" id="{B28B8D6C-1A93-09CB-7005-EBE95B0E1A1F}"/>
              </a:ext>
            </a:extLst>
          </p:cNvPr>
          <p:cNvSpPr/>
          <p:nvPr/>
        </p:nvSpPr>
        <p:spPr>
          <a:xfrm>
            <a:off x="0" y="3630854"/>
            <a:ext cx="9144000" cy="1491215"/>
          </a:xfrm>
          <a:custGeom>
            <a:avLst/>
            <a:gdLst/>
            <a:ahLst/>
            <a:cxnLst/>
            <a:rect l="l" t="t" r="r" b="b"/>
            <a:pathLst>
              <a:path w="5593532" h="1210504">
                <a:moveTo>
                  <a:pt x="0" y="0"/>
                </a:moveTo>
                <a:lnTo>
                  <a:pt x="5593532" y="0"/>
                </a:lnTo>
                <a:lnTo>
                  <a:pt x="5593532" y="1210504"/>
                </a:lnTo>
                <a:lnTo>
                  <a:pt x="0" y="1210504"/>
                </a:lnTo>
                <a:close/>
              </a:path>
            </a:pathLst>
          </a:custGeom>
          <a:solidFill>
            <a:schemeClr val="accent5"/>
          </a:solidFill>
        </p:spPr>
        <p:txBody>
          <a:bodyPr/>
          <a:lstStyle/>
          <a:p>
            <a:endParaRPr lang="en-US"/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68D91DB3-E258-AC3F-F245-1581540FAC6C}"/>
              </a:ext>
            </a:extLst>
          </p:cNvPr>
          <p:cNvSpPr txBox="1"/>
          <p:nvPr/>
        </p:nvSpPr>
        <p:spPr>
          <a:xfrm>
            <a:off x="1509091" y="354512"/>
            <a:ext cx="6125818" cy="12464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700" dirty="0">
                <a:solidFill>
                  <a:schemeClr val="accent1"/>
                </a:solidFill>
                <a:latin typeface="+mj-lt"/>
              </a:rPr>
              <a:t>Open Containers</a:t>
            </a:r>
          </a:p>
          <a:p>
            <a:pPr algn="ctr"/>
            <a:r>
              <a:rPr lang="en-US" sz="2700" dirty="0">
                <a:solidFill>
                  <a:schemeClr val="accent1"/>
                </a:solidFill>
                <a:latin typeface="+mj-lt"/>
              </a:rPr>
              <a:t>=</a:t>
            </a:r>
          </a:p>
          <a:p>
            <a:pPr algn="ctr"/>
            <a:r>
              <a:rPr lang="en-US" sz="2700" dirty="0">
                <a:solidFill>
                  <a:schemeClr val="accent1"/>
                </a:solidFill>
                <a:latin typeface="+mj-lt"/>
              </a:rPr>
              <a:t>Positive Economic Impact</a:t>
            </a:r>
          </a:p>
        </p:txBody>
      </p:sp>
      <p:pic>
        <p:nvPicPr>
          <p:cNvPr id="4" name="Picture 3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29788EA8-77FA-B2F3-AF73-A47E9EE382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2600" y="1885950"/>
            <a:ext cx="5448149" cy="3064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01313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88DFD-9A93-B89A-42EE-F065F93D0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A4AE2-32CF-B4A0-686A-F4CF3694D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932" y="208895"/>
            <a:ext cx="7556467" cy="386171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The art of the brew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109AF79-7A2B-3719-9083-31570B6C9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932" y="835819"/>
            <a:ext cx="2214563" cy="115728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D4C69E-BBDB-AFAA-90FB-E7820B09CA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932" y="2233860"/>
            <a:ext cx="1883828" cy="251481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4C54BBF-C667-C109-42EF-852234D47D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9765" y="687922"/>
            <a:ext cx="1883828" cy="18838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0C750E-B6B0-5769-6ACC-9EAF44AE00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925" y="2700339"/>
            <a:ext cx="3078106" cy="20483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159D52-077B-DA58-3699-123506A030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61901" y="2978995"/>
            <a:ext cx="3004412" cy="15022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A8D17B-C74C-3E2D-A9F7-3387A2FFE6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944" y="722587"/>
            <a:ext cx="1385888" cy="18502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198595-7F09-C37A-D76D-E4B9035D7A4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6115" y="401981"/>
            <a:ext cx="2062519" cy="2254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2478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933" y="208895"/>
            <a:ext cx="6038850" cy="386171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The art of the brew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6662" y="785568"/>
            <a:ext cx="5691773" cy="3817943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Georgia" panose="02040502050405020303" pitchFamily="18" charset="0"/>
              </a:rPr>
              <a:t>Trust me on this, folks who play hard outdoors enjoy refreshments after their outings. And we all like supporting local.</a:t>
            </a:r>
          </a:p>
          <a:p>
            <a:r>
              <a:rPr lang="en-US" sz="1400" dirty="0">
                <a:latin typeface="Georgia" panose="02040502050405020303" pitchFamily="18" charset="0"/>
              </a:rPr>
              <a:t>The current trend of local craft breweries in Georgia is high and they are great partners with outdoor sites, outfitters, and events.</a:t>
            </a:r>
          </a:p>
          <a:p>
            <a:r>
              <a:rPr lang="en-US" sz="1400" dirty="0">
                <a:latin typeface="Georgia" panose="02040502050405020303" pitchFamily="18" charset="0"/>
              </a:rPr>
              <a:t>Its typical for them to brew their craft at a spacious industrial site, invite food trucks in to round out the menu; music to create the atmosphere; cornhole and other games to entertain the guests and to sponsor an after party for ecotourism itineraries.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212216" y="309316"/>
            <a:ext cx="7171131" cy="285750"/>
          </a:xfrm>
        </p:spPr>
        <p:txBody>
          <a:bodyPr/>
          <a:lstStyle/>
          <a:p>
            <a:r>
              <a:rPr lang="en-US" sz="1800" dirty="0">
                <a:solidFill>
                  <a:schemeClr val="tx1"/>
                </a:solidFill>
                <a:latin typeface="Georgia" panose="02040502050405020303" pitchFamily="18" charset="0"/>
              </a:rPr>
              <a:t>Breweries have become family-friendly hubs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4AA50A-8A57-CE57-1189-EA6C491943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65120"/>
            <a:ext cx="9144000" cy="22783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9EC7EC-15E2-A6DC-12F8-275D3BD7C9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092" b="-5399"/>
          <a:stretch/>
        </p:blipFill>
        <p:spPr>
          <a:xfrm>
            <a:off x="6553200" y="57150"/>
            <a:ext cx="2067224" cy="2862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3462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61DE2FE-42AA-4583-BDB5-C1956FEE26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9877" y="-7434"/>
            <a:ext cx="5964245" cy="439985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FD5DF52-37D6-4FDE-9708-FC70121FF671}"/>
              </a:ext>
            </a:extLst>
          </p:cNvPr>
          <p:cNvSpPr/>
          <p:nvPr/>
        </p:nvSpPr>
        <p:spPr>
          <a:xfrm>
            <a:off x="304800" y="4248150"/>
            <a:ext cx="86868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rgbClr val="58595B"/>
                </a:solidFill>
                <a:latin typeface="Georgia" panose="02040502050405020303" pitchFamily="18" charset="0"/>
                <a:ea typeface="Baskerville" panose="02020502070401020303" pitchFamily="18" charset="0"/>
                <a:cs typeface="Arial" panose="020B0604020202020204" pitchFamily="34" charset="0"/>
              </a:rPr>
              <a:t>The power of the arts/creative economies improves local economies through strategies to promote tourism, downtown development, entrepreneurism, community identity, and quality of life.</a:t>
            </a:r>
          </a:p>
        </p:txBody>
      </p:sp>
    </p:spTree>
    <p:extLst>
      <p:ext uri="{BB962C8B-B14F-4D97-AF65-F5344CB8AC3E}">
        <p14:creationId xmlns:p14="http://schemas.microsoft.com/office/powerpoint/2010/main" val="11914995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63DC29-5614-4653-BECA-B6C9F98A49E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6883" y="600003"/>
            <a:ext cx="3840480" cy="958341"/>
          </a:xfrm>
        </p:spPr>
        <p:txBody>
          <a:bodyPr/>
          <a:lstStyle/>
          <a:p>
            <a:r>
              <a:rPr lang="en-US"/>
              <a:t>Creative Industries in Georgia in 2023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31D66F-327F-445F-8949-2D7035082799}"/>
              </a:ext>
            </a:extLst>
          </p:cNvPr>
          <p:cNvSpPr txBox="1"/>
          <p:nvPr/>
        </p:nvSpPr>
        <p:spPr>
          <a:xfrm>
            <a:off x="627248" y="1740887"/>
            <a:ext cx="4279831" cy="2480239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$31.2 billion in economic impact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Supports 164,919 jobs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600">
                <a:solidFill>
                  <a:prstClr val="white"/>
                </a:solidFill>
                <a:latin typeface="Arial" panose="020B0604020202020204" pitchFamily="34" charset="0"/>
              </a:rPr>
              <a:t>3.8% of state’s economy (GDP)</a:t>
            </a: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1600">
                <a:solidFill>
                  <a:prstClr val="white"/>
                </a:solidFill>
                <a:latin typeface="Arial" panose="020B0604020202020204" pitchFamily="34" charset="0"/>
              </a:rPr>
              <a:t>(Bureau of Economic Analysis)</a:t>
            </a: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90696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517" y="0"/>
            <a:ext cx="7678182" cy="510531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756635" y="110359"/>
            <a:ext cx="1284890" cy="6621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3362928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F1CEDB8-A5A9-40F2-8EAF-26852A739FD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sz="24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FB730-8128-4CC6-89B5-E9551A7F7DD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3561" y="607948"/>
            <a:ext cx="8056878" cy="2733031"/>
          </a:xfrm>
        </p:spPr>
        <p:txBody>
          <a:bodyPr lIns="91440" tIns="45720" rIns="91440" bIns="45720" anchor="t"/>
          <a:lstStyle/>
          <a:p>
            <a:pPr marL="0" indent="0" algn="ctr">
              <a:buNone/>
            </a:pPr>
            <a:r>
              <a:rPr lang="en-US" sz="1800" b="1"/>
              <a:t>“The arts are not the dessert, but a key part of the meal.”</a:t>
            </a:r>
          </a:p>
          <a:p>
            <a:pPr algn="ctr">
              <a:buFont typeface="Calibri" panose="020B0604020202020204" pitchFamily="34" charset="0"/>
              <a:buChar char="-"/>
            </a:pPr>
            <a:r>
              <a:rPr lang="en-US" sz="1800" b="1"/>
              <a:t>Jeremy Nowack</a:t>
            </a:r>
            <a:endParaRPr lang="en-US" sz="1800" b="1">
              <a:cs typeface="Arial"/>
            </a:endParaRPr>
          </a:p>
        </p:txBody>
      </p:sp>
      <p:pic>
        <p:nvPicPr>
          <p:cNvPr id="5" name="Picture 2" descr="Image result for no dessert">
            <a:extLst>
              <a:ext uri="{FF2B5EF4-FFF2-40B4-BE49-F238E27FC236}">
                <a16:creationId xmlns:a16="http://schemas.microsoft.com/office/drawing/2014/main" id="{30F480FB-0A17-423F-A271-20B8023E68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901" y="1568998"/>
            <a:ext cx="2785133" cy="283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Image result for dinner">
            <a:extLst>
              <a:ext uri="{FF2B5EF4-FFF2-40B4-BE49-F238E27FC236}">
                <a16:creationId xmlns:a16="http://schemas.microsoft.com/office/drawing/2014/main" id="{DE8162AD-6186-48E3-8939-65E09745E6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1" t="-264" r="11157" b="1"/>
          <a:stretch/>
        </p:blipFill>
        <p:spPr bwMode="auto">
          <a:xfrm>
            <a:off x="4770128" y="1640256"/>
            <a:ext cx="3286572" cy="273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2074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438429-17B0-A5D3-1122-3384BCDA4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143998" cy="51435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144000" cy="4801935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997291" y="-1990442"/>
            <a:ext cx="5143501" cy="9124385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1072" y="0"/>
            <a:ext cx="4572001" cy="51435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2"/>
            <a:ext cx="9137153" cy="5153941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784" y="3036"/>
            <a:ext cx="7662432" cy="354678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1D2960-CDFC-A2BC-C9F2-EAD013991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273" y="1047750"/>
            <a:ext cx="6110785" cy="23109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Film Industry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99C1FF-32E9-BE0D-10D5-4390155C8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4841748"/>
            <a:ext cx="336042" cy="273843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r">
              <a:lnSpc>
                <a:spcPct val="90000"/>
              </a:lnSpc>
              <a:spcAft>
                <a:spcPts val="450"/>
              </a:spcAft>
              <a:defRPr/>
            </a:pPr>
            <a:fld id="{7653AB47-111F-2A42-B4DF-3B05F9D6985E}" type="slidenum">
              <a:rPr lang="en-US" sz="700">
                <a:solidFill>
                  <a:srgbClr val="FFFFFF"/>
                </a:solidFill>
              </a:rPr>
              <a:pPr algn="r">
                <a:lnSpc>
                  <a:spcPct val="90000"/>
                </a:lnSpc>
                <a:spcAft>
                  <a:spcPts val="450"/>
                </a:spcAft>
                <a:defRPr/>
              </a:pPr>
              <a:t>22</a:t>
            </a:fld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9523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B1E09-196A-C24F-D507-DABB984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44927"/>
            <a:ext cx="7768071" cy="620699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Senoia’s Downtown </a:t>
            </a:r>
            <a:r>
              <a:rPr lang="en-US" dirty="0">
                <a:solidFill>
                  <a:schemeClr val="bg1"/>
                </a:solidFill>
              </a:rPr>
              <a:t>Success through FILM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E6D1DC-22C1-67EF-C53D-2D38C3490B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892" y="1082267"/>
            <a:ext cx="2797637" cy="23120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20658E2-2266-BED3-AA4F-4B2F3F0709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0828" y="1026171"/>
            <a:ext cx="4217171" cy="24242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09A02C0-88CA-5F5B-C6D6-AE7C887BD4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364" t="21414" r="43258" b="19057"/>
          <a:stretch/>
        </p:blipFill>
        <p:spPr>
          <a:xfrm>
            <a:off x="6475282" y="2933700"/>
            <a:ext cx="2572871" cy="2133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F5B2B4F-B6A8-AF41-90C6-B6D7A5F31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135" y="3394363"/>
            <a:ext cx="2085013" cy="15729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B26F19-1B63-E760-38F3-C177420733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36207" y="3617974"/>
            <a:ext cx="1736767" cy="11256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68E3DE8-A73D-0EFD-8F41-ACB7E5BEF77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0032" y="3561256"/>
            <a:ext cx="2254191" cy="1239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9786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B1E09-196A-C24F-D507-DABB984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4" y="317451"/>
            <a:ext cx="7768071" cy="86591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Senoia’s Downtown Success through FILM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942AD8-8C9A-4ABB-22A6-337848577F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922" y="1762253"/>
            <a:ext cx="4117588" cy="25699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052892-814E-778D-8680-7CB8314440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19" y="1264835"/>
            <a:ext cx="4403218" cy="17009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DFBFBA-C54B-9ABE-70DB-C237E6B153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4319" y="3047241"/>
            <a:ext cx="3048528" cy="19365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88B990-C4D2-9A14-E8DB-CFB1730F4D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747" y="3118693"/>
            <a:ext cx="1507331" cy="1707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3252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 l="29840"/>
          <a:stretch/>
        </p:blipFill>
        <p:spPr>
          <a:xfrm>
            <a:off x="3370077" y="182"/>
            <a:ext cx="5773923" cy="2510029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6451640" y="0"/>
                </a:lnTo>
                <a:lnTo>
                  <a:pt x="6451640" y="479"/>
                </a:lnTo>
                <a:lnTo>
                  <a:pt x="7698564" y="479"/>
                </a:lnTo>
                <a:lnTo>
                  <a:pt x="7698564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t="2794" r="-1" b="11643"/>
          <a:stretch/>
        </p:blipFill>
        <p:spPr>
          <a:xfrm>
            <a:off x="20" y="10"/>
            <a:ext cx="4394827" cy="2510018"/>
          </a:xfrm>
          <a:custGeom>
            <a:avLst/>
            <a:gdLst/>
            <a:ahLst/>
            <a:cxnLst/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rcRect r="9227" b="-4"/>
          <a:stretch/>
        </p:blipFill>
        <p:spPr>
          <a:xfrm>
            <a:off x="4762566" y="2633471"/>
            <a:ext cx="4381434" cy="2510029"/>
          </a:xfrm>
          <a:custGeom>
            <a:avLst/>
            <a:gdLst/>
            <a:ahLst/>
            <a:cxnLst/>
            <a:rect l="l" t="t" r="r" b="b"/>
            <a:pathLst>
              <a:path w="584191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5841911" y="0"/>
                </a:lnTo>
                <a:lnTo>
                  <a:pt x="584191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4" r="9954"/>
          <a:stretch/>
        </p:blipFill>
        <p:spPr>
          <a:xfrm>
            <a:off x="20" y="2633471"/>
            <a:ext cx="5773903" cy="2510029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0" y="0"/>
                </a:moveTo>
                <a:lnTo>
                  <a:pt x="7698564" y="0"/>
                </a:lnTo>
                <a:lnTo>
                  <a:pt x="6148601" y="3346705"/>
                </a:lnTo>
                <a:lnTo>
                  <a:pt x="6143024" y="3346705"/>
                </a:lnTo>
                <a:lnTo>
                  <a:pt x="5076796" y="3346705"/>
                </a:lnTo>
                <a:lnTo>
                  <a:pt x="1246924" y="3346705"/>
                </a:lnTo>
                <a:lnTo>
                  <a:pt x="1246924" y="3346226"/>
                </a:lnTo>
                <a:lnTo>
                  <a:pt x="0" y="3346226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500"/>
              <a:t>											</a:t>
            </a:r>
            <a:br>
              <a:rPr lang="en-US" sz="500"/>
            </a:br>
            <a:r>
              <a:rPr lang="en-US" sz="500"/>
              <a:t>		</a:t>
            </a:r>
            <a:r>
              <a:rPr lang="en-US" sz="500">
                <a:solidFill>
                  <a:schemeClr val="tx2"/>
                </a:solidFill>
              </a:rPr>
              <a:t>				</a:t>
            </a:r>
            <a:r>
              <a:rPr lang="en-US" sz="500">
                <a:solidFill>
                  <a:schemeClr val="tx2"/>
                </a:solidFill>
                <a:latin typeface="+mj-lt"/>
              </a:rPr>
              <a:t>Hapeville  County: Fulton	  Population: 6,373</a:t>
            </a:r>
          </a:p>
        </p:txBody>
      </p:sp>
    </p:spTree>
    <p:extLst>
      <p:ext uri="{BB962C8B-B14F-4D97-AF65-F5344CB8AC3E}">
        <p14:creationId xmlns:p14="http://schemas.microsoft.com/office/powerpoint/2010/main" val="29242462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76200" y="356271"/>
            <a:ext cx="3294743" cy="403679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Allow for Creative Signage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02B090-34C0-91C1-9A0D-6D00054C4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901955"/>
            <a:ext cx="2088780" cy="16672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FDCF6FC-B82E-944A-ADB0-BFD9C0A352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500806"/>
            <a:ext cx="2885966" cy="19292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357FF2E-F708-DB15-322F-2A84DA820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6938" y="3336740"/>
            <a:ext cx="2502363" cy="163020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B6D1F53-EAE7-852D-A734-52A59B05E4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699" y="2712358"/>
            <a:ext cx="1700931" cy="22557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88F1A53-6AA6-8736-7F5D-3478589DCB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12826" y="2713488"/>
            <a:ext cx="1693387" cy="22534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2153FD-A259-8F2D-69B5-3C85B1FDDE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0876" y="696462"/>
            <a:ext cx="2638425" cy="17335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7D85B5D-4012-8147-C9C8-C7D1A1457FD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53409" y="2650310"/>
            <a:ext cx="2885966" cy="237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9925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64B0C8-E1B0-437C-E099-3176B5F357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7019"/>
            <a:ext cx="9143998" cy="3280596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31539" y="-2948881"/>
            <a:ext cx="3280918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02522" y="-2777901"/>
            <a:ext cx="3280596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17017"/>
            <a:ext cx="6406863" cy="3280594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774039"/>
            <a:ext cx="3742610" cy="3329347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9D455-A507-BEBC-F3F3-DB82072B8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118" y="551329"/>
            <a:ext cx="7540322" cy="21963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Murals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70E0E2-B7A4-D42E-13F3-426DB1D96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4835127"/>
            <a:ext cx="336042" cy="273844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r">
              <a:lnSpc>
                <a:spcPct val="90000"/>
              </a:lnSpc>
              <a:spcAft>
                <a:spcPts val="450"/>
              </a:spcAft>
              <a:defRPr/>
            </a:pPr>
            <a:fld id="{7653AB47-111F-2A42-B4DF-3B05F9D6985E}" type="slidenum">
              <a:rPr lang="en-US" sz="7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lnSpc>
                  <a:spcPct val="90000"/>
                </a:lnSpc>
                <a:spcAft>
                  <a:spcPts val="450"/>
                </a:spcAft>
                <a:defRPr/>
              </a:pPr>
              <a:t>27</a:t>
            </a:fld>
            <a:endParaRPr lang="en-US" sz="7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6879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B385EF-E104-706A-F6E9-B0C41542A1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DA5B4EF-B7AE-EAE6-C395-D6081343F3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28" r="10590" b="-1"/>
          <a:stretch/>
        </p:blipFill>
        <p:spPr>
          <a:xfrm>
            <a:off x="15" y="478633"/>
            <a:ext cx="2263125" cy="41862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DA6EF1-931D-A292-A518-0BBFAC707F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64" r="16135" b="-3"/>
          <a:stretch/>
        </p:blipFill>
        <p:spPr>
          <a:xfrm>
            <a:off x="2378454" y="478634"/>
            <a:ext cx="4387092" cy="41862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EAE2E1-E3DC-8C2F-DE59-A19C5BA4C2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085" r="14833" b="-1"/>
          <a:stretch/>
        </p:blipFill>
        <p:spPr>
          <a:xfrm>
            <a:off x="6880860" y="478634"/>
            <a:ext cx="2263140" cy="4186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3415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8770" y="756907"/>
            <a:ext cx="1369705" cy="111555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0" y="823996"/>
            <a:ext cx="4247647" cy="404369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53032A5-D925-62FB-CA0C-58B9F475EB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655" y="1951843"/>
            <a:ext cx="4095693" cy="307176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F057F72-7D4A-75B6-B292-78796CC80A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3885" y="119888"/>
            <a:ext cx="2994920" cy="160948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3012CB-B5F1-89DC-2EAD-302A54277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772" y="227298"/>
            <a:ext cx="5801113" cy="529609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tx2"/>
                </a:solidFill>
              </a:rPr>
              <a:t>Cuthbert downtown murals</a:t>
            </a:r>
          </a:p>
        </p:txBody>
      </p:sp>
    </p:spTree>
    <p:extLst>
      <p:ext uri="{BB962C8B-B14F-4D97-AF65-F5344CB8AC3E}">
        <p14:creationId xmlns:p14="http://schemas.microsoft.com/office/powerpoint/2010/main" val="4755256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28" y="376707"/>
            <a:ext cx="3454634" cy="460617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147966"/>
            <a:ext cx="1257430" cy="8379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8600" y="1962150"/>
            <a:ext cx="4888836" cy="299692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064794" y="971550"/>
            <a:ext cx="48888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tx2"/>
                </a:solidFill>
              </a:rPr>
              <a:t>Thomasville Center for the Arts</a:t>
            </a:r>
            <a:br>
              <a:rPr lang="en-US" sz="2400" b="1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Thomasville, GA (pop. 18,700)</a:t>
            </a:r>
          </a:p>
        </p:txBody>
      </p:sp>
    </p:spTree>
    <p:extLst>
      <p:ext uri="{BB962C8B-B14F-4D97-AF65-F5344CB8AC3E}">
        <p14:creationId xmlns:p14="http://schemas.microsoft.com/office/powerpoint/2010/main" val="26474313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FE55B3F-4634-4A41-B146-E6251581E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376236"/>
          </a:xfrm>
          <a:prstGeom prst="rect">
            <a:avLst/>
          </a:prstGeom>
          <a:solidFill>
            <a:srgbClr val="646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0FCE5353-25F5-F51F-16BD-A153E6D6758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28" r="4" b="16793"/>
          <a:stretch/>
        </p:blipFill>
        <p:spPr>
          <a:xfrm rot="5400000">
            <a:off x="-961546" y="1440178"/>
            <a:ext cx="4186233" cy="2263140"/>
          </a:xfrm>
          <a:prstGeom prst="rect">
            <a:avLst/>
          </a:prstGeom>
        </p:spPr>
      </p:pic>
      <p:pic>
        <p:nvPicPr>
          <p:cNvPr id="7" name="Picture 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34ACD346-861C-EA48-F410-77D48B2010B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9" r="14252" b="-1"/>
          <a:stretch/>
        </p:blipFill>
        <p:spPr>
          <a:xfrm>
            <a:off x="2378454" y="478634"/>
            <a:ext cx="4387092" cy="4186233"/>
          </a:xfrm>
          <a:prstGeom prst="rect">
            <a:avLst/>
          </a:prstGeom>
        </p:spPr>
      </p:pic>
      <p:pic>
        <p:nvPicPr>
          <p:cNvPr id="3" name="Picture 2" descr="A picture containing sky, outdoor, plant&#10;&#10;Description automatically generated">
            <a:extLst>
              <a:ext uri="{FF2B5EF4-FFF2-40B4-BE49-F238E27FC236}">
                <a16:creationId xmlns:a16="http://schemas.microsoft.com/office/drawing/2014/main" id="{E4C8186A-2F5A-0D90-18EB-2B6E8C1BFE6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29" r="36125" b="-1"/>
          <a:stretch/>
        </p:blipFill>
        <p:spPr>
          <a:xfrm>
            <a:off x="6880860" y="478633"/>
            <a:ext cx="2263140" cy="418623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CD271E5-55BF-4266-A3A7-CFCC30518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67264"/>
            <a:ext cx="9144000" cy="376236"/>
          </a:xfrm>
          <a:prstGeom prst="rect">
            <a:avLst/>
          </a:prstGeom>
          <a:solidFill>
            <a:srgbClr val="646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6661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4E548C2-60B3-407E-9739-CBA9D65038E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80678" y="3307316"/>
            <a:ext cx="4288091" cy="1118553"/>
          </a:xfrm>
        </p:spPr>
        <p:txBody>
          <a:bodyPr/>
          <a:lstStyle/>
          <a:p>
            <a:r>
              <a:rPr lang="en-US"/>
              <a:t>Repurposing Empty Storefronts</a:t>
            </a:r>
          </a:p>
        </p:txBody>
      </p:sp>
    </p:spTree>
    <p:extLst>
      <p:ext uri="{BB962C8B-B14F-4D97-AF65-F5344CB8AC3E}">
        <p14:creationId xmlns:p14="http://schemas.microsoft.com/office/powerpoint/2010/main" val="19372355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7E4ACF-76AA-406D-80F1-53142FB6A5B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6560" y="537034"/>
            <a:ext cx="4344126" cy="958341"/>
          </a:xfrm>
        </p:spPr>
        <p:txBody>
          <a:bodyPr/>
          <a:lstStyle/>
          <a:p>
            <a:r>
              <a:rPr lang="en-US"/>
              <a:t>Temporary Art Galleries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D4D7B2B-1718-4305-A875-1329DCF280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43" y="1495375"/>
            <a:ext cx="6482715" cy="3280410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71FB5A0-EF3A-46B0-B0C8-F3A9C019F7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6768" y="537034"/>
            <a:ext cx="3647089" cy="2735317"/>
          </a:xfrm>
          <a:prstGeom prst="rect">
            <a:avLst/>
          </a:prstGeom>
          <a:ln w="31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830433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AA3CC463-F933-4AC4-86E1-5AC14B0C3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025D2DB-A12A-44DB-B00E-F4D622329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998" y="360045"/>
            <a:ext cx="3135249" cy="2091055"/>
          </a:xfrm>
          <a:prstGeom prst="rect">
            <a:avLst/>
          </a:prstGeom>
          <a:solidFill>
            <a:srgbClr val="FFFFFF"/>
          </a:solidFill>
          <a:ln w="19050">
            <a:solidFill>
              <a:srgbClr val="F8AF3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 l="19596" r="1" b="1"/>
          <a:stretch/>
        </p:blipFill>
        <p:spPr>
          <a:xfrm>
            <a:off x="790042" y="482600"/>
            <a:ext cx="2244946" cy="185674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CE7E7877-F64E-4EEA-B778-138031EFF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998" y="2702752"/>
            <a:ext cx="3135249" cy="2091056"/>
          </a:xfrm>
          <a:prstGeom prst="rect">
            <a:avLst/>
          </a:prstGeom>
          <a:solidFill>
            <a:srgbClr val="FFFFFF"/>
          </a:solidFill>
          <a:ln w="19050">
            <a:solidFill>
              <a:srgbClr val="F8AF3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l="7265" r="9214" b="5"/>
          <a:stretch/>
        </p:blipFill>
        <p:spPr>
          <a:xfrm>
            <a:off x="536226" y="2811145"/>
            <a:ext cx="2752579" cy="1853723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7DD6C4F3-70FD-4F13-919C-702EE4886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5447" y="365317"/>
            <a:ext cx="5056386" cy="4423410"/>
          </a:xfrm>
          <a:prstGeom prst="rect">
            <a:avLst/>
          </a:pr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rcRect t="32556" r="-4" b="-4"/>
          <a:stretch/>
        </p:blipFill>
        <p:spPr>
          <a:xfrm>
            <a:off x="3858573" y="955784"/>
            <a:ext cx="4807563" cy="324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4622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1" name="Rectangle 16390">
            <a:extLst>
              <a:ext uri="{FF2B5EF4-FFF2-40B4-BE49-F238E27FC236}">
                <a16:creationId xmlns:a16="http://schemas.microsoft.com/office/drawing/2014/main" id="{19E301E5-1206-47D0-9CDF-72583D739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3" name="Rectangle 16392">
            <a:extLst>
              <a:ext uri="{FF2B5EF4-FFF2-40B4-BE49-F238E27FC236}">
                <a16:creationId xmlns:a16="http://schemas.microsoft.com/office/drawing/2014/main" id="{AFA31FBE-7948-4384-B68A-75DEFDC4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360045"/>
            <a:ext cx="8428482" cy="44234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Image result for thomasville flau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83" r="3996" b="5"/>
          <a:stretch/>
        </p:blipFill>
        <p:spPr bwMode="auto">
          <a:xfrm>
            <a:off x="480957" y="482600"/>
            <a:ext cx="3009765" cy="2026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hilleryMura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90" r="-4" b="8662"/>
          <a:stretch/>
        </p:blipFill>
        <p:spPr bwMode="auto">
          <a:xfrm>
            <a:off x="482600" y="2632074"/>
            <a:ext cx="3008122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thomasvillearts.org/wp-content/uploads/2014/09/DSC_012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9" r="8248" b="-1"/>
          <a:stretch/>
        </p:blipFill>
        <p:spPr bwMode="auto">
          <a:xfrm>
            <a:off x="3609474" y="482600"/>
            <a:ext cx="5051925" cy="417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0257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F0323-B171-4EB1-60E9-4599EE277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/>
          </a:p>
        </p:txBody>
      </p:sp>
      <p:pic>
        <p:nvPicPr>
          <p:cNvPr id="6" name="Content Placeholder 5" descr="A picture containing outdoor&#10;&#10;Description automatically generated">
            <a:extLst>
              <a:ext uri="{FF2B5EF4-FFF2-40B4-BE49-F238E27FC236}">
                <a16:creationId xmlns:a16="http://schemas.microsoft.com/office/drawing/2014/main" id="{3C67006B-26A4-90AA-7BBB-3DAE03F54A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1200150"/>
            <a:ext cx="152400" cy="228600"/>
          </a:xfrm>
        </p:spPr>
      </p:pic>
      <p:pic>
        <p:nvPicPr>
          <p:cNvPr id="8" name="Content Placeholder 7" descr="A picture containing outdoor&#10;&#10;Description automatically generated">
            <a:extLst>
              <a:ext uri="{FF2B5EF4-FFF2-40B4-BE49-F238E27FC236}">
                <a16:creationId xmlns:a16="http://schemas.microsoft.com/office/drawing/2014/main" id="{A7826B57-C54D-E0A1-84A1-C776BBBBDC64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1428750"/>
            <a:ext cx="2095500" cy="3143250"/>
          </a:xfrm>
        </p:spPr>
      </p:pic>
      <p:pic>
        <p:nvPicPr>
          <p:cNvPr id="10" name="Picture 9" descr="A picture containing outdoor&#10;&#10;Description automatically generated">
            <a:extLst>
              <a:ext uri="{FF2B5EF4-FFF2-40B4-BE49-F238E27FC236}">
                <a16:creationId xmlns:a16="http://schemas.microsoft.com/office/drawing/2014/main" id="{F9DDC91B-8F21-20D4-469C-D65A2B4DCB8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pic>
        <p:nvPicPr>
          <p:cNvPr id="12" name="Picture 11" descr="A picture containing person&#10;&#10;Description automatically generated">
            <a:extLst>
              <a:ext uri="{FF2B5EF4-FFF2-40B4-BE49-F238E27FC236}">
                <a16:creationId xmlns:a16="http://schemas.microsoft.com/office/drawing/2014/main" id="{5CF418CA-5372-A399-A19B-E6F002FF6D3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840"/>
          <a:stretch/>
        </p:blipFill>
        <p:spPr>
          <a:xfrm>
            <a:off x="-16669" y="0"/>
            <a:ext cx="626165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0806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072ECA-6C21-F119-F4F3-DAC0359EF8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539" r="1" b="9219"/>
          <a:stretch/>
        </p:blipFill>
        <p:spPr>
          <a:xfrm>
            <a:off x="3124878" y="10"/>
            <a:ext cx="6019121" cy="230027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3D6DF8A-C751-2428-AECB-43E0953789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996" r="2" b="15803"/>
          <a:stretch/>
        </p:blipFill>
        <p:spPr>
          <a:xfrm>
            <a:off x="20" y="2843212"/>
            <a:ext cx="6229330" cy="23002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0A1051-3E7A-9CC3-BDA2-817D93A7132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83" r="13861" b="2"/>
          <a:stretch/>
        </p:blipFill>
        <p:spPr>
          <a:xfrm>
            <a:off x="20" y="10"/>
            <a:ext cx="3762805" cy="3538976"/>
          </a:xfrm>
          <a:custGeom>
            <a:avLst/>
            <a:gdLst/>
            <a:ahLst/>
            <a:cxnLst/>
            <a:rect l="l" t="t" r="r" b="b"/>
            <a:pathLst>
              <a:path w="5017099" h="4718647">
                <a:moveTo>
                  <a:pt x="0" y="0"/>
                </a:moveTo>
                <a:lnTo>
                  <a:pt x="4599738" y="0"/>
                </a:lnTo>
                <a:lnTo>
                  <a:pt x="4636346" y="60259"/>
                </a:lnTo>
                <a:cubicBezTo>
                  <a:pt x="4879170" y="507256"/>
                  <a:pt x="5017099" y="1019504"/>
                  <a:pt x="5017099" y="1563967"/>
                </a:cubicBezTo>
                <a:cubicBezTo>
                  <a:pt x="5017099" y="3306249"/>
                  <a:pt x="3604701" y="4718647"/>
                  <a:pt x="1862419" y="4718647"/>
                </a:cubicBezTo>
                <a:cubicBezTo>
                  <a:pt x="1209063" y="4718647"/>
                  <a:pt x="602098" y="4520029"/>
                  <a:pt x="98607" y="4179877"/>
                </a:cubicBezTo>
                <a:lnTo>
                  <a:pt x="0" y="4106140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A8C3B4A-C96A-793E-1CA4-86592B743DC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867"/>
          <a:stretch/>
        </p:blipFill>
        <p:spPr>
          <a:xfrm>
            <a:off x="4712796" y="1274410"/>
            <a:ext cx="4431204" cy="3869090"/>
          </a:xfrm>
          <a:custGeom>
            <a:avLst/>
            <a:gdLst/>
            <a:ahLst/>
            <a:cxnLst/>
            <a:rect l="l" t="t" r="r" b="b"/>
            <a:pathLst>
              <a:path w="5908273" h="5158786">
                <a:moveTo>
                  <a:pt x="3465576" y="0"/>
                </a:moveTo>
                <a:cubicBezTo>
                  <a:pt x="4302945" y="0"/>
                  <a:pt x="5070948" y="296984"/>
                  <a:pt x="5670004" y="791369"/>
                </a:cubicBezTo>
                <a:lnTo>
                  <a:pt x="5908273" y="1007923"/>
                </a:lnTo>
                <a:lnTo>
                  <a:pt x="5908273" y="5158786"/>
                </a:lnTo>
                <a:lnTo>
                  <a:pt x="443374" y="5158786"/>
                </a:lnTo>
                <a:lnTo>
                  <a:pt x="418277" y="5117476"/>
                </a:lnTo>
                <a:cubicBezTo>
                  <a:pt x="151523" y="4626427"/>
                  <a:pt x="0" y="4063697"/>
                  <a:pt x="0" y="3465576"/>
                </a:cubicBezTo>
                <a:cubicBezTo>
                  <a:pt x="0" y="1551591"/>
                  <a:pt x="1551591" y="0"/>
                  <a:pt x="3465576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A6B21AC-B503-3297-B33B-6456A3D8BCB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3" b="3"/>
          <a:stretch/>
        </p:blipFill>
        <p:spPr>
          <a:xfrm>
            <a:off x="2465770" y="1390414"/>
            <a:ext cx="3223260" cy="3223260"/>
          </a:xfrm>
          <a:custGeom>
            <a:avLst/>
            <a:gdLst/>
            <a:ahLst/>
            <a:cxnLst/>
            <a:rect l="l" t="t" r="r" b="b"/>
            <a:pathLst>
              <a:path w="4297680" h="4297680">
                <a:moveTo>
                  <a:pt x="2148840" y="0"/>
                </a:moveTo>
                <a:cubicBezTo>
                  <a:pt x="3335612" y="0"/>
                  <a:pt x="4297680" y="962068"/>
                  <a:pt x="4297680" y="2148840"/>
                </a:cubicBezTo>
                <a:cubicBezTo>
                  <a:pt x="4297680" y="3335612"/>
                  <a:pt x="3335612" y="4297680"/>
                  <a:pt x="2148840" y="4297680"/>
                </a:cubicBezTo>
                <a:cubicBezTo>
                  <a:pt x="962068" y="4297680"/>
                  <a:pt x="0" y="3335612"/>
                  <a:pt x="0" y="2148840"/>
                </a:cubicBezTo>
                <a:cubicBezTo>
                  <a:pt x="0" y="962068"/>
                  <a:pt x="962068" y="0"/>
                  <a:pt x="214884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862427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164D57F-E99F-4387-BA20-93A9CF6FF6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23"/>
          <a:stretch/>
        </p:blipFill>
        <p:spPr>
          <a:xfrm>
            <a:off x="-914" y="-6"/>
            <a:ext cx="9143771" cy="5143500"/>
          </a:xfrm>
          <a:prstGeom prst="rect">
            <a:avLst/>
          </a:prstGeom>
        </p:spPr>
      </p:pic>
      <p:sp>
        <p:nvSpPr>
          <p:cNvPr id="5" name="Title 5">
            <a:extLst>
              <a:ext uri="{FF2B5EF4-FFF2-40B4-BE49-F238E27FC236}">
                <a16:creationId xmlns:a16="http://schemas.microsoft.com/office/drawing/2014/main" id="{2339E442-13C8-4DD4-813C-E62C2F881803}"/>
              </a:ext>
            </a:extLst>
          </p:cNvPr>
          <p:cNvSpPr txBox="1">
            <a:spLocks/>
          </p:cNvSpPr>
          <p:nvPr/>
        </p:nvSpPr>
        <p:spPr>
          <a:xfrm>
            <a:off x="2746880" y="579018"/>
            <a:ext cx="2848087" cy="15105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2</a:t>
            </a:r>
            <a:r>
              <a:rPr lang="en-US" sz="3000" b="1" kern="12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nd</a:t>
            </a:r>
            <a:r>
              <a:rPr lang="en-US" sz="3000" b="1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 Floor Residential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C3D43BA-24B2-4EB9-AEBB-EF2FCA8EEC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48" r="21575" b="-6"/>
          <a:stretch/>
        </p:blipFill>
        <p:spPr>
          <a:xfrm>
            <a:off x="5891022" y="616653"/>
            <a:ext cx="1954734" cy="1804119"/>
          </a:xfrm>
          <a:custGeom>
            <a:avLst/>
            <a:gdLst/>
            <a:ahLst/>
            <a:cxnLst/>
            <a:rect l="l" t="t" r="r" b="b"/>
            <a:pathLst>
              <a:path w="2442835" h="2236365">
                <a:moveTo>
                  <a:pt x="1178694" y="0"/>
                </a:moveTo>
                <a:cubicBezTo>
                  <a:pt x="1426542" y="0"/>
                  <a:pt x="1608393" y="124353"/>
                  <a:pt x="1857551" y="314024"/>
                </a:cubicBezTo>
                <a:cubicBezTo>
                  <a:pt x="1885386" y="335216"/>
                  <a:pt x="1913222" y="356156"/>
                  <a:pt x="1940168" y="376379"/>
                </a:cubicBezTo>
                <a:cubicBezTo>
                  <a:pt x="2086213" y="486125"/>
                  <a:pt x="2224133" y="589796"/>
                  <a:pt x="2315923" y="702353"/>
                </a:cubicBezTo>
                <a:cubicBezTo>
                  <a:pt x="2403676" y="809955"/>
                  <a:pt x="2442835" y="917915"/>
                  <a:pt x="2442835" y="1052431"/>
                </a:cubicBezTo>
                <a:cubicBezTo>
                  <a:pt x="2442835" y="1389589"/>
                  <a:pt x="2341663" y="1692735"/>
                  <a:pt x="2157925" y="1906050"/>
                </a:cubicBezTo>
                <a:cubicBezTo>
                  <a:pt x="2068023" y="2010385"/>
                  <a:pt x="1960192" y="2091482"/>
                  <a:pt x="1837422" y="2147045"/>
                </a:cubicBezTo>
                <a:cubicBezTo>
                  <a:pt x="1706420" y="2206285"/>
                  <a:pt x="1558592" y="2236365"/>
                  <a:pt x="1397973" y="2236365"/>
                </a:cubicBezTo>
                <a:cubicBezTo>
                  <a:pt x="1227656" y="2236365"/>
                  <a:pt x="1055033" y="2204038"/>
                  <a:pt x="885082" y="2140253"/>
                </a:cubicBezTo>
                <a:cubicBezTo>
                  <a:pt x="719588" y="2078255"/>
                  <a:pt x="562062" y="1986944"/>
                  <a:pt x="429436" y="1876226"/>
                </a:cubicBezTo>
                <a:cubicBezTo>
                  <a:pt x="294504" y="1763618"/>
                  <a:pt x="188455" y="1635487"/>
                  <a:pt x="114279" y="1495506"/>
                </a:cubicBezTo>
                <a:cubicBezTo>
                  <a:pt x="38477" y="1352411"/>
                  <a:pt x="0" y="1203340"/>
                  <a:pt x="0" y="1052431"/>
                </a:cubicBezTo>
                <a:cubicBezTo>
                  <a:pt x="0" y="900449"/>
                  <a:pt x="61386" y="811692"/>
                  <a:pt x="189137" y="641019"/>
                </a:cubicBezTo>
                <a:cubicBezTo>
                  <a:pt x="219961" y="599856"/>
                  <a:pt x="251833" y="557266"/>
                  <a:pt x="284438" y="510435"/>
                </a:cubicBezTo>
                <a:cubicBezTo>
                  <a:pt x="533598" y="152646"/>
                  <a:pt x="801051" y="0"/>
                  <a:pt x="1178694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0CC8091-8076-499F-A65B-D2810D35DEA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298" r="-3" b="17247"/>
          <a:stretch/>
        </p:blipFill>
        <p:spPr>
          <a:xfrm>
            <a:off x="4682307" y="2756356"/>
            <a:ext cx="1829038" cy="1699442"/>
          </a:xfrm>
          <a:custGeom>
            <a:avLst/>
            <a:gdLst/>
            <a:ahLst/>
            <a:cxnLst/>
            <a:rect l="l" t="t" r="r" b="b"/>
            <a:pathLst>
              <a:path w="2442835" h="2236365">
                <a:moveTo>
                  <a:pt x="1044862" y="0"/>
                </a:moveTo>
                <a:cubicBezTo>
                  <a:pt x="1215179" y="0"/>
                  <a:pt x="1387802" y="32328"/>
                  <a:pt x="1557753" y="96112"/>
                </a:cubicBezTo>
                <a:cubicBezTo>
                  <a:pt x="1723247" y="158111"/>
                  <a:pt x="1880773" y="249422"/>
                  <a:pt x="2013399" y="360139"/>
                </a:cubicBezTo>
                <a:cubicBezTo>
                  <a:pt x="2148332" y="472747"/>
                  <a:pt x="2254380" y="600878"/>
                  <a:pt x="2328556" y="740859"/>
                </a:cubicBezTo>
                <a:cubicBezTo>
                  <a:pt x="2404358" y="883954"/>
                  <a:pt x="2442835" y="1033026"/>
                  <a:pt x="2442835" y="1183934"/>
                </a:cubicBezTo>
                <a:cubicBezTo>
                  <a:pt x="2442835" y="1335916"/>
                  <a:pt x="2381449" y="1424674"/>
                  <a:pt x="2253698" y="1595346"/>
                </a:cubicBezTo>
                <a:cubicBezTo>
                  <a:pt x="2222875" y="1636509"/>
                  <a:pt x="2191002" y="1679100"/>
                  <a:pt x="2158397" y="1725930"/>
                </a:cubicBezTo>
                <a:cubicBezTo>
                  <a:pt x="1909237" y="2083719"/>
                  <a:pt x="1641784" y="2236365"/>
                  <a:pt x="1264141" y="2236365"/>
                </a:cubicBezTo>
                <a:cubicBezTo>
                  <a:pt x="1016293" y="2236365"/>
                  <a:pt x="834443" y="2112012"/>
                  <a:pt x="585284" y="1922342"/>
                </a:cubicBezTo>
                <a:cubicBezTo>
                  <a:pt x="557449" y="1901149"/>
                  <a:pt x="529613" y="1880210"/>
                  <a:pt x="502667" y="1859987"/>
                </a:cubicBezTo>
                <a:cubicBezTo>
                  <a:pt x="356623" y="1750240"/>
                  <a:pt x="218702" y="1646569"/>
                  <a:pt x="126912" y="1534012"/>
                </a:cubicBezTo>
                <a:cubicBezTo>
                  <a:pt x="39159" y="1426410"/>
                  <a:pt x="0" y="1318451"/>
                  <a:pt x="0" y="1183934"/>
                </a:cubicBezTo>
                <a:cubicBezTo>
                  <a:pt x="0" y="846776"/>
                  <a:pt x="101173" y="543630"/>
                  <a:pt x="284911" y="330315"/>
                </a:cubicBezTo>
                <a:cubicBezTo>
                  <a:pt x="374812" y="225981"/>
                  <a:pt x="482643" y="144883"/>
                  <a:pt x="605414" y="89320"/>
                </a:cubicBezTo>
                <a:cubicBezTo>
                  <a:pt x="736415" y="30080"/>
                  <a:pt x="884243" y="0"/>
                  <a:pt x="104486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880289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635857-A7C2-6B14-01CC-1BDCD7AA8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5">
            <a:extLst>
              <a:ext uri="{FF2B5EF4-FFF2-40B4-BE49-F238E27FC236}">
                <a16:creationId xmlns:a16="http://schemas.microsoft.com/office/drawing/2014/main" id="{1AEDDD84-8B35-6F09-C2AF-99393CF884EA}"/>
              </a:ext>
            </a:extLst>
          </p:cNvPr>
          <p:cNvSpPr txBox="1">
            <a:spLocks/>
          </p:cNvSpPr>
          <p:nvPr/>
        </p:nvSpPr>
        <p:spPr>
          <a:xfrm>
            <a:off x="3452601" y="3556461"/>
            <a:ext cx="5122140" cy="6465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2</a:t>
            </a:r>
            <a:r>
              <a:rPr lang="en-US" sz="3000" b="1" kern="1200" baseline="30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nd</a:t>
            </a:r>
            <a:r>
              <a:rPr lang="en-US" sz="3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Floor Residential</a:t>
            </a:r>
          </a:p>
        </p:txBody>
      </p:sp>
      <p:pic>
        <p:nvPicPr>
          <p:cNvPr id="17" name="Picture 16" descr="A room with white plastic bags and buckets&#10;&#10;Description automatically generated">
            <a:extLst>
              <a:ext uri="{FF2B5EF4-FFF2-40B4-BE49-F238E27FC236}">
                <a16:creationId xmlns:a16="http://schemas.microsoft.com/office/drawing/2014/main" id="{1D1BC1E2-6875-CA07-5160-E0736440CCA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11" r="-6" b="-6"/>
          <a:stretch/>
        </p:blipFill>
        <p:spPr>
          <a:xfrm>
            <a:off x="238227" y="241300"/>
            <a:ext cx="2848177" cy="1507913"/>
          </a:xfrm>
          <a:prstGeom prst="rect">
            <a:avLst/>
          </a:prstGeom>
        </p:spPr>
      </p:pic>
      <p:pic>
        <p:nvPicPr>
          <p:cNvPr id="15" name="Picture 14" descr="A group of blue and pink bowls in a room&#10;&#10;Description automatically generated">
            <a:extLst>
              <a:ext uri="{FF2B5EF4-FFF2-40B4-BE49-F238E27FC236}">
                <a16:creationId xmlns:a16="http://schemas.microsoft.com/office/drawing/2014/main" id="{219B8F27-C624-9F7C-B477-1091BDE81A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74" r="3" b="4045"/>
          <a:stretch/>
        </p:blipFill>
        <p:spPr>
          <a:xfrm>
            <a:off x="3151911" y="241299"/>
            <a:ext cx="2845104" cy="3083492"/>
          </a:xfrm>
          <a:prstGeom prst="rect">
            <a:avLst/>
          </a:prstGeom>
        </p:spPr>
      </p:pic>
      <p:pic>
        <p:nvPicPr>
          <p:cNvPr id="9" name="Picture 8" descr="A white car parked in front of a building&#10;&#10;Description automatically generated">
            <a:extLst>
              <a:ext uri="{FF2B5EF4-FFF2-40B4-BE49-F238E27FC236}">
                <a16:creationId xmlns:a16="http://schemas.microsoft.com/office/drawing/2014/main" id="{D9F7EA43-6DB4-E686-A482-146A268940A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89" r="-3" b="-3"/>
          <a:stretch/>
        </p:blipFill>
        <p:spPr>
          <a:xfrm>
            <a:off x="6064632" y="241299"/>
            <a:ext cx="2848488" cy="1507914"/>
          </a:xfrm>
          <a:prstGeom prst="rect">
            <a:avLst/>
          </a:prstGeom>
        </p:spPr>
      </p:pic>
      <p:pic>
        <p:nvPicPr>
          <p:cNvPr id="11" name="Picture 10" descr="A group of people looking at a brick wall&#10;&#10;Description automatically generated">
            <a:extLst>
              <a:ext uri="{FF2B5EF4-FFF2-40B4-BE49-F238E27FC236}">
                <a16:creationId xmlns:a16="http://schemas.microsoft.com/office/drawing/2014/main" id="{4C0ACD24-CC7C-3A98-D63C-5411F29432C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15" r="-2" b="25616"/>
          <a:stretch/>
        </p:blipFill>
        <p:spPr>
          <a:xfrm>
            <a:off x="238225" y="1816572"/>
            <a:ext cx="2846070" cy="1510353"/>
          </a:xfrm>
          <a:prstGeom prst="rect">
            <a:avLst/>
          </a:prstGeom>
        </p:spPr>
      </p:pic>
      <p:pic>
        <p:nvPicPr>
          <p:cNvPr id="3" name="Picture 2" descr="A building with cars parked in front of it&#10;&#10;Description automatically generated">
            <a:extLst>
              <a:ext uri="{FF2B5EF4-FFF2-40B4-BE49-F238E27FC236}">
                <a16:creationId xmlns:a16="http://schemas.microsoft.com/office/drawing/2014/main" id="{CF368FBA-9CD0-0956-48A9-F30E46B3C43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58" r="-3" b="-3"/>
          <a:stretch/>
        </p:blipFill>
        <p:spPr>
          <a:xfrm>
            <a:off x="6062214" y="1823778"/>
            <a:ext cx="2848487" cy="1500711"/>
          </a:xfrm>
          <a:prstGeom prst="rect">
            <a:avLst/>
          </a:prstGeom>
        </p:spPr>
      </p:pic>
      <p:pic>
        <p:nvPicPr>
          <p:cNvPr id="13" name="Picture 12" descr="A room with a chandelier and couches&#10;&#10;Description automatically generated">
            <a:extLst>
              <a:ext uri="{FF2B5EF4-FFF2-40B4-BE49-F238E27FC236}">
                <a16:creationId xmlns:a16="http://schemas.microsoft.com/office/drawing/2014/main" id="{ADE694E8-A426-9761-4B3E-C955B7D3FD2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12" r="-2" b="15905"/>
          <a:stretch/>
        </p:blipFill>
        <p:spPr>
          <a:xfrm>
            <a:off x="238225" y="3394287"/>
            <a:ext cx="2846070" cy="1507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1619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B7C5DF7-1144-45C3-859D-76177BACFD54}"/>
              </a:ext>
            </a:extLst>
          </p:cNvPr>
          <p:cNvSpPr txBox="1">
            <a:spLocks/>
          </p:cNvSpPr>
          <p:nvPr/>
        </p:nvSpPr>
        <p:spPr>
          <a:xfrm>
            <a:off x="524785" y="4118228"/>
            <a:ext cx="5221554" cy="869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1</a:t>
            </a:r>
            <a:r>
              <a:rPr lang="en-US" sz="3000" b="1" kern="1200" baseline="30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</a:t>
            </a:r>
            <a:r>
              <a:rPr lang="en-US" sz="3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Floor Residential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19EBAC-02D3-4A54-B365-8203B7802D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8794" y="293124"/>
            <a:ext cx="6455875" cy="3389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79170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858BCD8-B6AC-F47E-DE05-1B1FDD3CDF4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71450" y="581903"/>
            <a:ext cx="2822557" cy="18782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32F07B8-9B17-32FF-1803-F06C156FA5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2571750"/>
            <a:ext cx="3150451" cy="19672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DBD07F-4D44-8387-5AC2-A1063D38E8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9800" y="492920"/>
            <a:ext cx="2952750" cy="15525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DAA587-09E4-F461-3CB3-FBC0749D76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4201" y="581903"/>
            <a:ext cx="2779985" cy="155790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CB08161-36C8-9387-9490-C82654343B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400" y="2311399"/>
            <a:ext cx="4002260" cy="225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3834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0C17A2-8B02-9A56-3368-BE363E09A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F707468-FD6A-90B6-1387-7F68E00098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9717"/>
          <a:stretch/>
        </p:blipFill>
        <p:spPr>
          <a:xfrm>
            <a:off x="1722" y="8"/>
            <a:ext cx="5620081" cy="33869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5EB5BC-E442-9128-3EBC-890471FA75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228" r="-1" b="12566"/>
          <a:stretch/>
        </p:blipFill>
        <p:spPr>
          <a:xfrm>
            <a:off x="5685872" y="-1"/>
            <a:ext cx="3455339" cy="16372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4346C23-2FD3-F082-8F44-3BE911DDE42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153" r="1" b="24809"/>
          <a:stretch/>
        </p:blipFill>
        <p:spPr>
          <a:xfrm>
            <a:off x="5685874" y="1705869"/>
            <a:ext cx="3450829" cy="16810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25A6C70-23BC-7928-8FAF-F0189E489DA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7450" b="-4"/>
          <a:stretch/>
        </p:blipFill>
        <p:spPr>
          <a:xfrm>
            <a:off x="-2787" y="3455544"/>
            <a:ext cx="2780258" cy="16879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A135392-CC96-4D59-1FFB-616D518D6B7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8888" r="1" b="10877"/>
          <a:stretch/>
        </p:blipFill>
        <p:spPr>
          <a:xfrm>
            <a:off x="2846051" y="3455545"/>
            <a:ext cx="2771241" cy="16879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9A5E36-9658-560E-2130-6FE474C1B6E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589" r="-1" b="18540"/>
          <a:stretch/>
        </p:blipFill>
        <p:spPr>
          <a:xfrm>
            <a:off x="5685873" y="3455544"/>
            <a:ext cx="3446323" cy="1687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41251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F9C5406-3A5E-D945-6112-4BCD8F4E75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7526" y="466675"/>
            <a:ext cx="5216154" cy="958341"/>
          </a:xfrm>
        </p:spPr>
        <p:txBody>
          <a:bodyPr lIns="91440" tIns="45720" rIns="91440" bIns="45720" anchor="t"/>
          <a:lstStyle/>
          <a:p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Create Live/Work Space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135F2-507B-ABB9-9692-F200E3053BB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7589" y="1033813"/>
            <a:ext cx="3792011" cy="812550"/>
          </a:xfrm>
        </p:spPr>
        <p:txBody>
          <a:bodyPr lIns="91440" tIns="45720" rIns="91440" bIns="45720" anchor="t"/>
          <a:lstStyle/>
          <a:p>
            <a:r>
              <a:rPr lang="en-US" b="1" dirty="0">
                <a:solidFill>
                  <a:schemeClr val="tx2"/>
                </a:solidFill>
                <a:cs typeface="Arial"/>
              </a:rPr>
              <a:t>Support artists with live/workspaces as anchors around which to build local economies.</a:t>
            </a:r>
            <a:endParaRPr lang="en-US" b="1" dirty="0">
              <a:solidFill>
                <a:schemeClr val="tx2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B6F2BC-C359-EE6F-209B-17CA897060D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9922" y="1846363"/>
            <a:ext cx="3454397" cy="2784752"/>
          </a:xfrm>
        </p:spPr>
        <p:txBody>
          <a:bodyPr lIns="91440" tIns="45720" rIns="91440" bIns="45720" anchor="t"/>
          <a:lstStyle/>
          <a:p>
            <a:r>
              <a:rPr lang="en-US" sz="1600">
                <a:cs typeface="Arial"/>
              </a:rPr>
              <a:t>Develop and promote downtown artist/historic district</a:t>
            </a:r>
            <a:endParaRPr lang="en-US" sz="1600">
              <a:solidFill>
                <a:srgbClr val="000000"/>
              </a:solidFill>
              <a:cs typeface="Arial"/>
            </a:endParaRPr>
          </a:p>
          <a:p>
            <a:r>
              <a:rPr lang="en-US" sz="1600">
                <a:cs typeface="Arial"/>
              </a:rPr>
              <a:t>Provide incentives for property improvements</a:t>
            </a:r>
            <a:endParaRPr lang="en-US" sz="1600">
              <a:solidFill>
                <a:srgbClr val="000000"/>
              </a:solidFill>
              <a:cs typeface="Arial"/>
            </a:endParaRPr>
          </a:p>
          <a:p>
            <a:r>
              <a:rPr lang="en-US" sz="1600">
                <a:cs typeface="Arial"/>
              </a:rPr>
              <a:t>Convert factory space to artist studio, gallery, and museum space</a:t>
            </a:r>
            <a:endParaRPr lang="en-US" sz="1600">
              <a:solidFill>
                <a:srgbClr val="000000"/>
              </a:solidFill>
              <a:cs typeface="Arial"/>
            </a:endParaRPr>
          </a:p>
          <a:p>
            <a:r>
              <a:rPr lang="en-US" sz="1600">
                <a:cs typeface="Arial"/>
              </a:rPr>
              <a:t>Establish partnerships between government agencies and community groups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8C23923-2A30-37B6-26DE-CA0DE7F14C1F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572974" y="1179256"/>
            <a:ext cx="4227747" cy="2784752"/>
          </a:xfrm>
        </p:spPr>
      </p:pic>
    </p:spTree>
    <p:extLst>
      <p:ext uri="{BB962C8B-B14F-4D97-AF65-F5344CB8AC3E}">
        <p14:creationId xmlns:p14="http://schemas.microsoft.com/office/powerpoint/2010/main" val="228337119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BEBC82-1CBC-414B-B108-3B568B4748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0797" r="3" b="3587"/>
          <a:stretch/>
        </p:blipFill>
        <p:spPr>
          <a:xfrm>
            <a:off x="3410952" y="-3"/>
            <a:ext cx="5733047" cy="27610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F4EF646-D093-48FB-A368-F13E4990D7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991" r="3" b="24602"/>
          <a:stretch/>
        </p:blipFill>
        <p:spPr>
          <a:xfrm>
            <a:off x="3410953" y="2761056"/>
            <a:ext cx="5733047" cy="238244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BFEE8BD4-CDC2-4D99-BBF0-BC14D9D71BA6}"/>
              </a:ext>
            </a:extLst>
          </p:cNvPr>
          <p:cNvSpPr txBox="1">
            <a:spLocks/>
          </p:cNvSpPr>
          <p:nvPr/>
        </p:nvSpPr>
        <p:spPr>
          <a:xfrm>
            <a:off x="628650" y="1504950"/>
            <a:ext cx="4781550" cy="11221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MainStreet Walton Mill Senior Apartments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2761056"/>
            <a:ext cx="851534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95431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E734232-46A8-4884-9A59-B7E3BA4BC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8E07BD-2DE0-45E5-8C9E-5C7ADF2644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891" r="-1" b="-1"/>
          <a:stretch/>
        </p:blipFill>
        <p:spPr>
          <a:xfrm>
            <a:off x="-2" y="-6278"/>
            <a:ext cx="6086465" cy="33531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AEFACC-EB71-4102-9542-3A62B9080E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871" r="-3" b="-3"/>
          <a:stretch/>
        </p:blipFill>
        <p:spPr>
          <a:xfrm>
            <a:off x="6086469" y="-6278"/>
            <a:ext cx="3057525" cy="3353111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346B8D2-3218-41A5-B817-9ABFB108C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346833"/>
            <a:ext cx="6086468" cy="1795542"/>
          </a:xfrm>
          <a:prstGeom prst="rect">
            <a:avLst/>
          </a:prstGeom>
          <a:gradFill>
            <a:gsLst>
              <a:gs pos="10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8D6B9EF-FF47-487C-8B82-F9F2B9A54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3345708"/>
            <a:ext cx="6086463" cy="1797791"/>
          </a:xfrm>
          <a:prstGeom prst="rect">
            <a:avLst/>
          </a:prstGeom>
          <a:gradFill>
            <a:gsLst>
              <a:gs pos="7000">
                <a:srgbClr val="000000">
                  <a:alpha val="49000"/>
                </a:srgbClr>
              </a:gs>
              <a:gs pos="67000">
                <a:schemeClr val="accent1">
                  <a:lumMod val="75000"/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B9D1A793-88FF-4588-B6EB-F755E374CF22}"/>
              </a:ext>
            </a:extLst>
          </p:cNvPr>
          <p:cNvSpPr txBox="1">
            <a:spLocks/>
          </p:cNvSpPr>
          <p:nvPr/>
        </p:nvSpPr>
        <p:spPr>
          <a:xfrm>
            <a:off x="390881" y="3638550"/>
            <a:ext cx="5345596" cy="8365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Vacant Property Ordinances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15E0BE4-03A6-4ECB-B019-EA9E6B9136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95" r="4404" b="2"/>
          <a:stretch/>
        </p:blipFill>
        <p:spPr>
          <a:xfrm>
            <a:off x="6086469" y="3340737"/>
            <a:ext cx="3057525" cy="180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7578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C87688-968E-C8C3-2D31-D0DC8459F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6832F1B6-DD2F-0780-9AC9-0F47C3706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824EE09-4414-A58E-02FC-F9FDBD96E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7019"/>
            <a:ext cx="9143998" cy="3280596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45FB1C9-B516-46C7-4725-5141FB767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31539" y="-2948881"/>
            <a:ext cx="3280918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DD9AC78-D224-AC47-6249-0969BB49C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02522" y="-2777901"/>
            <a:ext cx="3280596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6EC403A-7956-873D-BD9A-2DD850942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17017"/>
            <a:ext cx="6406863" cy="3280594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A8FBAF6-CC6A-A50E-76A5-C1882B20A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774039"/>
            <a:ext cx="3742610" cy="3329347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AB3D4F-9702-13BC-AC17-5C3227932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118" y="551329"/>
            <a:ext cx="7540322" cy="21963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Downtown Events</a:t>
            </a: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BBFFAB-4184-5232-9E14-B572C5021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4835127"/>
            <a:ext cx="336042" cy="273844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r">
              <a:lnSpc>
                <a:spcPct val="90000"/>
              </a:lnSpc>
              <a:spcAft>
                <a:spcPts val="450"/>
              </a:spcAft>
              <a:defRPr/>
            </a:pPr>
            <a:fld id="{7653AB47-111F-2A42-B4DF-3B05F9D6985E}" type="slidenum">
              <a:rPr lang="en-US" sz="7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lnSpc>
                  <a:spcPct val="90000"/>
                </a:lnSpc>
                <a:spcAft>
                  <a:spcPts val="450"/>
                </a:spcAft>
                <a:defRPr/>
              </a:pPr>
              <a:t>46</a:t>
            </a:fld>
            <a:endParaRPr lang="en-US" sz="7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44395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fireplace, building, factory, outdoor&#10;&#10;Description automatically generated">
            <a:extLst>
              <a:ext uri="{FF2B5EF4-FFF2-40B4-BE49-F238E27FC236}">
                <a16:creationId xmlns:a16="http://schemas.microsoft.com/office/drawing/2014/main" id="{37DA2C81-B111-2193-6CEC-8F20828012E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" y="0"/>
            <a:ext cx="9141292" cy="5143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BBE16D-BED7-C7E2-6077-78822CBB36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7E7B38-234B-7688-7C2B-902B3AB041C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, logo, font, graphics&#10;&#10;Description automatically generated">
            <a:extLst>
              <a:ext uri="{FF2B5EF4-FFF2-40B4-BE49-F238E27FC236}">
                <a16:creationId xmlns:a16="http://schemas.microsoft.com/office/drawing/2014/main" id="{8D7FD74C-2440-2E7D-B03A-D9C868A18FF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8874" y="-49359"/>
            <a:ext cx="5366253" cy="5363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51131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fireplace, building, factory, outdoor&#10;&#10;Description automatically generated">
            <a:extLst>
              <a:ext uri="{FF2B5EF4-FFF2-40B4-BE49-F238E27FC236}">
                <a16:creationId xmlns:a16="http://schemas.microsoft.com/office/drawing/2014/main" id="{D84D9802-8B42-2C8B-4B79-A057B2C4460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92" t="1" r="15086" b="-2"/>
          <a:stretch/>
        </p:blipFill>
        <p:spPr>
          <a:xfrm>
            <a:off x="15" y="8"/>
            <a:ext cx="6856293" cy="5147606"/>
          </a:xfrm>
          <a:custGeom>
            <a:avLst/>
            <a:gdLst/>
            <a:ahLst/>
            <a:cxnLst/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5" name="Picture 4" descr="A picture containing clothing, person, person, outdoor&#10;&#10;Description automatically generated">
            <a:extLst>
              <a:ext uri="{FF2B5EF4-FFF2-40B4-BE49-F238E27FC236}">
                <a16:creationId xmlns:a16="http://schemas.microsoft.com/office/drawing/2014/main" id="{4B7F15A2-36F1-1722-DAF3-2F0E7132B84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0" t="1113" r="43545" b="-1111"/>
          <a:stretch/>
        </p:blipFill>
        <p:spPr>
          <a:xfrm>
            <a:off x="4342765" y="8"/>
            <a:ext cx="4801235" cy="5139738"/>
          </a:xfrm>
          <a:custGeom>
            <a:avLst/>
            <a:gdLst/>
            <a:ahLst/>
            <a:cxnLst/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2895158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pouring a drink into a glass&#10;&#10;Description automatically generated with medium confidence">
            <a:extLst>
              <a:ext uri="{FF2B5EF4-FFF2-40B4-BE49-F238E27FC236}">
                <a16:creationId xmlns:a16="http://schemas.microsoft.com/office/drawing/2014/main" id="{5C4AD425-C9C8-335E-2A6D-683548BF03D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07" r="35738" b="-1"/>
          <a:stretch/>
        </p:blipFill>
        <p:spPr>
          <a:xfrm>
            <a:off x="134179" y="122891"/>
            <a:ext cx="2948102" cy="4897745"/>
          </a:xfrm>
          <a:prstGeom prst="rect">
            <a:avLst/>
          </a:prstGeom>
        </p:spPr>
      </p:pic>
      <p:pic>
        <p:nvPicPr>
          <p:cNvPr id="7" name="Picture 6" descr="A glass of beer on a table&#10;&#10;Description automatically generated with medium confidence">
            <a:extLst>
              <a:ext uri="{FF2B5EF4-FFF2-40B4-BE49-F238E27FC236}">
                <a16:creationId xmlns:a16="http://schemas.microsoft.com/office/drawing/2014/main" id="{9E23D3A5-BBA3-5712-F507-FAFEEAFF377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0" r="13307" b="-2"/>
          <a:stretch/>
        </p:blipFill>
        <p:spPr>
          <a:xfrm>
            <a:off x="3179145" y="122890"/>
            <a:ext cx="2805868" cy="4897746"/>
          </a:xfrm>
          <a:prstGeom prst="rect">
            <a:avLst/>
          </a:prstGeom>
        </p:spPr>
      </p:pic>
      <p:pic>
        <p:nvPicPr>
          <p:cNvPr id="5" name="Picture 4" descr="A person pouring a drink into a glass&#10;&#10;Description automatically generated with medium confidence">
            <a:extLst>
              <a:ext uri="{FF2B5EF4-FFF2-40B4-BE49-F238E27FC236}">
                <a16:creationId xmlns:a16="http://schemas.microsoft.com/office/drawing/2014/main" id="{E3CD24DC-0E4A-87B8-F26D-F19054DA0E3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9" r="10373" b="-2"/>
          <a:stretch/>
        </p:blipFill>
        <p:spPr>
          <a:xfrm>
            <a:off x="6098074" y="122890"/>
            <a:ext cx="2929137" cy="4897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86407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art, graphics, illustration&#10;&#10;Description automatically generated">
            <a:extLst>
              <a:ext uri="{FF2B5EF4-FFF2-40B4-BE49-F238E27FC236}">
                <a16:creationId xmlns:a16="http://schemas.microsoft.com/office/drawing/2014/main" id="{A5703AD0-C30B-64BE-FE54-7C8AAC8B10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363" y="173547"/>
            <a:ext cx="3676436" cy="4759140"/>
          </a:xfrm>
          <a:prstGeom prst="rect">
            <a:avLst/>
          </a:prstGeom>
        </p:spPr>
      </p:pic>
      <p:pic>
        <p:nvPicPr>
          <p:cNvPr id="7" name="Picture 6" descr="A group of people standing on a sidewalk&#10;&#10;Description automatically generated with medium confidence">
            <a:extLst>
              <a:ext uri="{FF2B5EF4-FFF2-40B4-BE49-F238E27FC236}">
                <a16:creationId xmlns:a16="http://schemas.microsoft.com/office/drawing/2014/main" id="{E921C4F1-4152-2C7A-B895-01047EA440F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4517" y="171140"/>
            <a:ext cx="3980852" cy="4796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79237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ink, magenta, ribbon, wedding favors&#10;&#10;Description automatically generated">
            <a:extLst>
              <a:ext uri="{FF2B5EF4-FFF2-40B4-BE49-F238E27FC236}">
                <a16:creationId xmlns:a16="http://schemas.microsoft.com/office/drawing/2014/main" id="{E233CF92-F2FC-2A12-5299-74AD11FDCB6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86" r="34572" b="1"/>
          <a:stretch/>
        </p:blipFill>
        <p:spPr>
          <a:xfrm>
            <a:off x="5845890" y="2629584"/>
            <a:ext cx="3298111" cy="2513916"/>
          </a:xfrm>
          <a:custGeom>
            <a:avLst/>
            <a:gdLst/>
            <a:ahLst/>
            <a:cxnLst/>
            <a:rect l="l" t="t" r="r" b="b"/>
            <a:pathLst>
              <a:path w="4397481" h="3351888">
                <a:moveTo>
                  <a:pt x="0" y="0"/>
                </a:moveTo>
                <a:lnTo>
                  <a:pt x="4397481" y="0"/>
                </a:lnTo>
                <a:lnTo>
                  <a:pt x="4397481" y="3351888"/>
                </a:lnTo>
                <a:lnTo>
                  <a:pt x="1552363" y="3351888"/>
                </a:lnTo>
                <a:close/>
              </a:path>
            </a:pathLst>
          </a:custGeom>
        </p:spPr>
      </p:pic>
      <p:pic>
        <p:nvPicPr>
          <p:cNvPr id="7" name="Picture 6" descr="A group of people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97E21D98-EEFB-2D2F-01C7-642AE208FA3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95" t="7183" r="5416" b="13196"/>
          <a:stretch/>
        </p:blipFill>
        <p:spPr>
          <a:xfrm>
            <a:off x="15" y="8"/>
            <a:ext cx="6866005" cy="5147606"/>
          </a:xfrm>
          <a:custGeom>
            <a:avLst/>
            <a:gdLst/>
            <a:ahLst/>
            <a:cxnLst/>
            <a:rect l="l" t="t" r="r" b="b"/>
            <a:pathLst>
              <a:path w="9154693" h="6863485">
                <a:moveTo>
                  <a:pt x="0" y="0"/>
                </a:moveTo>
                <a:lnTo>
                  <a:pt x="5976000" y="0"/>
                </a:lnTo>
                <a:lnTo>
                  <a:pt x="9154693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3" name="Picture 2" descr="A group of people walking on a crosswalk&#10;&#10;Description automatically generated with medium confidence">
            <a:extLst>
              <a:ext uri="{FF2B5EF4-FFF2-40B4-BE49-F238E27FC236}">
                <a16:creationId xmlns:a16="http://schemas.microsoft.com/office/drawing/2014/main" id="{0F3AFFA8-70B9-0D6A-4DDA-69D4B5F789C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55" r="3" b="14863"/>
          <a:stretch/>
        </p:blipFill>
        <p:spPr>
          <a:xfrm>
            <a:off x="4626142" y="7"/>
            <a:ext cx="4517858" cy="2509796"/>
          </a:xfrm>
          <a:custGeom>
            <a:avLst/>
            <a:gdLst/>
            <a:ahLst/>
            <a:cxnLst/>
            <a:rect l="l" t="t" r="r" b="b"/>
            <a:pathLst>
              <a:path w="6023811" h="3346404">
                <a:moveTo>
                  <a:pt x="0" y="0"/>
                </a:moveTo>
                <a:lnTo>
                  <a:pt x="6023811" y="0"/>
                </a:lnTo>
                <a:lnTo>
                  <a:pt x="6023811" y="3346404"/>
                </a:lnTo>
                <a:lnTo>
                  <a:pt x="1549824" y="334640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0643640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building, text, castle&#10;&#10;Description automatically generated">
            <a:extLst>
              <a:ext uri="{FF2B5EF4-FFF2-40B4-BE49-F238E27FC236}">
                <a16:creationId xmlns:a16="http://schemas.microsoft.com/office/drawing/2014/main" id="{39D0248A-7542-5E44-61CD-B3B0213EBB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81769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clothing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4C3D8900-6CD3-8CA1-240D-30A5D532C3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03" r="1" b="6700"/>
          <a:stretch/>
        </p:blipFill>
        <p:spPr>
          <a:xfrm>
            <a:off x="147638" y="130139"/>
            <a:ext cx="8848725" cy="488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92354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clothing, person, human face, outdoor&#10;&#10;Description automatically generated">
            <a:extLst>
              <a:ext uri="{FF2B5EF4-FFF2-40B4-BE49-F238E27FC236}">
                <a16:creationId xmlns:a16="http://schemas.microsoft.com/office/drawing/2014/main" id="{975FCC9F-F38A-4101-B585-2936D26081D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5" t="166" r="10575" b="-170"/>
          <a:stretch/>
        </p:blipFill>
        <p:spPr>
          <a:xfrm>
            <a:off x="16" y="8"/>
            <a:ext cx="3002264" cy="2541662"/>
          </a:xfrm>
          <a:prstGeom prst="rect">
            <a:avLst/>
          </a:prstGeom>
        </p:spPr>
      </p:pic>
      <p:pic>
        <p:nvPicPr>
          <p:cNvPr id="11" name="Picture 10" descr="A group of people walking down a street with balloons&#10;&#10;Description automatically generated with low confidence">
            <a:extLst>
              <a:ext uri="{FF2B5EF4-FFF2-40B4-BE49-F238E27FC236}">
                <a16:creationId xmlns:a16="http://schemas.microsoft.com/office/drawing/2014/main" id="{3632209D-A712-2DB7-1194-24A42221806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6" r="12376" b="-3"/>
          <a:stretch/>
        </p:blipFill>
        <p:spPr>
          <a:xfrm>
            <a:off x="3070860" y="7"/>
            <a:ext cx="3010535" cy="2537453"/>
          </a:xfrm>
          <a:prstGeom prst="rect">
            <a:avLst/>
          </a:prstGeom>
        </p:spPr>
      </p:pic>
      <p:pic>
        <p:nvPicPr>
          <p:cNvPr id="13" name="Picture 1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5EBB6FE1-E574-8F28-895C-FA4EB763A4F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92" r="8828" b="-3"/>
          <a:stretch/>
        </p:blipFill>
        <p:spPr>
          <a:xfrm>
            <a:off x="6141721" y="7"/>
            <a:ext cx="3002279" cy="2537453"/>
          </a:xfrm>
          <a:prstGeom prst="rect">
            <a:avLst/>
          </a:prstGeom>
        </p:spPr>
      </p:pic>
      <p:pic>
        <p:nvPicPr>
          <p:cNvPr id="9" name="Picture 8" descr="A group of people walking on a sidewalk&#10;&#10;Description automatically generated with medium confidence">
            <a:extLst>
              <a:ext uri="{FF2B5EF4-FFF2-40B4-BE49-F238E27FC236}">
                <a16:creationId xmlns:a16="http://schemas.microsoft.com/office/drawing/2014/main" id="{A01A8033-9135-0E20-30EF-200EFA24E15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6" r="18755" b="-4"/>
          <a:stretch/>
        </p:blipFill>
        <p:spPr>
          <a:xfrm>
            <a:off x="16" y="2601827"/>
            <a:ext cx="3002264" cy="2541670"/>
          </a:xfrm>
          <a:prstGeom prst="rect">
            <a:avLst/>
          </a:prstGeom>
        </p:spPr>
      </p:pic>
      <p:pic>
        <p:nvPicPr>
          <p:cNvPr id="5" name="Picture 4" descr="A picture containing clothing, person, outdoor, human face&#10;&#10;Description automatically generated">
            <a:extLst>
              <a:ext uri="{FF2B5EF4-FFF2-40B4-BE49-F238E27FC236}">
                <a16:creationId xmlns:a16="http://schemas.microsoft.com/office/drawing/2014/main" id="{A6342183-8EAC-AFA7-CDF4-5F8CFCFEFDA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06" r="-4" b="-4"/>
          <a:stretch/>
        </p:blipFill>
        <p:spPr>
          <a:xfrm>
            <a:off x="3070860" y="2601827"/>
            <a:ext cx="3010535" cy="2537460"/>
          </a:xfrm>
          <a:prstGeom prst="rect">
            <a:avLst/>
          </a:prstGeom>
        </p:spPr>
      </p:pic>
      <p:pic>
        <p:nvPicPr>
          <p:cNvPr id="3" name="Picture 2" descr="A group of kids in clothing&#10;&#10;Description automatically generated with low confidence">
            <a:extLst>
              <a:ext uri="{FF2B5EF4-FFF2-40B4-BE49-F238E27FC236}">
                <a16:creationId xmlns:a16="http://schemas.microsoft.com/office/drawing/2014/main" id="{F8ABDFBE-B77C-A221-1286-1BC99F124996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69" r="11299" b="-4"/>
          <a:stretch/>
        </p:blipFill>
        <p:spPr>
          <a:xfrm>
            <a:off x="6149974" y="2601827"/>
            <a:ext cx="2994026" cy="2541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91157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clothing, human face, smile&#10;&#10;Description automatically generated">
            <a:extLst>
              <a:ext uri="{FF2B5EF4-FFF2-40B4-BE49-F238E27FC236}">
                <a16:creationId xmlns:a16="http://schemas.microsoft.com/office/drawing/2014/main" id="{A2308E4C-EA01-4DF7-6B5A-1891E17AE3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2" y="0"/>
            <a:ext cx="9129156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33505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owl of soup with chopsticks&#10;&#10;Description automatically generated">
            <a:extLst>
              <a:ext uri="{FF2B5EF4-FFF2-40B4-BE49-F238E27FC236}">
                <a16:creationId xmlns:a16="http://schemas.microsoft.com/office/drawing/2014/main" id="{092D07A6-AE30-B98D-5A53-DE3BE625480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28" r="-2" b="5759"/>
          <a:stretch/>
        </p:blipFill>
        <p:spPr>
          <a:xfrm>
            <a:off x="241300" y="241300"/>
            <a:ext cx="4256171" cy="2273132"/>
          </a:xfrm>
          <a:prstGeom prst="rect">
            <a:avLst/>
          </a:prstGeom>
        </p:spPr>
      </p:pic>
      <p:pic>
        <p:nvPicPr>
          <p:cNvPr id="7" name="Picture 6" descr="A picture containing outdoor, clothing, hula, person&#10;&#10;Description automatically generated">
            <a:extLst>
              <a:ext uri="{FF2B5EF4-FFF2-40B4-BE49-F238E27FC236}">
                <a16:creationId xmlns:a16="http://schemas.microsoft.com/office/drawing/2014/main" id="{FAC8CC9F-79B8-F7C0-F5D3-50377486736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06" r="17046" b="1"/>
          <a:stretch/>
        </p:blipFill>
        <p:spPr>
          <a:xfrm>
            <a:off x="241302" y="2643217"/>
            <a:ext cx="2007434" cy="2082388"/>
          </a:xfrm>
          <a:prstGeom prst="rect">
            <a:avLst/>
          </a:prstGeom>
        </p:spPr>
      </p:pic>
      <p:pic>
        <p:nvPicPr>
          <p:cNvPr id="5" name="Picture 4" descr="A picture containing outdoor, clothing, person, grass&#10;&#10;Description automatically generated">
            <a:extLst>
              <a:ext uri="{FF2B5EF4-FFF2-40B4-BE49-F238E27FC236}">
                <a16:creationId xmlns:a16="http://schemas.microsoft.com/office/drawing/2014/main" id="{BC125C2D-E848-CDBC-BFF1-F4AB460B76C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9" r="20384" b="-3"/>
          <a:stretch/>
        </p:blipFill>
        <p:spPr>
          <a:xfrm>
            <a:off x="2369665" y="2636142"/>
            <a:ext cx="2127807" cy="2089463"/>
          </a:xfrm>
          <a:prstGeom prst="rect">
            <a:avLst/>
          </a:prstGeom>
        </p:spPr>
      </p:pic>
      <p:pic>
        <p:nvPicPr>
          <p:cNvPr id="3" name="Picture 2" descr="A person playing guitar and singing&#10;&#10;Description automatically generated with low confidence">
            <a:extLst>
              <a:ext uri="{FF2B5EF4-FFF2-40B4-BE49-F238E27FC236}">
                <a16:creationId xmlns:a16="http://schemas.microsoft.com/office/drawing/2014/main" id="{5C75DDFB-471E-C30C-3D67-DE2B72DEB7F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32" r="27215" b="2"/>
          <a:stretch/>
        </p:blipFill>
        <p:spPr>
          <a:xfrm>
            <a:off x="4646530" y="241300"/>
            <a:ext cx="4256169" cy="4484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30448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C6777B5-64F4-4200-B099-34168B69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14B87B-E850-7AC6-4F3B-7B2D6A8CB5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81" b="6295"/>
          <a:stretch/>
        </p:blipFill>
        <p:spPr>
          <a:xfrm>
            <a:off x="20" y="10"/>
            <a:ext cx="9143980" cy="4571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8" y="2472007"/>
            <a:ext cx="9143592" cy="2137482"/>
            <a:chOff x="476" y="-3923157"/>
            <a:chExt cx="10667524" cy="2493729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12C8B53-FE69-86AC-6D1D-82055C3E4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21963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585881B-0E59-429C-BDFD-2DD5F4822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B19836C9-3348-4616-B0A4-050B0A70BB4E}"/>
              </a:ext>
            </a:extLst>
          </p:cNvPr>
          <p:cNvSpPr txBox="1">
            <a:spLocks/>
          </p:cNvSpPr>
          <p:nvPr/>
        </p:nvSpPr>
        <p:spPr>
          <a:xfrm>
            <a:off x="628649" y="3321000"/>
            <a:ext cx="4607719" cy="10503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>
                <a:solidFill>
                  <a:schemeClr val="bg1"/>
                </a:solidFill>
              </a:rPr>
              <a:t>Park Space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BC8B6C8-85BC-486C-8279-C77598FA8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3214620"/>
            <a:chOff x="0" y="1"/>
            <a:chExt cx="12192000" cy="4286159"/>
          </a:xfrm>
          <a:effectLst>
            <a:outerShdw blurRad="3810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DC4F95D-FA96-470C-B751-EAF07E412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1"/>
              <a:ext cx="12192000" cy="4000975"/>
              <a:chOff x="0" y="1"/>
              <a:chExt cx="12192000" cy="4000975"/>
            </a:xfrm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ECC3741-3F28-4907-8CBC-95D7F0C0E9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1"/>
                <a:ext cx="12192000" cy="4000975"/>
              </a:xfrm>
              <a:custGeom>
                <a:avLst/>
                <a:gdLst>
                  <a:gd name="connsiteX0" fmla="*/ 0 w 12192000"/>
                  <a:gd name="connsiteY0" fmla="*/ 0 h 4000975"/>
                  <a:gd name="connsiteX1" fmla="*/ 12192000 w 12192000"/>
                  <a:gd name="connsiteY1" fmla="*/ 0 h 4000975"/>
                  <a:gd name="connsiteX2" fmla="*/ 12192000 w 12192000"/>
                  <a:gd name="connsiteY2" fmla="*/ 4000975 h 4000975"/>
                  <a:gd name="connsiteX3" fmla="*/ 4591050 w 12192000"/>
                  <a:gd name="connsiteY3" fmla="*/ 3848100 h 4000975"/>
                  <a:gd name="connsiteX4" fmla="*/ 0 w 12192000"/>
                  <a:gd name="connsiteY4" fmla="*/ 3999921 h 4000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4000975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4000975"/>
                    </a:lnTo>
                    <a:lnTo>
                      <a:pt x="4591050" y="3848100"/>
                    </a:lnTo>
                    <a:lnTo>
                      <a:pt x="0" y="3999921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D46E1CFB-1A5D-4F0F-9CD8-236B43944F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1"/>
                <a:ext cx="12192000" cy="4000975"/>
              </a:xfrm>
              <a:custGeom>
                <a:avLst/>
                <a:gdLst>
                  <a:gd name="connsiteX0" fmla="*/ 0 w 12192000"/>
                  <a:gd name="connsiteY0" fmla="*/ 0 h 4000975"/>
                  <a:gd name="connsiteX1" fmla="*/ 12192000 w 12192000"/>
                  <a:gd name="connsiteY1" fmla="*/ 0 h 4000975"/>
                  <a:gd name="connsiteX2" fmla="*/ 12192000 w 12192000"/>
                  <a:gd name="connsiteY2" fmla="*/ 4000975 h 4000975"/>
                  <a:gd name="connsiteX3" fmla="*/ 4591050 w 12192000"/>
                  <a:gd name="connsiteY3" fmla="*/ 3848100 h 4000975"/>
                  <a:gd name="connsiteX4" fmla="*/ 0 w 12192000"/>
                  <a:gd name="connsiteY4" fmla="*/ 3999921 h 4000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2000" h="4000975">
                    <a:moveTo>
                      <a:pt x="0" y="0"/>
                    </a:moveTo>
                    <a:lnTo>
                      <a:pt x="12192000" y="0"/>
                    </a:lnTo>
                    <a:lnTo>
                      <a:pt x="12192000" y="4000975"/>
                    </a:lnTo>
                    <a:lnTo>
                      <a:pt x="4591050" y="3848100"/>
                    </a:lnTo>
                    <a:lnTo>
                      <a:pt x="0" y="3999921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BFE2EBC-CCDF-40EE-A38F-E6906B2DD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528992"/>
              <a:ext cx="12192000" cy="757168"/>
              <a:chOff x="0" y="2959818"/>
              <a:chExt cx="12192000" cy="757168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56F7036C-9A80-41D1-9B21-EB35C93A5F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959818"/>
                <a:ext cx="12192000" cy="757168"/>
              </a:xfrm>
              <a:custGeom>
                <a:avLst/>
                <a:gdLst>
                  <a:gd name="connsiteX0" fmla="*/ 0 w 12192000"/>
                  <a:gd name="connsiteY0" fmla="*/ 0 h 757168"/>
                  <a:gd name="connsiteX1" fmla="*/ 41653 w 12192000"/>
                  <a:gd name="connsiteY1" fmla="*/ 6945 h 757168"/>
                  <a:gd name="connsiteX2" fmla="*/ 81317 w 12192000"/>
                  <a:gd name="connsiteY2" fmla="*/ 15509 h 757168"/>
                  <a:gd name="connsiteX3" fmla="*/ 114150 w 12192000"/>
                  <a:gd name="connsiteY3" fmla="*/ 28105 h 757168"/>
                  <a:gd name="connsiteX4" fmla="*/ 214865 w 12192000"/>
                  <a:gd name="connsiteY4" fmla="*/ 58374 h 757168"/>
                  <a:gd name="connsiteX5" fmla="*/ 299237 w 12192000"/>
                  <a:gd name="connsiteY5" fmla="*/ 63560 h 757168"/>
                  <a:gd name="connsiteX6" fmla="*/ 415570 w 12192000"/>
                  <a:gd name="connsiteY6" fmla="*/ 83774 h 757168"/>
                  <a:gd name="connsiteX7" fmla="*/ 633210 w 12192000"/>
                  <a:gd name="connsiteY7" fmla="*/ 109108 h 757168"/>
                  <a:gd name="connsiteX8" fmla="*/ 677567 w 12192000"/>
                  <a:gd name="connsiteY8" fmla="*/ 119446 h 757168"/>
                  <a:gd name="connsiteX9" fmla="*/ 946429 w 12192000"/>
                  <a:gd name="connsiteY9" fmla="*/ 171502 h 757168"/>
                  <a:gd name="connsiteX10" fmla="*/ 1163367 w 12192000"/>
                  <a:gd name="connsiteY10" fmla="*/ 182106 h 757168"/>
                  <a:gd name="connsiteX11" fmla="*/ 1180337 w 12192000"/>
                  <a:gd name="connsiteY11" fmla="*/ 181279 h 757168"/>
                  <a:gd name="connsiteX12" fmla="*/ 1263939 w 12192000"/>
                  <a:gd name="connsiteY12" fmla="*/ 173070 h 757168"/>
                  <a:gd name="connsiteX13" fmla="*/ 1392213 w 12192000"/>
                  <a:gd name="connsiteY13" fmla="*/ 183225 h 757168"/>
                  <a:gd name="connsiteX14" fmla="*/ 1479752 w 12192000"/>
                  <a:gd name="connsiteY14" fmla="*/ 205174 h 757168"/>
                  <a:gd name="connsiteX15" fmla="*/ 1589813 w 12192000"/>
                  <a:gd name="connsiteY15" fmla="*/ 211706 h 757168"/>
                  <a:gd name="connsiteX16" fmla="*/ 1716264 w 12192000"/>
                  <a:gd name="connsiteY16" fmla="*/ 207459 h 757168"/>
                  <a:gd name="connsiteX17" fmla="*/ 1772900 w 12192000"/>
                  <a:gd name="connsiteY17" fmla="*/ 208137 h 757168"/>
                  <a:gd name="connsiteX18" fmla="*/ 1929319 w 12192000"/>
                  <a:gd name="connsiteY18" fmla="*/ 193822 h 757168"/>
                  <a:gd name="connsiteX19" fmla="*/ 2021514 w 12192000"/>
                  <a:gd name="connsiteY19" fmla="*/ 204186 h 757168"/>
                  <a:gd name="connsiteX20" fmla="*/ 2111753 w 12192000"/>
                  <a:gd name="connsiteY20" fmla="*/ 223797 h 757168"/>
                  <a:gd name="connsiteX21" fmla="*/ 2169356 w 12192000"/>
                  <a:gd name="connsiteY21" fmla="*/ 241125 h 757168"/>
                  <a:gd name="connsiteX22" fmla="*/ 2286638 w 12192000"/>
                  <a:gd name="connsiteY22" fmla="*/ 257382 h 757168"/>
                  <a:gd name="connsiteX23" fmla="*/ 2308368 w 12192000"/>
                  <a:gd name="connsiteY23" fmla="*/ 256995 h 757168"/>
                  <a:gd name="connsiteX24" fmla="*/ 2660621 w 12192000"/>
                  <a:gd name="connsiteY24" fmla="*/ 262863 h 757168"/>
                  <a:gd name="connsiteX25" fmla="*/ 2801134 w 12192000"/>
                  <a:gd name="connsiteY25" fmla="*/ 250006 h 757168"/>
                  <a:gd name="connsiteX26" fmla="*/ 2830994 w 12192000"/>
                  <a:gd name="connsiteY26" fmla="*/ 249091 h 757168"/>
                  <a:gd name="connsiteX27" fmla="*/ 3129084 w 12192000"/>
                  <a:gd name="connsiteY27" fmla="*/ 242009 h 757168"/>
                  <a:gd name="connsiteX28" fmla="*/ 3162162 w 12192000"/>
                  <a:gd name="connsiteY28" fmla="*/ 242789 h 757168"/>
                  <a:gd name="connsiteX29" fmla="*/ 3254072 w 12192000"/>
                  <a:gd name="connsiteY29" fmla="*/ 251612 h 757168"/>
                  <a:gd name="connsiteX30" fmla="*/ 3473491 w 12192000"/>
                  <a:gd name="connsiteY30" fmla="*/ 221903 h 757168"/>
                  <a:gd name="connsiteX31" fmla="*/ 3691860 w 12192000"/>
                  <a:gd name="connsiteY31" fmla="*/ 219228 h 757168"/>
                  <a:gd name="connsiteX32" fmla="*/ 3811494 w 12192000"/>
                  <a:gd name="connsiteY32" fmla="*/ 225691 h 757168"/>
                  <a:gd name="connsiteX33" fmla="*/ 3897533 w 12192000"/>
                  <a:gd name="connsiteY33" fmla="*/ 220087 h 757168"/>
                  <a:gd name="connsiteX34" fmla="*/ 4109430 w 12192000"/>
                  <a:gd name="connsiteY34" fmla="*/ 200477 h 757168"/>
                  <a:gd name="connsiteX35" fmla="*/ 4208772 w 12192000"/>
                  <a:gd name="connsiteY35" fmla="*/ 200914 h 757168"/>
                  <a:gd name="connsiteX36" fmla="*/ 4314641 w 12192000"/>
                  <a:gd name="connsiteY36" fmla="*/ 196159 h 757168"/>
                  <a:gd name="connsiteX37" fmla="*/ 4577622 w 12192000"/>
                  <a:gd name="connsiteY37" fmla="*/ 163774 h 757168"/>
                  <a:gd name="connsiteX38" fmla="*/ 4790345 w 12192000"/>
                  <a:gd name="connsiteY38" fmla="*/ 177592 h 757168"/>
                  <a:gd name="connsiteX39" fmla="*/ 4926164 w 12192000"/>
                  <a:gd name="connsiteY39" fmla="*/ 184139 h 757168"/>
                  <a:gd name="connsiteX40" fmla="*/ 5088812 w 12192000"/>
                  <a:gd name="connsiteY40" fmla="*/ 177401 h 757168"/>
                  <a:gd name="connsiteX41" fmla="*/ 5222466 w 12192000"/>
                  <a:gd name="connsiteY41" fmla="*/ 162082 h 757168"/>
                  <a:gd name="connsiteX42" fmla="*/ 5406528 w 12192000"/>
                  <a:gd name="connsiteY42" fmla="*/ 153987 h 757168"/>
                  <a:gd name="connsiteX43" fmla="*/ 5590716 w 12192000"/>
                  <a:gd name="connsiteY43" fmla="*/ 129490 h 757168"/>
                  <a:gd name="connsiteX44" fmla="*/ 5719429 w 12192000"/>
                  <a:gd name="connsiteY44" fmla="*/ 110099 h 757168"/>
                  <a:gd name="connsiteX45" fmla="*/ 5897895 w 12192000"/>
                  <a:gd name="connsiteY45" fmla="*/ 96368 h 757168"/>
                  <a:gd name="connsiteX46" fmla="*/ 6169957 w 12192000"/>
                  <a:gd name="connsiteY46" fmla="*/ 94411 h 757168"/>
                  <a:gd name="connsiteX47" fmla="*/ 6294827 w 12192000"/>
                  <a:gd name="connsiteY47" fmla="*/ 99236 h 757168"/>
                  <a:gd name="connsiteX48" fmla="*/ 6494261 w 12192000"/>
                  <a:gd name="connsiteY48" fmla="*/ 71724 h 757168"/>
                  <a:gd name="connsiteX49" fmla="*/ 6579627 w 12192000"/>
                  <a:gd name="connsiteY49" fmla="*/ 57883 h 757168"/>
                  <a:gd name="connsiteX50" fmla="*/ 6654800 w 12192000"/>
                  <a:gd name="connsiteY50" fmla="*/ 77086 h 757168"/>
                  <a:gd name="connsiteX51" fmla="*/ 6703059 w 12192000"/>
                  <a:gd name="connsiteY51" fmla="*/ 97166 h 757168"/>
                  <a:gd name="connsiteX52" fmla="*/ 6859445 w 12192000"/>
                  <a:gd name="connsiteY52" fmla="*/ 90481 h 757168"/>
                  <a:gd name="connsiteX53" fmla="*/ 7025414 w 12192000"/>
                  <a:gd name="connsiteY53" fmla="*/ 83536 h 757168"/>
                  <a:gd name="connsiteX54" fmla="*/ 7144137 w 12192000"/>
                  <a:gd name="connsiteY54" fmla="*/ 79264 h 757168"/>
                  <a:gd name="connsiteX55" fmla="*/ 7291235 w 12192000"/>
                  <a:gd name="connsiteY55" fmla="*/ 95367 h 757168"/>
                  <a:gd name="connsiteX56" fmla="*/ 7407395 w 12192000"/>
                  <a:gd name="connsiteY56" fmla="*/ 104888 h 757168"/>
                  <a:gd name="connsiteX57" fmla="*/ 7500837 w 12192000"/>
                  <a:gd name="connsiteY57" fmla="*/ 119515 h 757168"/>
                  <a:gd name="connsiteX58" fmla="*/ 7533567 w 12192000"/>
                  <a:gd name="connsiteY58" fmla="*/ 126955 h 757168"/>
                  <a:gd name="connsiteX59" fmla="*/ 7792910 w 12192000"/>
                  <a:gd name="connsiteY59" fmla="*/ 185188 h 757168"/>
                  <a:gd name="connsiteX60" fmla="*/ 8070699 w 12192000"/>
                  <a:gd name="connsiteY60" fmla="*/ 235423 h 757168"/>
                  <a:gd name="connsiteX61" fmla="*/ 8253177 w 12192000"/>
                  <a:gd name="connsiteY61" fmla="*/ 222473 h 757168"/>
                  <a:gd name="connsiteX62" fmla="*/ 8320683 w 12192000"/>
                  <a:gd name="connsiteY62" fmla="*/ 226393 h 757168"/>
                  <a:gd name="connsiteX63" fmla="*/ 8631438 w 12192000"/>
                  <a:gd name="connsiteY63" fmla="*/ 237528 h 757168"/>
                  <a:gd name="connsiteX64" fmla="*/ 8686410 w 12192000"/>
                  <a:gd name="connsiteY64" fmla="*/ 234877 h 757168"/>
                  <a:gd name="connsiteX65" fmla="*/ 8980658 w 12192000"/>
                  <a:gd name="connsiteY65" fmla="*/ 273001 h 757168"/>
                  <a:gd name="connsiteX66" fmla="*/ 9087625 w 12192000"/>
                  <a:gd name="connsiteY66" fmla="*/ 282423 h 757168"/>
                  <a:gd name="connsiteX67" fmla="*/ 9186017 w 12192000"/>
                  <a:gd name="connsiteY67" fmla="*/ 293875 h 757168"/>
                  <a:gd name="connsiteX68" fmla="*/ 9323931 w 12192000"/>
                  <a:gd name="connsiteY68" fmla="*/ 302628 h 757168"/>
                  <a:gd name="connsiteX69" fmla="*/ 9467213 w 12192000"/>
                  <a:gd name="connsiteY69" fmla="*/ 307275 h 757168"/>
                  <a:gd name="connsiteX70" fmla="*/ 9626826 w 12192000"/>
                  <a:gd name="connsiteY70" fmla="*/ 316213 h 757168"/>
                  <a:gd name="connsiteX71" fmla="*/ 9689696 w 12192000"/>
                  <a:gd name="connsiteY71" fmla="*/ 324467 h 757168"/>
                  <a:gd name="connsiteX72" fmla="*/ 9860526 w 12192000"/>
                  <a:gd name="connsiteY72" fmla="*/ 329986 h 757168"/>
                  <a:gd name="connsiteX73" fmla="*/ 9949775 w 12192000"/>
                  <a:gd name="connsiteY73" fmla="*/ 340386 h 757168"/>
                  <a:gd name="connsiteX74" fmla="*/ 10097252 w 12192000"/>
                  <a:gd name="connsiteY74" fmla="*/ 349262 h 757168"/>
                  <a:gd name="connsiteX75" fmla="*/ 10145261 w 12192000"/>
                  <a:gd name="connsiteY75" fmla="*/ 353113 h 757168"/>
                  <a:gd name="connsiteX76" fmla="*/ 10188159 w 12192000"/>
                  <a:gd name="connsiteY76" fmla="*/ 356124 h 757168"/>
                  <a:gd name="connsiteX77" fmla="*/ 10336144 w 12192000"/>
                  <a:gd name="connsiteY77" fmla="*/ 348235 h 757168"/>
                  <a:gd name="connsiteX78" fmla="*/ 10466847 w 12192000"/>
                  <a:gd name="connsiteY78" fmla="*/ 354131 h 757168"/>
                  <a:gd name="connsiteX79" fmla="*/ 10696514 w 12192000"/>
                  <a:gd name="connsiteY79" fmla="*/ 353575 h 757168"/>
                  <a:gd name="connsiteX80" fmla="*/ 10746932 w 12192000"/>
                  <a:gd name="connsiteY80" fmla="*/ 360606 h 757168"/>
                  <a:gd name="connsiteX81" fmla="*/ 10905388 w 12192000"/>
                  <a:gd name="connsiteY81" fmla="*/ 370627 h 757168"/>
                  <a:gd name="connsiteX82" fmla="*/ 10995602 w 12192000"/>
                  <a:gd name="connsiteY82" fmla="*/ 376691 h 757168"/>
                  <a:gd name="connsiteX83" fmla="*/ 11107647 w 12192000"/>
                  <a:gd name="connsiteY83" fmla="*/ 373405 h 757168"/>
                  <a:gd name="connsiteX84" fmla="*/ 11302440 w 12192000"/>
                  <a:gd name="connsiteY84" fmla="*/ 364156 h 757168"/>
                  <a:gd name="connsiteX85" fmla="*/ 11353613 w 12192000"/>
                  <a:gd name="connsiteY85" fmla="*/ 363785 h 757168"/>
                  <a:gd name="connsiteX86" fmla="*/ 11447323 w 12192000"/>
                  <a:gd name="connsiteY86" fmla="*/ 359346 h 757168"/>
                  <a:gd name="connsiteX87" fmla="*/ 11464292 w 12192000"/>
                  <a:gd name="connsiteY87" fmla="*/ 358519 h 757168"/>
                  <a:gd name="connsiteX88" fmla="*/ 11607560 w 12192000"/>
                  <a:gd name="connsiteY88" fmla="*/ 342370 h 757168"/>
                  <a:gd name="connsiteX89" fmla="*/ 11681426 w 12192000"/>
                  <a:gd name="connsiteY89" fmla="*/ 344335 h 757168"/>
                  <a:gd name="connsiteX90" fmla="*/ 11893565 w 12192000"/>
                  <a:gd name="connsiteY90" fmla="*/ 355261 h 757168"/>
                  <a:gd name="connsiteX91" fmla="*/ 11983290 w 12192000"/>
                  <a:gd name="connsiteY91" fmla="*/ 363588 h 757168"/>
                  <a:gd name="connsiteX92" fmla="*/ 12192000 w 12192000"/>
                  <a:gd name="connsiteY92" fmla="*/ 388018 h 757168"/>
                  <a:gd name="connsiteX93" fmla="*/ 12192000 w 12192000"/>
                  <a:gd name="connsiteY93" fmla="*/ 577115 h 757168"/>
                  <a:gd name="connsiteX94" fmla="*/ 12157329 w 12192000"/>
                  <a:gd name="connsiteY94" fmla="*/ 588862 h 757168"/>
                  <a:gd name="connsiteX95" fmla="*/ 12066948 w 12192000"/>
                  <a:gd name="connsiteY95" fmla="*/ 586034 h 757168"/>
                  <a:gd name="connsiteX96" fmla="*/ 11911344 w 12192000"/>
                  <a:gd name="connsiteY96" fmla="*/ 521599 h 757168"/>
                  <a:gd name="connsiteX97" fmla="*/ 11847823 w 12192000"/>
                  <a:gd name="connsiteY97" fmla="*/ 511785 h 757168"/>
                  <a:gd name="connsiteX98" fmla="*/ 11737547 w 12192000"/>
                  <a:gd name="connsiteY98" fmla="*/ 502380 h 757168"/>
                  <a:gd name="connsiteX99" fmla="*/ 11636052 w 12192000"/>
                  <a:gd name="connsiteY99" fmla="*/ 514993 h 757168"/>
                  <a:gd name="connsiteX100" fmla="*/ 11394706 w 12192000"/>
                  <a:gd name="connsiteY100" fmla="*/ 590867 h 757168"/>
                  <a:gd name="connsiteX101" fmla="*/ 11354978 w 12192000"/>
                  <a:gd name="connsiteY101" fmla="*/ 597561 h 757168"/>
                  <a:gd name="connsiteX102" fmla="*/ 11285306 w 12192000"/>
                  <a:gd name="connsiteY102" fmla="*/ 599825 h 757168"/>
                  <a:gd name="connsiteX103" fmla="*/ 11008528 w 12192000"/>
                  <a:gd name="connsiteY103" fmla="*/ 656670 h 757168"/>
                  <a:gd name="connsiteX104" fmla="*/ 10948735 w 12192000"/>
                  <a:gd name="connsiteY104" fmla="*/ 652964 h 757168"/>
                  <a:gd name="connsiteX105" fmla="*/ 10850698 w 12192000"/>
                  <a:gd name="connsiteY105" fmla="*/ 641721 h 757168"/>
                  <a:gd name="connsiteX106" fmla="*/ 10744026 w 12192000"/>
                  <a:gd name="connsiteY106" fmla="*/ 647769 h 757168"/>
                  <a:gd name="connsiteX107" fmla="*/ 10666160 w 12192000"/>
                  <a:gd name="connsiteY107" fmla="*/ 651891 h 757168"/>
                  <a:gd name="connsiteX108" fmla="*/ 10450521 w 12192000"/>
                  <a:gd name="connsiteY108" fmla="*/ 616552 h 757168"/>
                  <a:gd name="connsiteX109" fmla="*/ 10271192 w 12192000"/>
                  <a:gd name="connsiteY109" fmla="*/ 583498 h 757168"/>
                  <a:gd name="connsiteX110" fmla="*/ 10246067 w 12192000"/>
                  <a:gd name="connsiteY110" fmla="*/ 585423 h 757168"/>
                  <a:gd name="connsiteX111" fmla="*/ 10005027 w 12192000"/>
                  <a:gd name="connsiteY111" fmla="*/ 592252 h 757168"/>
                  <a:gd name="connsiteX112" fmla="*/ 9898681 w 12192000"/>
                  <a:gd name="connsiteY112" fmla="*/ 613195 h 757168"/>
                  <a:gd name="connsiteX113" fmla="*/ 9753225 w 12192000"/>
                  <a:gd name="connsiteY113" fmla="*/ 629038 h 757168"/>
                  <a:gd name="connsiteX114" fmla="*/ 9591376 w 12192000"/>
                  <a:gd name="connsiteY114" fmla="*/ 648601 h 757168"/>
                  <a:gd name="connsiteX115" fmla="*/ 9472860 w 12192000"/>
                  <a:gd name="connsiteY115" fmla="*/ 655936 h 757168"/>
                  <a:gd name="connsiteX116" fmla="*/ 9299788 w 12192000"/>
                  <a:gd name="connsiteY116" fmla="*/ 636945 h 757168"/>
                  <a:gd name="connsiteX117" fmla="*/ 9264605 w 12192000"/>
                  <a:gd name="connsiteY117" fmla="*/ 627087 h 757168"/>
                  <a:gd name="connsiteX118" fmla="*/ 8926435 w 12192000"/>
                  <a:gd name="connsiteY118" fmla="*/ 549269 h 757168"/>
                  <a:gd name="connsiteX119" fmla="*/ 8698934 w 12192000"/>
                  <a:gd name="connsiteY119" fmla="*/ 536583 h 757168"/>
                  <a:gd name="connsiteX120" fmla="*/ 8622862 w 12192000"/>
                  <a:gd name="connsiteY120" fmla="*/ 541563 h 757168"/>
                  <a:gd name="connsiteX121" fmla="*/ 8482784 w 12192000"/>
                  <a:gd name="connsiteY121" fmla="*/ 574094 h 757168"/>
                  <a:gd name="connsiteX122" fmla="*/ 8421565 w 12192000"/>
                  <a:gd name="connsiteY122" fmla="*/ 576610 h 757168"/>
                  <a:gd name="connsiteX123" fmla="*/ 8313469 w 12192000"/>
                  <a:gd name="connsiteY123" fmla="*/ 574762 h 757168"/>
                  <a:gd name="connsiteX124" fmla="*/ 8079520 w 12192000"/>
                  <a:gd name="connsiteY124" fmla="*/ 558685 h 757168"/>
                  <a:gd name="connsiteX125" fmla="*/ 7773327 w 12192000"/>
                  <a:gd name="connsiteY125" fmla="*/ 558854 h 757168"/>
                  <a:gd name="connsiteX126" fmla="*/ 7652477 w 12192000"/>
                  <a:gd name="connsiteY126" fmla="*/ 547561 h 757168"/>
                  <a:gd name="connsiteX127" fmla="*/ 7522274 w 12192000"/>
                  <a:gd name="connsiteY127" fmla="*/ 532150 h 757168"/>
                  <a:gd name="connsiteX128" fmla="*/ 7484080 w 12192000"/>
                  <a:gd name="connsiteY128" fmla="*/ 530532 h 757168"/>
                  <a:gd name="connsiteX129" fmla="*/ 7282277 w 12192000"/>
                  <a:gd name="connsiteY129" fmla="*/ 540177 h 757168"/>
                  <a:gd name="connsiteX130" fmla="*/ 7235690 w 12192000"/>
                  <a:gd name="connsiteY130" fmla="*/ 551282 h 757168"/>
                  <a:gd name="connsiteX131" fmla="*/ 7116339 w 12192000"/>
                  <a:gd name="connsiteY131" fmla="*/ 539494 h 757168"/>
                  <a:gd name="connsiteX132" fmla="*/ 7011067 w 12192000"/>
                  <a:gd name="connsiteY132" fmla="*/ 511848 h 757168"/>
                  <a:gd name="connsiteX133" fmla="*/ 6403234 w 12192000"/>
                  <a:gd name="connsiteY133" fmla="*/ 432296 h 757168"/>
                  <a:gd name="connsiteX134" fmla="*/ 6036273 w 12192000"/>
                  <a:gd name="connsiteY134" fmla="*/ 412301 h 757168"/>
                  <a:gd name="connsiteX135" fmla="*/ 5780467 w 12192000"/>
                  <a:gd name="connsiteY135" fmla="*/ 377910 h 757168"/>
                  <a:gd name="connsiteX136" fmla="*/ 5739051 w 12192000"/>
                  <a:gd name="connsiteY136" fmla="*/ 353609 h 757168"/>
                  <a:gd name="connsiteX137" fmla="*/ 5583566 w 12192000"/>
                  <a:gd name="connsiteY137" fmla="*/ 321995 h 757168"/>
                  <a:gd name="connsiteX138" fmla="*/ 5432030 w 12192000"/>
                  <a:gd name="connsiteY138" fmla="*/ 362512 h 757168"/>
                  <a:gd name="connsiteX139" fmla="*/ 5241398 w 12192000"/>
                  <a:gd name="connsiteY139" fmla="*/ 425781 h 757168"/>
                  <a:gd name="connsiteX140" fmla="*/ 5139710 w 12192000"/>
                  <a:gd name="connsiteY140" fmla="*/ 421022 h 757168"/>
                  <a:gd name="connsiteX141" fmla="*/ 4929402 w 12192000"/>
                  <a:gd name="connsiteY141" fmla="*/ 424310 h 757168"/>
                  <a:gd name="connsiteX142" fmla="*/ 4782793 w 12192000"/>
                  <a:gd name="connsiteY142" fmla="*/ 441046 h 757168"/>
                  <a:gd name="connsiteX143" fmla="*/ 4577594 w 12192000"/>
                  <a:gd name="connsiteY143" fmla="*/ 459290 h 757168"/>
                  <a:gd name="connsiteX144" fmla="*/ 4500826 w 12192000"/>
                  <a:gd name="connsiteY144" fmla="*/ 470529 h 757168"/>
                  <a:gd name="connsiteX145" fmla="*/ 4317973 w 12192000"/>
                  <a:gd name="connsiteY145" fmla="*/ 483649 h 757168"/>
                  <a:gd name="connsiteX146" fmla="*/ 4166722 w 12192000"/>
                  <a:gd name="connsiteY146" fmla="*/ 490602 h 757168"/>
                  <a:gd name="connsiteX147" fmla="*/ 4042814 w 12192000"/>
                  <a:gd name="connsiteY147" fmla="*/ 530660 h 757168"/>
                  <a:gd name="connsiteX148" fmla="*/ 4002653 w 12192000"/>
                  <a:gd name="connsiteY148" fmla="*/ 552594 h 757168"/>
                  <a:gd name="connsiteX149" fmla="*/ 3969549 w 12192000"/>
                  <a:gd name="connsiteY149" fmla="*/ 566312 h 757168"/>
                  <a:gd name="connsiteX150" fmla="*/ 3821685 w 12192000"/>
                  <a:gd name="connsiteY150" fmla="*/ 649183 h 757168"/>
                  <a:gd name="connsiteX151" fmla="*/ 3805138 w 12192000"/>
                  <a:gd name="connsiteY151" fmla="*/ 655947 h 757168"/>
                  <a:gd name="connsiteX152" fmla="*/ 3609177 w 12192000"/>
                  <a:gd name="connsiteY152" fmla="*/ 687459 h 757168"/>
                  <a:gd name="connsiteX153" fmla="*/ 3539727 w 12192000"/>
                  <a:gd name="connsiteY153" fmla="*/ 706521 h 757168"/>
                  <a:gd name="connsiteX154" fmla="*/ 3396572 w 12192000"/>
                  <a:gd name="connsiteY154" fmla="*/ 755681 h 757168"/>
                  <a:gd name="connsiteX155" fmla="*/ 3341054 w 12192000"/>
                  <a:gd name="connsiteY155" fmla="*/ 754679 h 757168"/>
                  <a:gd name="connsiteX156" fmla="*/ 3138775 w 12192000"/>
                  <a:gd name="connsiteY156" fmla="*/ 710120 h 757168"/>
                  <a:gd name="connsiteX157" fmla="*/ 3037283 w 12192000"/>
                  <a:gd name="connsiteY157" fmla="*/ 666453 h 757168"/>
                  <a:gd name="connsiteX158" fmla="*/ 3002117 w 12192000"/>
                  <a:gd name="connsiteY158" fmla="*/ 649347 h 757168"/>
                  <a:gd name="connsiteX159" fmla="*/ 2747294 w 12192000"/>
                  <a:gd name="connsiteY159" fmla="*/ 652400 h 757168"/>
                  <a:gd name="connsiteX160" fmla="*/ 2676273 w 12192000"/>
                  <a:gd name="connsiteY160" fmla="*/ 652304 h 757168"/>
                  <a:gd name="connsiteX161" fmla="*/ 2432360 w 12192000"/>
                  <a:gd name="connsiteY161" fmla="*/ 657836 h 757168"/>
                  <a:gd name="connsiteX162" fmla="*/ 2382311 w 12192000"/>
                  <a:gd name="connsiteY162" fmla="*/ 650824 h 757168"/>
                  <a:gd name="connsiteX163" fmla="*/ 2055134 w 12192000"/>
                  <a:gd name="connsiteY163" fmla="*/ 630053 h 757168"/>
                  <a:gd name="connsiteX164" fmla="*/ 2031829 w 12192000"/>
                  <a:gd name="connsiteY164" fmla="*/ 639324 h 757168"/>
                  <a:gd name="connsiteX165" fmla="*/ 1912764 w 12192000"/>
                  <a:gd name="connsiteY165" fmla="*/ 664183 h 757168"/>
                  <a:gd name="connsiteX166" fmla="*/ 1755637 w 12192000"/>
                  <a:gd name="connsiteY166" fmla="*/ 663960 h 757168"/>
                  <a:gd name="connsiteX167" fmla="*/ 1727159 w 12192000"/>
                  <a:gd name="connsiteY167" fmla="*/ 659605 h 757168"/>
                  <a:gd name="connsiteX168" fmla="*/ 1622470 w 12192000"/>
                  <a:gd name="connsiteY168" fmla="*/ 634850 h 757168"/>
                  <a:gd name="connsiteX169" fmla="*/ 1385955 w 12192000"/>
                  <a:gd name="connsiteY169" fmla="*/ 604522 h 757168"/>
                  <a:gd name="connsiteX170" fmla="*/ 1340055 w 12192000"/>
                  <a:gd name="connsiteY170" fmla="*/ 595629 h 757168"/>
                  <a:gd name="connsiteX171" fmla="*/ 1257271 w 12192000"/>
                  <a:gd name="connsiteY171" fmla="*/ 581180 h 757168"/>
                  <a:gd name="connsiteX172" fmla="*/ 1031914 w 12192000"/>
                  <a:gd name="connsiteY172" fmla="*/ 562692 h 757168"/>
                  <a:gd name="connsiteX173" fmla="*/ 922031 w 12192000"/>
                  <a:gd name="connsiteY173" fmla="*/ 566853 h 757168"/>
                  <a:gd name="connsiteX174" fmla="*/ 873250 w 12192000"/>
                  <a:gd name="connsiteY174" fmla="*/ 563724 h 757168"/>
                  <a:gd name="connsiteX175" fmla="*/ 711627 w 12192000"/>
                  <a:gd name="connsiteY175" fmla="*/ 529880 h 757168"/>
                  <a:gd name="connsiteX176" fmla="*/ 311112 w 12192000"/>
                  <a:gd name="connsiteY176" fmla="*/ 525106 h 757168"/>
                  <a:gd name="connsiteX177" fmla="*/ 184145 w 12192000"/>
                  <a:gd name="connsiteY177" fmla="*/ 532188 h 757168"/>
                  <a:gd name="connsiteX178" fmla="*/ 116886 w 12192000"/>
                  <a:gd name="connsiteY178" fmla="*/ 530572 h 757168"/>
                  <a:gd name="connsiteX179" fmla="*/ 23941 w 12192000"/>
                  <a:gd name="connsiteY179" fmla="*/ 506433 h 757168"/>
                  <a:gd name="connsiteX180" fmla="*/ 0 w 12192000"/>
                  <a:gd name="connsiteY180" fmla="*/ 502149 h 757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2192000" h="757168">
                    <a:moveTo>
                      <a:pt x="0" y="0"/>
                    </a:moveTo>
                    <a:lnTo>
                      <a:pt x="41653" y="6945"/>
                    </a:lnTo>
                    <a:cubicBezTo>
                      <a:pt x="55151" y="9178"/>
                      <a:pt x="68996" y="11810"/>
                      <a:pt x="81317" y="15509"/>
                    </a:cubicBezTo>
                    <a:cubicBezTo>
                      <a:pt x="92911" y="18978"/>
                      <a:pt x="102562" y="24446"/>
                      <a:pt x="114150" y="28105"/>
                    </a:cubicBezTo>
                    <a:cubicBezTo>
                      <a:pt x="145644" y="37958"/>
                      <a:pt x="177914" y="47281"/>
                      <a:pt x="214865" y="58374"/>
                    </a:cubicBezTo>
                    <a:cubicBezTo>
                      <a:pt x="236680" y="42349"/>
                      <a:pt x="264438" y="53534"/>
                      <a:pt x="299237" y="63560"/>
                    </a:cubicBezTo>
                    <a:cubicBezTo>
                      <a:pt x="334763" y="73816"/>
                      <a:pt x="376093" y="78654"/>
                      <a:pt x="415570" y="83774"/>
                    </a:cubicBezTo>
                    <a:cubicBezTo>
                      <a:pt x="487949" y="93100"/>
                      <a:pt x="560804" y="100354"/>
                      <a:pt x="633210" y="109108"/>
                    </a:cubicBezTo>
                    <a:cubicBezTo>
                      <a:pt x="648566" y="111058"/>
                      <a:pt x="666073" y="114072"/>
                      <a:pt x="677567" y="119446"/>
                    </a:cubicBezTo>
                    <a:cubicBezTo>
                      <a:pt x="756262" y="155621"/>
                      <a:pt x="853422" y="169678"/>
                      <a:pt x="946429" y="171502"/>
                    </a:cubicBezTo>
                    <a:cubicBezTo>
                      <a:pt x="1019582" y="173044"/>
                      <a:pt x="1091239" y="175083"/>
                      <a:pt x="1163367" y="182106"/>
                    </a:cubicBezTo>
                    <a:cubicBezTo>
                      <a:pt x="1168863" y="182586"/>
                      <a:pt x="1176224" y="182589"/>
                      <a:pt x="1180337" y="181279"/>
                    </a:cubicBezTo>
                    <a:cubicBezTo>
                      <a:pt x="1205822" y="172503"/>
                      <a:pt x="1231920" y="173109"/>
                      <a:pt x="1263939" y="173070"/>
                    </a:cubicBezTo>
                    <a:cubicBezTo>
                      <a:pt x="1309211" y="172961"/>
                      <a:pt x="1350592" y="176848"/>
                      <a:pt x="1392213" y="183225"/>
                    </a:cubicBezTo>
                    <a:cubicBezTo>
                      <a:pt x="1422516" y="187866"/>
                      <a:pt x="1453010" y="195759"/>
                      <a:pt x="1479752" y="205174"/>
                    </a:cubicBezTo>
                    <a:cubicBezTo>
                      <a:pt x="1516962" y="218381"/>
                      <a:pt x="1553071" y="224660"/>
                      <a:pt x="1589813" y="211706"/>
                    </a:cubicBezTo>
                    <a:cubicBezTo>
                      <a:pt x="1629541" y="197953"/>
                      <a:pt x="1673292" y="205778"/>
                      <a:pt x="1716264" y="207459"/>
                    </a:cubicBezTo>
                    <a:cubicBezTo>
                      <a:pt x="1734988" y="208248"/>
                      <a:pt x="1754789" y="209668"/>
                      <a:pt x="1772900" y="208137"/>
                    </a:cubicBezTo>
                    <a:cubicBezTo>
                      <a:pt x="1825381" y="203828"/>
                      <a:pt x="1876222" y="195808"/>
                      <a:pt x="1929319" y="193822"/>
                    </a:cubicBezTo>
                    <a:cubicBezTo>
                      <a:pt x="1958819" y="192698"/>
                      <a:pt x="1991232" y="199166"/>
                      <a:pt x="2021514" y="204186"/>
                    </a:cubicBezTo>
                    <a:cubicBezTo>
                      <a:pt x="2052154" y="209417"/>
                      <a:pt x="2082323" y="216530"/>
                      <a:pt x="2111753" y="223797"/>
                    </a:cubicBezTo>
                    <a:cubicBezTo>
                      <a:pt x="2131736" y="228659"/>
                      <a:pt x="2153567" y="233429"/>
                      <a:pt x="2169356" y="241125"/>
                    </a:cubicBezTo>
                    <a:cubicBezTo>
                      <a:pt x="2205243" y="258649"/>
                      <a:pt x="2242901" y="263295"/>
                      <a:pt x="2286638" y="257382"/>
                    </a:cubicBezTo>
                    <a:cubicBezTo>
                      <a:pt x="2293313" y="256396"/>
                      <a:pt x="2301018" y="256799"/>
                      <a:pt x="2308368" y="256995"/>
                    </a:cubicBezTo>
                    <a:cubicBezTo>
                      <a:pt x="2426026" y="259155"/>
                      <a:pt x="2543593" y="262834"/>
                      <a:pt x="2660621" y="262863"/>
                    </a:cubicBezTo>
                    <a:cubicBezTo>
                      <a:pt x="2708088" y="262871"/>
                      <a:pt x="2754165" y="254412"/>
                      <a:pt x="2801134" y="250006"/>
                    </a:cubicBezTo>
                    <a:cubicBezTo>
                      <a:pt x="2810748" y="249174"/>
                      <a:pt x="2821504" y="247638"/>
                      <a:pt x="2830994" y="249091"/>
                    </a:cubicBezTo>
                    <a:cubicBezTo>
                      <a:pt x="2934354" y="264045"/>
                      <a:pt x="3032340" y="255254"/>
                      <a:pt x="3129084" y="242009"/>
                    </a:cubicBezTo>
                    <a:cubicBezTo>
                      <a:pt x="3139090" y="240625"/>
                      <a:pt x="3151170" y="241831"/>
                      <a:pt x="3162162" y="242789"/>
                    </a:cubicBezTo>
                    <a:cubicBezTo>
                      <a:pt x="3192925" y="245736"/>
                      <a:pt x="3225969" y="254145"/>
                      <a:pt x="3254072" y="251612"/>
                    </a:cubicBezTo>
                    <a:cubicBezTo>
                      <a:pt x="3328782" y="244461"/>
                      <a:pt x="3402881" y="234992"/>
                      <a:pt x="3473491" y="221903"/>
                    </a:cubicBezTo>
                    <a:cubicBezTo>
                      <a:pt x="3545212" y="208683"/>
                      <a:pt x="3611651" y="197856"/>
                      <a:pt x="3691860" y="219228"/>
                    </a:cubicBezTo>
                    <a:cubicBezTo>
                      <a:pt x="3725977" y="228268"/>
                      <a:pt x="3771754" y="225515"/>
                      <a:pt x="3811494" y="225691"/>
                    </a:cubicBezTo>
                    <a:cubicBezTo>
                      <a:pt x="3840564" y="225687"/>
                      <a:pt x="3868906" y="218586"/>
                      <a:pt x="3897533" y="220087"/>
                    </a:cubicBezTo>
                    <a:cubicBezTo>
                      <a:pt x="3973874" y="224087"/>
                      <a:pt x="4042293" y="217563"/>
                      <a:pt x="4109430" y="200477"/>
                    </a:cubicBezTo>
                    <a:cubicBezTo>
                      <a:pt x="4135544" y="193834"/>
                      <a:pt x="4175268" y="201258"/>
                      <a:pt x="4208772" y="200914"/>
                    </a:cubicBezTo>
                    <a:cubicBezTo>
                      <a:pt x="4244136" y="200288"/>
                      <a:pt x="4280583" y="199908"/>
                      <a:pt x="4314641" y="196159"/>
                    </a:cubicBezTo>
                    <a:cubicBezTo>
                      <a:pt x="4402743" y="186278"/>
                      <a:pt x="4489848" y="174436"/>
                      <a:pt x="4577622" y="163774"/>
                    </a:cubicBezTo>
                    <a:cubicBezTo>
                      <a:pt x="4649843" y="154967"/>
                      <a:pt x="4719794" y="168553"/>
                      <a:pt x="4790345" y="177592"/>
                    </a:cubicBezTo>
                    <a:cubicBezTo>
                      <a:pt x="4834576" y="183345"/>
                      <a:pt x="4875614" y="193701"/>
                      <a:pt x="4926164" y="184139"/>
                    </a:cubicBezTo>
                    <a:cubicBezTo>
                      <a:pt x="4974485" y="175032"/>
                      <a:pt x="5034899" y="180870"/>
                      <a:pt x="5088812" y="177401"/>
                    </a:cubicBezTo>
                    <a:cubicBezTo>
                      <a:pt x="5134238" y="174439"/>
                      <a:pt x="5178353" y="168165"/>
                      <a:pt x="5222466" y="162082"/>
                    </a:cubicBezTo>
                    <a:cubicBezTo>
                      <a:pt x="5282519" y="153783"/>
                      <a:pt x="5341864" y="144876"/>
                      <a:pt x="5406528" y="153987"/>
                    </a:cubicBezTo>
                    <a:cubicBezTo>
                      <a:pt x="5479960" y="164323"/>
                      <a:pt x="5531876" y="142624"/>
                      <a:pt x="5590716" y="129490"/>
                    </a:cubicBezTo>
                    <a:cubicBezTo>
                      <a:pt x="5631296" y="120553"/>
                      <a:pt x="5675395" y="114659"/>
                      <a:pt x="5719429" y="110099"/>
                    </a:cubicBezTo>
                    <a:cubicBezTo>
                      <a:pt x="5778247" y="104215"/>
                      <a:pt x="5838715" y="102042"/>
                      <a:pt x="5897895" y="96368"/>
                    </a:cubicBezTo>
                    <a:cubicBezTo>
                      <a:pt x="5987399" y="87895"/>
                      <a:pt x="6077855" y="82333"/>
                      <a:pt x="6169957" y="94411"/>
                    </a:cubicBezTo>
                    <a:cubicBezTo>
                      <a:pt x="6212360" y="99875"/>
                      <a:pt x="6252010" y="101763"/>
                      <a:pt x="6294827" y="99236"/>
                    </a:cubicBezTo>
                    <a:cubicBezTo>
                      <a:pt x="6364965" y="95091"/>
                      <a:pt x="6436581" y="97891"/>
                      <a:pt x="6494261" y="71724"/>
                    </a:cubicBezTo>
                    <a:cubicBezTo>
                      <a:pt x="6514615" y="62488"/>
                      <a:pt x="6550354" y="61691"/>
                      <a:pt x="6579627" y="57883"/>
                    </a:cubicBezTo>
                    <a:cubicBezTo>
                      <a:pt x="6613354" y="53353"/>
                      <a:pt x="6637770" y="57878"/>
                      <a:pt x="6654800" y="77086"/>
                    </a:cubicBezTo>
                    <a:cubicBezTo>
                      <a:pt x="6662444" y="85688"/>
                      <a:pt x="6685147" y="94892"/>
                      <a:pt x="6703059" y="97166"/>
                    </a:cubicBezTo>
                    <a:cubicBezTo>
                      <a:pt x="6756799" y="103989"/>
                      <a:pt x="6806654" y="100687"/>
                      <a:pt x="6859445" y="90481"/>
                    </a:cubicBezTo>
                    <a:cubicBezTo>
                      <a:pt x="6908894" y="80861"/>
                      <a:pt x="6969747" y="85387"/>
                      <a:pt x="7025414" y="83536"/>
                    </a:cubicBezTo>
                    <a:cubicBezTo>
                      <a:pt x="7064862" y="82168"/>
                      <a:pt x="7104501" y="77186"/>
                      <a:pt x="7144137" y="79264"/>
                    </a:cubicBezTo>
                    <a:cubicBezTo>
                      <a:pt x="7193316" y="81841"/>
                      <a:pt x="7241809" y="90488"/>
                      <a:pt x="7291235" y="95367"/>
                    </a:cubicBezTo>
                    <a:cubicBezTo>
                      <a:pt x="7329668" y="99288"/>
                      <a:pt x="7368978" y="100585"/>
                      <a:pt x="7407395" y="104888"/>
                    </a:cubicBezTo>
                    <a:cubicBezTo>
                      <a:pt x="7438868" y="108256"/>
                      <a:pt x="7469832" y="114265"/>
                      <a:pt x="7500837" y="119515"/>
                    </a:cubicBezTo>
                    <a:cubicBezTo>
                      <a:pt x="7512146" y="121444"/>
                      <a:pt x="7523255" y="127178"/>
                      <a:pt x="7533567" y="126955"/>
                    </a:cubicBezTo>
                    <a:cubicBezTo>
                      <a:pt x="7636025" y="124121"/>
                      <a:pt x="7707510" y="164497"/>
                      <a:pt x="7792910" y="185188"/>
                    </a:cubicBezTo>
                    <a:cubicBezTo>
                      <a:pt x="7882663" y="207063"/>
                      <a:pt x="7969001" y="237914"/>
                      <a:pt x="8070699" y="235423"/>
                    </a:cubicBezTo>
                    <a:cubicBezTo>
                      <a:pt x="8132239" y="233879"/>
                      <a:pt x="8191903" y="225939"/>
                      <a:pt x="8253177" y="222473"/>
                    </a:cubicBezTo>
                    <a:cubicBezTo>
                      <a:pt x="8274949" y="221324"/>
                      <a:pt x="8299150" y="222976"/>
                      <a:pt x="8320683" y="226393"/>
                    </a:cubicBezTo>
                    <a:cubicBezTo>
                      <a:pt x="8424731" y="242340"/>
                      <a:pt x="8527777" y="249266"/>
                      <a:pt x="8631438" y="237528"/>
                    </a:cubicBezTo>
                    <a:cubicBezTo>
                      <a:pt x="8649201" y="235596"/>
                      <a:pt x="8668058" y="233915"/>
                      <a:pt x="8686410" y="234877"/>
                    </a:cubicBezTo>
                    <a:cubicBezTo>
                      <a:pt x="8786966" y="240146"/>
                      <a:pt x="8885480" y="249315"/>
                      <a:pt x="8980658" y="273001"/>
                    </a:cubicBezTo>
                    <a:cubicBezTo>
                      <a:pt x="9012626" y="280972"/>
                      <a:pt x="9052108" y="279035"/>
                      <a:pt x="9087625" y="282423"/>
                    </a:cubicBezTo>
                    <a:cubicBezTo>
                      <a:pt x="9120583" y="285484"/>
                      <a:pt x="9154319" y="287825"/>
                      <a:pt x="9186017" y="293875"/>
                    </a:cubicBezTo>
                    <a:cubicBezTo>
                      <a:pt x="9232288" y="302785"/>
                      <a:pt x="9275554" y="305815"/>
                      <a:pt x="9323931" y="302628"/>
                    </a:cubicBezTo>
                    <a:cubicBezTo>
                      <a:pt x="9370084" y="299705"/>
                      <a:pt x="9419491" y="304964"/>
                      <a:pt x="9467213" y="307275"/>
                    </a:cubicBezTo>
                    <a:cubicBezTo>
                      <a:pt x="9520438" y="309874"/>
                      <a:pt x="9573661" y="312473"/>
                      <a:pt x="9626826" y="316213"/>
                    </a:cubicBezTo>
                    <a:cubicBezTo>
                      <a:pt x="9648094" y="317708"/>
                      <a:pt x="9671915" y="326588"/>
                      <a:pt x="9689696" y="324467"/>
                    </a:cubicBezTo>
                    <a:cubicBezTo>
                      <a:pt x="9747117" y="317175"/>
                      <a:pt x="9803355" y="332523"/>
                      <a:pt x="9860526" y="329986"/>
                    </a:cubicBezTo>
                    <a:cubicBezTo>
                      <a:pt x="9888572" y="328594"/>
                      <a:pt x="9919723" y="338048"/>
                      <a:pt x="9949775" y="340386"/>
                    </a:cubicBezTo>
                    <a:cubicBezTo>
                      <a:pt x="9998886" y="344296"/>
                      <a:pt x="10048092" y="346302"/>
                      <a:pt x="10097252" y="349262"/>
                    </a:cubicBezTo>
                    <a:cubicBezTo>
                      <a:pt x="10113390" y="350297"/>
                      <a:pt x="10129133" y="351886"/>
                      <a:pt x="10145261" y="353113"/>
                    </a:cubicBezTo>
                    <a:cubicBezTo>
                      <a:pt x="10159555" y="354243"/>
                      <a:pt x="10174512" y="356743"/>
                      <a:pt x="10188159" y="356124"/>
                    </a:cubicBezTo>
                    <a:cubicBezTo>
                      <a:pt x="10237589" y="353944"/>
                      <a:pt x="10286441" y="348682"/>
                      <a:pt x="10336144" y="348235"/>
                    </a:cubicBezTo>
                    <a:cubicBezTo>
                      <a:pt x="10379222" y="347822"/>
                      <a:pt x="10423443" y="353764"/>
                      <a:pt x="10466847" y="354131"/>
                    </a:cubicBezTo>
                    <a:cubicBezTo>
                      <a:pt x="10543353" y="354898"/>
                      <a:pt x="10619988" y="353190"/>
                      <a:pt x="10696514" y="353575"/>
                    </a:cubicBezTo>
                    <a:cubicBezTo>
                      <a:pt x="10713071" y="353680"/>
                      <a:pt x="10730069" y="359342"/>
                      <a:pt x="10746932" y="360606"/>
                    </a:cubicBezTo>
                    <a:cubicBezTo>
                      <a:pt x="10799731" y="364326"/>
                      <a:pt x="10852569" y="367289"/>
                      <a:pt x="10905388" y="370627"/>
                    </a:cubicBezTo>
                    <a:cubicBezTo>
                      <a:pt x="10935470" y="372396"/>
                      <a:pt x="10965963" y="373421"/>
                      <a:pt x="10995602" y="376691"/>
                    </a:cubicBezTo>
                    <a:cubicBezTo>
                      <a:pt x="11034750" y="381032"/>
                      <a:pt x="11070168" y="386324"/>
                      <a:pt x="11107647" y="373405"/>
                    </a:cubicBezTo>
                    <a:cubicBezTo>
                      <a:pt x="11165372" y="353347"/>
                      <a:pt x="11236837" y="366060"/>
                      <a:pt x="11302440" y="364156"/>
                    </a:cubicBezTo>
                    <a:cubicBezTo>
                      <a:pt x="11319394" y="363708"/>
                      <a:pt x="11336655" y="364422"/>
                      <a:pt x="11353613" y="363785"/>
                    </a:cubicBezTo>
                    <a:cubicBezTo>
                      <a:pt x="11384961" y="362566"/>
                      <a:pt x="11415955" y="360947"/>
                      <a:pt x="11447323" y="359346"/>
                    </a:cubicBezTo>
                    <a:cubicBezTo>
                      <a:pt x="11452855" y="359066"/>
                      <a:pt x="11459104" y="359200"/>
                      <a:pt x="11464292" y="358519"/>
                    </a:cubicBezTo>
                    <a:cubicBezTo>
                      <a:pt x="11512058" y="353010"/>
                      <a:pt x="11559143" y="346321"/>
                      <a:pt x="11607560" y="342370"/>
                    </a:cubicBezTo>
                    <a:cubicBezTo>
                      <a:pt x="11631218" y="340368"/>
                      <a:pt x="11657295" y="341352"/>
                      <a:pt x="11681426" y="344335"/>
                    </a:cubicBezTo>
                    <a:cubicBezTo>
                      <a:pt x="11751997" y="352993"/>
                      <a:pt x="11821986" y="358760"/>
                      <a:pt x="11893565" y="355261"/>
                    </a:cubicBezTo>
                    <a:cubicBezTo>
                      <a:pt x="11921973" y="353889"/>
                      <a:pt x="11953288" y="360300"/>
                      <a:pt x="11983290" y="363588"/>
                    </a:cubicBezTo>
                    <a:lnTo>
                      <a:pt x="12192000" y="388018"/>
                    </a:lnTo>
                    <a:lnTo>
                      <a:pt x="12192000" y="577115"/>
                    </a:lnTo>
                    <a:lnTo>
                      <a:pt x="12157329" y="588862"/>
                    </a:lnTo>
                    <a:cubicBezTo>
                      <a:pt x="12118393" y="608572"/>
                      <a:pt x="12109715" y="605637"/>
                      <a:pt x="12066948" y="586034"/>
                    </a:cubicBezTo>
                    <a:cubicBezTo>
                      <a:pt x="12016991" y="563193"/>
                      <a:pt x="11965119" y="541779"/>
                      <a:pt x="11911344" y="521599"/>
                    </a:cubicBezTo>
                    <a:cubicBezTo>
                      <a:pt x="11894383" y="515178"/>
                      <a:pt x="11869417" y="514060"/>
                      <a:pt x="11847823" y="511785"/>
                    </a:cubicBezTo>
                    <a:cubicBezTo>
                      <a:pt x="11811233" y="507768"/>
                      <a:pt x="11773630" y="501982"/>
                      <a:pt x="11737547" y="502380"/>
                    </a:cubicBezTo>
                    <a:cubicBezTo>
                      <a:pt x="11702930" y="502855"/>
                      <a:pt x="11668388" y="508866"/>
                      <a:pt x="11636052" y="514993"/>
                    </a:cubicBezTo>
                    <a:cubicBezTo>
                      <a:pt x="11545722" y="532199"/>
                      <a:pt x="11462455" y="555118"/>
                      <a:pt x="11394706" y="590867"/>
                    </a:cubicBezTo>
                    <a:cubicBezTo>
                      <a:pt x="11385999" y="595562"/>
                      <a:pt x="11369016" y="596581"/>
                      <a:pt x="11354978" y="597561"/>
                    </a:cubicBezTo>
                    <a:cubicBezTo>
                      <a:pt x="11332076" y="599224"/>
                      <a:pt x="11308448" y="600655"/>
                      <a:pt x="11285306" y="599825"/>
                    </a:cubicBezTo>
                    <a:cubicBezTo>
                      <a:pt x="11172906" y="595841"/>
                      <a:pt x="11083430" y="617861"/>
                      <a:pt x="11008528" y="656670"/>
                    </a:cubicBezTo>
                    <a:cubicBezTo>
                      <a:pt x="10986971" y="667750"/>
                      <a:pt x="10970753" y="668236"/>
                      <a:pt x="10948735" y="652964"/>
                    </a:cubicBezTo>
                    <a:cubicBezTo>
                      <a:pt x="10923173" y="635218"/>
                      <a:pt x="10885031" y="639705"/>
                      <a:pt x="10850698" y="641721"/>
                    </a:cubicBezTo>
                    <a:cubicBezTo>
                      <a:pt x="10815269" y="643680"/>
                      <a:pt x="10779458" y="645811"/>
                      <a:pt x="10744026" y="647769"/>
                    </a:cubicBezTo>
                    <a:cubicBezTo>
                      <a:pt x="10717832" y="649066"/>
                      <a:pt x="10692021" y="650003"/>
                      <a:pt x="10666160" y="651891"/>
                    </a:cubicBezTo>
                    <a:cubicBezTo>
                      <a:pt x="10585627" y="657783"/>
                      <a:pt x="10513854" y="650969"/>
                      <a:pt x="10450521" y="616552"/>
                    </a:cubicBezTo>
                    <a:cubicBezTo>
                      <a:pt x="10402221" y="590175"/>
                      <a:pt x="10339099" y="579806"/>
                      <a:pt x="10271192" y="583498"/>
                    </a:cubicBezTo>
                    <a:cubicBezTo>
                      <a:pt x="10262701" y="584006"/>
                      <a:pt x="10251859" y="587254"/>
                      <a:pt x="10246067" y="585423"/>
                    </a:cubicBezTo>
                    <a:cubicBezTo>
                      <a:pt x="10158786" y="558528"/>
                      <a:pt x="10086634" y="594049"/>
                      <a:pt x="10005027" y="592252"/>
                    </a:cubicBezTo>
                    <a:cubicBezTo>
                      <a:pt x="9969004" y="591507"/>
                      <a:pt x="9931565" y="603664"/>
                      <a:pt x="9898681" y="613195"/>
                    </a:cubicBezTo>
                    <a:cubicBezTo>
                      <a:pt x="9853463" y="626281"/>
                      <a:pt x="9813049" y="639042"/>
                      <a:pt x="9753225" y="629038"/>
                    </a:cubicBezTo>
                    <a:cubicBezTo>
                      <a:pt x="9693404" y="618845"/>
                      <a:pt x="9637675" y="628898"/>
                      <a:pt x="9591376" y="648601"/>
                    </a:cubicBezTo>
                    <a:cubicBezTo>
                      <a:pt x="9556001" y="663537"/>
                      <a:pt x="9518120" y="663077"/>
                      <a:pt x="9472860" y="655936"/>
                    </a:cubicBezTo>
                    <a:cubicBezTo>
                      <a:pt x="9416283" y="647056"/>
                      <a:pt x="9357217" y="643578"/>
                      <a:pt x="9299788" y="636945"/>
                    </a:cubicBezTo>
                    <a:cubicBezTo>
                      <a:pt x="9287347" y="635531"/>
                      <a:pt x="9271710" y="632039"/>
                      <a:pt x="9264605" y="627087"/>
                    </a:cubicBezTo>
                    <a:cubicBezTo>
                      <a:pt x="9177661" y="565680"/>
                      <a:pt x="9051076" y="558473"/>
                      <a:pt x="8926435" y="549269"/>
                    </a:cubicBezTo>
                    <a:cubicBezTo>
                      <a:pt x="8850925" y="543595"/>
                      <a:pt x="8774954" y="539613"/>
                      <a:pt x="8698934" y="536583"/>
                    </a:cubicBezTo>
                    <a:cubicBezTo>
                      <a:pt x="8673232" y="535428"/>
                      <a:pt x="8645916" y="537050"/>
                      <a:pt x="8622862" y="541563"/>
                    </a:cubicBezTo>
                    <a:cubicBezTo>
                      <a:pt x="8574890" y="551069"/>
                      <a:pt x="8530403" y="564380"/>
                      <a:pt x="8482784" y="574094"/>
                    </a:cubicBezTo>
                    <a:cubicBezTo>
                      <a:pt x="8464923" y="577929"/>
                      <a:pt x="8442157" y="576927"/>
                      <a:pt x="8421565" y="576610"/>
                    </a:cubicBezTo>
                    <a:cubicBezTo>
                      <a:pt x="8385152" y="576229"/>
                      <a:pt x="8345023" y="569546"/>
                      <a:pt x="8313469" y="574762"/>
                    </a:cubicBezTo>
                    <a:cubicBezTo>
                      <a:pt x="8231431" y="588203"/>
                      <a:pt x="8155671" y="580227"/>
                      <a:pt x="8079520" y="558685"/>
                    </a:cubicBezTo>
                    <a:cubicBezTo>
                      <a:pt x="7972906" y="528487"/>
                      <a:pt x="7870782" y="525043"/>
                      <a:pt x="7773327" y="558854"/>
                    </a:cubicBezTo>
                    <a:cubicBezTo>
                      <a:pt x="7729470" y="574107"/>
                      <a:pt x="7688069" y="563543"/>
                      <a:pt x="7652477" y="547561"/>
                    </a:cubicBezTo>
                    <a:cubicBezTo>
                      <a:pt x="7611494" y="529005"/>
                      <a:pt x="7570974" y="522685"/>
                      <a:pt x="7522274" y="532150"/>
                    </a:cubicBezTo>
                    <a:cubicBezTo>
                      <a:pt x="7511488" y="534257"/>
                      <a:pt x="7496511" y="532136"/>
                      <a:pt x="7484080" y="530532"/>
                    </a:cubicBezTo>
                    <a:cubicBezTo>
                      <a:pt x="7413133" y="522044"/>
                      <a:pt x="7341987" y="510303"/>
                      <a:pt x="7282277" y="540177"/>
                    </a:cubicBezTo>
                    <a:cubicBezTo>
                      <a:pt x="7270558" y="546051"/>
                      <a:pt x="7251336" y="547713"/>
                      <a:pt x="7235690" y="551282"/>
                    </a:cubicBezTo>
                    <a:cubicBezTo>
                      <a:pt x="7170161" y="565782"/>
                      <a:pt x="7172820" y="564203"/>
                      <a:pt x="7116339" y="539494"/>
                    </a:cubicBezTo>
                    <a:cubicBezTo>
                      <a:pt x="7086841" y="526502"/>
                      <a:pt x="7045980" y="512724"/>
                      <a:pt x="7011067" y="511848"/>
                    </a:cubicBezTo>
                    <a:cubicBezTo>
                      <a:pt x="6800473" y="506533"/>
                      <a:pt x="6601893" y="468653"/>
                      <a:pt x="6403234" y="432296"/>
                    </a:cubicBezTo>
                    <a:cubicBezTo>
                      <a:pt x="6280760" y="409851"/>
                      <a:pt x="6160432" y="402592"/>
                      <a:pt x="6036273" y="412301"/>
                    </a:cubicBezTo>
                    <a:cubicBezTo>
                      <a:pt x="5946471" y="419425"/>
                      <a:pt x="5863077" y="395593"/>
                      <a:pt x="5780467" y="377910"/>
                    </a:cubicBezTo>
                    <a:cubicBezTo>
                      <a:pt x="5763357" y="374343"/>
                      <a:pt x="5747757" y="363033"/>
                      <a:pt x="5739051" y="353609"/>
                    </a:cubicBezTo>
                    <a:cubicBezTo>
                      <a:pt x="5707675" y="320294"/>
                      <a:pt x="5653252" y="312483"/>
                      <a:pt x="5583566" y="321995"/>
                    </a:cubicBezTo>
                    <a:cubicBezTo>
                      <a:pt x="5528347" y="329404"/>
                      <a:pt x="5477716" y="340486"/>
                      <a:pt x="5432030" y="362512"/>
                    </a:cubicBezTo>
                    <a:cubicBezTo>
                      <a:pt x="5378421" y="388318"/>
                      <a:pt x="5322767" y="418026"/>
                      <a:pt x="5241398" y="425781"/>
                    </a:cubicBezTo>
                    <a:cubicBezTo>
                      <a:pt x="5206262" y="429089"/>
                      <a:pt x="5176131" y="428273"/>
                      <a:pt x="5139710" y="421022"/>
                    </a:cubicBezTo>
                    <a:cubicBezTo>
                      <a:pt x="5069048" y="407018"/>
                      <a:pt x="4997864" y="396037"/>
                      <a:pt x="4929402" y="424310"/>
                    </a:cubicBezTo>
                    <a:cubicBezTo>
                      <a:pt x="4891785" y="439890"/>
                      <a:pt x="4841650" y="448519"/>
                      <a:pt x="4782793" y="441046"/>
                    </a:cubicBezTo>
                    <a:cubicBezTo>
                      <a:pt x="4709316" y="431663"/>
                      <a:pt x="4641426" y="442031"/>
                      <a:pt x="4577594" y="459290"/>
                    </a:cubicBezTo>
                    <a:cubicBezTo>
                      <a:pt x="4554816" y="465538"/>
                      <a:pt x="4527069" y="468279"/>
                      <a:pt x="4500826" y="470529"/>
                    </a:cubicBezTo>
                    <a:cubicBezTo>
                      <a:pt x="4440199" y="475746"/>
                      <a:pt x="4379252" y="479993"/>
                      <a:pt x="4317973" y="483649"/>
                    </a:cubicBezTo>
                    <a:cubicBezTo>
                      <a:pt x="4267762" y="486741"/>
                      <a:pt x="4217264" y="488292"/>
                      <a:pt x="4166722" y="490602"/>
                    </a:cubicBezTo>
                    <a:cubicBezTo>
                      <a:pt x="4111394" y="493045"/>
                      <a:pt x="4067073" y="503124"/>
                      <a:pt x="4042814" y="530660"/>
                    </a:cubicBezTo>
                    <a:cubicBezTo>
                      <a:pt x="4034996" y="539407"/>
                      <a:pt x="4017001" y="545715"/>
                      <a:pt x="4002653" y="552594"/>
                    </a:cubicBezTo>
                    <a:cubicBezTo>
                      <a:pt x="3992459" y="557592"/>
                      <a:pt x="3979023" y="561086"/>
                      <a:pt x="3969549" y="566312"/>
                    </a:cubicBezTo>
                    <a:cubicBezTo>
                      <a:pt x="3919896" y="593854"/>
                      <a:pt x="3870968" y="621622"/>
                      <a:pt x="3821685" y="649183"/>
                    </a:cubicBezTo>
                    <a:cubicBezTo>
                      <a:pt x="3816761" y="651788"/>
                      <a:pt x="3811445" y="654943"/>
                      <a:pt x="3805138" y="655947"/>
                    </a:cubicBezTo>
                    <a:cubicBezTo>
                      <a:pt x="3739817" y="666451"/>
                      <a:pt x="3673801" y="676154"/>
                      <a:pt x="3609177" y="687459"/>
                    </a:cubicBezTo>
                    <a:cubicBezTo>
                      <a:pt x="3584288" y="691878"/>
                      <a:pt x="3558597" y="697589"/>
                      <a:pt x="3539727" y="706521"/>
                    </a:cubicBezTo>
                    <a:cubicBezTo>
                      <a:pt x="3496714" y="726780"/>
                      <a:pt x="3457268" y="749132"/>
                      <a:pt x="3396572" y="755681"/>
                    </a:cubicBezTo>
                    <a:cubicBezTo>
                      <a:pt x="3378807" y="757611"/>
                      <a:pt x="3357809" y="758036"/>
                      <a:pt x="3341054" y="754679"/>
                    </a:cubicBezTo>
                    <a:cubicBezTo>
                      <a:pt x="3272962" y="740809"/>
                      <a:pt x="3206471" y="724541"/>
                      <a:pt x="3138775" y="710120"/>
                    </a:cubicBezTo>
                    <a:cubicBezTo>
                      <a:pt x="3095820" y="701191"/>
                      <a:pt x="3056969" y="691141"/>
                      <a:pt x="3037283" y="666453"/>
                    </a:cubicBezTo>
                    <a:cubicBezTo>
                      <a:pt x="3031764" y="659487"/>
                      <a:pt x="3015626" y="651391"/>
                      <a:pt x="3002117" y="649347"/>
                    </a:cubicBezTo>
                    <a:cubicBezTo>
                      <a:pt x="2915220" y="636209"/>
                      <a:pt x="2829194" y="627503"/>
                      <a:pt x="2747294" y="652400"/>
                    </a:cubicBezTo>
                    <a:cubicBezTo>
                      <a:pt x="2730084" y="657794"/>
                      <a:pt x="2698519" y="656140"/>
                      <a:pt x="2676273" y="652304"/>
                    </a:cubicBezTo>
                    <a:cubicBezTo>
                      <a:pt x="2590546" y="637890"/>
                      <a:pt x="2508883" y="630176"/>
                      <a:pt x="2432360" y="657836"/>
                    </a:cubicBezTo>
                    <a:cubicBezTo>
                      <a:pt x="2423352" y="661179"/>
                      <a:pt x="2395274" y="656272"/>
                      <a:pt x="2382311" y="650824"/>
                    </a:cubicBezTo>
                    <a:cubicBezTo>
                      <a:pt x="2257393" y="597728"/>
                      <a:pt x="2187724" y="592930"/>
                      <a:pt x="2055134" y="630053"/>
                    </a:cubicBezTo>
                    <a:cubicBezTo>
                      <a:pt x="2046542" y="632464"/>
                      <a:pt x="2035364" y="635121"/>
                      <a:pt x="2031829" y="639324"/>
                    </a:cubicBezTo>
                    <a:cubicBezTo>
                      <a:pt x="2007977" y="666120"/>
                      <a:pt x="1960229" y="664380"/>
                      <a:pt x="1912764" y="664183"/>
                    </a:cubicBezTo>
                    <a:cubicBezTo>
                      <a:pt x="1860521" y="663924"/>
                      <a:pt x="1808236" y="664426"/>
                      <a:pt x="1755637" y="663960"/>
                    </a:cubicBezTo>
                    <a:cubicBezTo>
                      <a:pt x="1746439" y="663859"/>
                      <a:pt x="1736243" y="661799"/>
                      <a:pt x="1727159" y="659605"/>
                    </a:cubicBezTo>
                    <a:cubicBezTo>
                      <a:pt x="1692256" y="651480"/>
                      <a:pt x="1658604" y="640559"/>
                      <a:pt x="1622470" y="634850"/>
                    </a:cubicBezTo>
                    <a:cubicBezTo>
                      <a:pt x="1544362" y="622552"/>
                      <a:pt x="1469248" y="602210"/>
                      <a:pt x="1385955" y="604522"/>
                    </a:cubicBezTo>
                    <a:cubicBezTo>
                      <a:pt x="1371585" y="604913"/>
                      <a:pt x="1355357" y="598530"/>
                      <a:pt x="1340055" y="595629"/>
                    </a:cubicBezTo>
                    <a:cubicBezTo>
                      <a:pt x="1312351" y="590552"/>
                      <a:pt x="1285460" y="583993"/>
                      <a:pt x="1257271" y="581180"/>
                    </a:cubicBezTo>
                    <a:cubicBezTo>
                      <a:pt x="1182583" y="573830"/>
                      <a:pt x="1107142" y="566824"/>
                      <a:pt x="1031914" y="562692"/>
                    </a:cubicBezTo>
                    <a:cubicBezTo>
                      <a:pt x="995593" y="560597"/>
                      <a:pt x="958880" y="565923"/>
                      <a:pt x="922031" y="566853"/>
                    </a:cubicBezTo>
                    <a:cubicBezTo>
                      <a:pt x="905446" y="567320"/>
                      <a:pt x="878533" y="568199"/>
                      <a:pt x="873250" y="563724"/>
                    </a:cubicBezTo>
                    <a:cubicBezTo>
                      <a:pt x="832343" y="529722"/>
                      <a:pt x="772202" y="532674"/>
                      <a:pt x="711627" y="529880"/>
                    </a:cubicBezTo>
                    <a:cubicBezTo>
                      <a:pt x="577999" y="523641"/>
                      <a:pt x="447408" y="543696"/>
                      <a:pt x="311112" y="525106"/>
                    </a:cubicBezTo>
                    <a:cubicBezTo>
                      <a:pt x="271645" y="519795"/>
                      <a:pt x="226936" y="530235"/>
                      <a:pt x="184145" y="532188"/>
                    </a:cubicBezTo>
                    <a:cubicBezTo>
                      <a:pt x="162015" y="533128"/>
                      <a:pt x="137665" y="534333"/>
                      <a:pt x="116886" y="530572"/>
                    </a:cubicBezTo>
                    <a:cubicBezTo>
                      <a:pt x="84810" y="524693"/>
                      <a:pt x="54011" y="515448"/>
                      <a:pt x="23941" y="506433"/>
                    </a:cubicBezTo>
                    <a:lnTo>
                      <a:pt x="0" y="502149"/>
                    </a:lnTo>
                    <a:close/>
                  </a:path>
                </a:pathLst>
              </a:custGeom>
              <a:solidFill>
                <a:srgbClr val="FFFFFF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381000" dist="152400" dir="5400000" algn="t" rotWithShape="0">
                  <a:prstClr val="black">
                    <a:alpha val="1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453E5DAC-1407-40D3-83A4-48E134EEC3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959818"/>
                <a:ext cx="12192000" cy="757168"/>
              </a:xfrm>
              <a:custGeom>
                <a:avLst/>
                <a:gdLst>
                  <a:gd name="connsiteX0" fmla="*/ 0 w 12192000"/>
                  <a:gd name="connsiteY0" fmla="*/ 0 h 757168"/>
                  <a:gd name="connsiteX1" fmla="*/ 41653 w 12192000"/>
                  <a:gd name="connsiteY1" fmla="*/ 6945 h 757168"/>
                  <a:gd name="connsiteX2" fmla="*/ 81317 w 12192000"/>
                  <a:gd name="connsiteY2" fmla="*/ 15509 h 757168"/>
                  <a:gd name="connsiteX3" fmla="*/ 114150 w 12192000"/>
                  <a:gd name="connsiteY3" fmla="*/ 28105 h 757168"/>
                  <a:gd name="connsiteX4" fmla="*/ 214865 w 12192000"/>
                  <a:gd name="connsiteY4" fmla="*/ 58374 h 757168"/>
                  <a:gd name="connsiteX5" fmla="*/ 299237 w 12192000"/>
                  <a:gd name="connsiteY5" fmla="*/ 63560 h 757168"/>
                  <a:gd name="connsiteX6" fmla="*/ 415570 w 12192000"/>
                  <a:gd name="connsiteY6" fmla="*/ 83774 h 757168"/>
                  <a:gd name="connsiteX7" fmla="*/ 633210 w 12192000"/>
                  <a:gd name="connsiteY7" fmla="*/ 109108 h 757168"/>
                  <a:gd name="connsiteX8" fmla="*/ 677567 w 12192000"/>
                  <a:gd name="connsiteY8" fmla="*/ 119446 h 757168"/>
                  <a:gd name="connsiteX9" fmla="*/ 946429 w 12192000"/>
                  <a:gd name="connsiteY9" fmla="*/ 171502 h 757168"/>
                  <a:gd name="connsiteX10" fmla="*/ 1163367 w 12192000"/>
                  <a:gd name="connsiteY10" fmla="*/ 182106 h 757168"/>
                  <a:gd name="connsiteX11" fmla="*/ 1180337 w 12192000"/>
                  <a:gd name="connsiteY11" fmla="*/ 181279 h 757168"/>
                  <a:gd name="connsiteX12" fmla="*/ 1263939 w 12192000"/>
                  <a:gd name="connsiteY12" fmla="*/ 173070 h 757168"/>
                  <a:gd name="connsiteX13" fmla="*/ 1392213 w 12192000"/>
                  <a:gd name="connsiteY13" fmla="*/ 183225 h 757168"/>
                  <a:gd name="connsiteX14" fmla="*/ 1479752 w 12192000"/>
                  <a:gd name="connsiteY14" fmla="*/ 205174 h 757168"/>
                  <a:gd name="connsiteX15" fmla="*/ 1589813 w 12192000"/>
                  <a:gd name="connsiteY15" fmla="*/ 211706 h 757168"/>
                  <a:gd name="connsiteX16" fmla="*/ 1716264 w 12192000"/>
                  <a:gd name="connsiteY16" fmla="*/ 207459 h 757168"/>
                  <a:gd name="connsiteX17" fmla="*/ 1772900 w 12192000"/>
                  <a:gd name="connsiteY17" fmla="*/ 208137 h 757168"/>
                  <a:gd name="connsiteX18" fmla="*/ 1929319 w 12192000"/>
                  <a:gd name="connsiteY18" fmla="*/ 193822 h 757168"/>
                  <a:gd name="connsiteX19" fmla="*/ 2021514 w 12192000"/>
                  <a:gd name="connsiteY19" fmla="*/ 204186 h 757168"/>
                  <a:gd name="connsiteX20" fmla="*/ 2111753 w 12192000"/>
                  <a:gd name="connsiteY20" fmla="*/ 223797 h 757168"/>
                  <a:gd name="connsiteX21" fmla="*/ 2169356 w 12192000"/>
                  <a:gd name="connsiteY21" fmla="*/ 241125 h 757168"/>
                  <a:gd name="connsiteX22" fmla="*/ 2286638 w 12192000"/>
                  <a:gd name="connsiteY22" fmla="*/ 257382 h 757168"/>
                  <a:gd name="connsiteX23" fmla="*/ 2308368 w 12192000"/>
                  <a:gd name="connsiteY23" fmla="*/ 256995 h 757168"/>
                  <a:gd name="connsiteX24" fmla="*/ 2660621 w 12192000"/>
                  <a:gd name="connsiteY24" fmla="*/ 262863 h 757168"/>
                  <a:gd name="connsiteX25" fmla="*/ 2801134 w 12192000"/>
                  <a:gd name="connsiteY25" fmla="*/ 250006 h 757168"/>
                  <a:gd name="connsiteX26" fmla="*/ 2830994 w 12192000"/>
                  <a:gd name="connsiteY26" fmla="*/ 249091 h 757168"/>
                  <a:gd name="connsiteX27" fmla="*/ 3129084 w 12192000"/>
                  <a:gd name="connsiteY27" fmla="*/ 242009 h 757168"/>
                  <a:gd name="connsiteX28" fmla="*/ 3162162 w 12192000"/>
                  <a:gd name="connsiteY28" fmla="*/ 242789 h 757168"/>
                  <a:gd name="connsiteX29" fmla="*/ 3254072 w 12192000"/>
                  <a:gd name="connsiteY29" fmla="*/ 251612 h 757168"/>
                  <a:gd name="connsiteX30" fmla="*/ 3473491 w 12192000"/>
                  <a:gd name="connsiteY30" fmla="*/ 221903 h 757168"/>
                  <a:gd name="connsiteX31" fmla="*/ 3691860 w 12192000"/>
                  <a:gd name="connsiteY31" fmla="*/ 219228 h 757168"/>
                  <a:gd name="connsiteX32" fmla="*/ 3811494 w 12192000"/>
                  <a:gd name="connsiteY32" fmla="*/ 225691 h 757168"/>
                  <a:gd name="connsiteX33" fmla="*/ 3897533 w 12192000"/>
                  <a:gd name="connsiteY33" fmla="*/ 220087 h 757168"/>
                  <a:gd name="connsiteX34" fmla="*/ 4109430 w 12192000"/>
                  <a:gd name="connsiteY34" fmla="*/ 200477 h 757168"/>
                  <a:gd name="connsiteX35" fmla="*/ 4208772 w 12192000"/>
                  <a:gd name="connsiteY35" fmla="*/ 200914 h 757168"/>
                  <a:gd name="connsiteX36" fmla="*/ 4314641 w 12192000"/>
                  <a:gd name="connsiteY36" fmla="*/ 196159 h 757168"/>
                  <a:gd name="connsiteX37" fmla="*/ 4577622 w 12192000"/>
                  <a:gd name="connsiteY37" fmla="*/ 163774 h 757168"/>
                  <a:gd name="connsiteX38" fmla="*/ 4790345 w 12192000"/>
                  <a:gd name="connsiteY38" fmla="*/ 177592 h 757168"/>
                  <a:gd name="connsiteX39" fmla="*/ 4926164 w 12192000"/>
                  <a:gd name="connsiteY39" fmla="*/ 184139 h 757168"/>
                  <a:gd name="connsiteX40" fmla="*/ 5088812 w 12192000"/>
                  <a:gd name="connsiteY40" fmla="*/ 177401 h 757168"/>
                  <a:gd name="connsiteX41" fmla="*/ 5222466 w 12192000"/>
                  <a:gd name="connsiteY41" fmla="*/ 162082 h 757168"/>
                  <a:gd name="connsiteX42" fmla="*/ 5406528 w 12192000"/>
                  <a:gd name="connsiteY42" fmla="*/ 153987 h 757168"/>
                  <a:gd name="connsiteX43" fmla="*/ 5590716 w 12192000"/>
                  <a:gd name="connsiteY43" fmla="*/ 129490 h 757168"/>
                  <a:gd name="connsiteX44" fmla="*/ 5719429 w 12192000"/>
                  <a:gd name="connsiteY44" fmla="*/ 110099 h 757168"/>
                  <a:gd name="connsiteX45" fmla="*/ 5897895 w 12192000"/>
                  <a:gd name="connsiteY45" fmla="*/ 96368 h 757168"/>
                  <a:gd name="connsiteX46" fmla="*/ 6169957 w 12192000"/>
                  <a:gd name="connsiteY46" fmla="*/ 94411 h 757168"/>
                  <a:gd name="connsiteX47" fmla="*/ 6294827 w 12192000"/>
                  <a:gd name="connsiteY47" fmla="*/ 99236 h 757168"/>
                  <a:gd name="connsiteX48" fmla="*/ 6494261 w 12192000"/>
                  <a:gd name="connsiteY48" fmla="*/ 71724 h 757168"/>
                  <a:gd name="connsiteX49" fmla="*/ 6579627 w 12192000"/>
                  <a:gd name="connsiteY49" fmla="*/ 57883 h 757168"/>
                  <a:gd name="connsiteX50" fmla="*/ 6654800 w 12192000"/>
                  <a:gd name="connsiteY50" fmla="*/ 77086 h 757168"/>
                  <a:gd name="connsiteX51" fmla="*/ 6703059 w 12192000"/>
                  <a:gd name="connsiteY51" fmla="*/ 97166 h 757168"/>
                  <a:gd name="connsiteX52" fmla="*/ 6859445 w 12192000"/>
                  <a:gd name="connsiteY52" fmla="*/ 90481 h 757168"/>
                  <a:gd name="connsiteX53" fmla="*/ 7025414 w 12192000"/>
                  <a:gd name="connsiteY53" fmla="*/ 83536 h 757168"/>
                  <a:gd name="connsiteX54" fmla="*/ 7144137 w 12192000"/>
                  <a:gd name="connsiteY54" fmla="*/ 79264 h 757168"/>
                  <a:gd name="connsiteX55" fmla="*/ 7291235 w 12192000"/>
                  <a:gd name="connsiteY55" fmla="*/ 95367 h 757168"/>
                  <a:gd name="connsiteX56" fmla="*/ 7407395 w 12192000"/>
                  <a:gd name="connsiteY56" fmla="*/ 104888 h 757168"/>
                  <a:gd name="connsiteX57" fmla="*/ 7500837 w 12192000"/>
                  <a:gd name="connsiteY57" fmla="*/ 119515 h 757168"/>
                  <a:gd name="connsiteX58" fmla="*/ 7533567 w 12192000"/>
                  <a:gd name="connsiteY58" fmla="*/ 126955 h 757168"/>
                  <a:gd name="connsiteX59" fmla="*/ 7792910 w 12192000"/>
                  <a:gd name="connsiteY59" fmla="*/ 185188 h 757168"/>
                  <a:gd name="connsiteX60" fmla="*/ 8070699 w 12192000"/>
                  <a:gd name="connsiteY60" fmla="*/ 235423 h 757168"/>
                  <a:gd name="connsiteX61" fmla="*/ 8253177 w 12192000"/>
                  <a:gd name="connsiteY61" fmla="*/ 222473 h 757168"/>
                  <a:gd name="connsiteX62" fmla="*/ 8320683 w 12192000"/>
                  <a:gd name="connsiteY62" fmla="*/ 226393 h 757168"/>
                  <a:gd name="connsiteX63" fmla="*/ 8631438 w 12192000"/>
                  <a:gd name="connsiteY63" fmla="*/ 237528 h 757168"/>
                  <a:gd name="connsiteX64" fmla="*/ 8686410 w 12192000"/>
                  <a:gd name="connsiteY64" fmla="*/ 234877 h 757168"/>
                  <a:gd name="connsiteX65" fmla="*/ 8980658 w 12192000"/>
                  <a:gd name="connsiteY65" fmla="*/ 273001 h 757168"/>
                  <a:gd name="connsiteX66" fmla="*/ 9087625 w 12192000"/>
                  <a:gd name="connsiteY66" fmla="*/ 282423 h 757168"/>
                  <a:gd name="connsiteX67" fmla="*/ 9186017 w 12192000"/>
                  <a:gd name="connsiteY67" fmla="*/ 293875 h 757168"/>
                  <a:gd name="connsiteX68" fmla="*/ 9323931 w 12192000"/>
                  <a:gd name="connsiteY68" fmla="*/ 302628 h 757168"/>
                  <a:gd name="connsiteX69" fmla="*/ 9467213 w 12192000"/>
                  <a:gd name="connsiteY69" fmla="*/ 307275 h 757168"/>
                  <a:gd name="connsiteX70" fmla="*/ 9626826 w 12192000"/>
                  <a:gd name="connsiteY70" fmla="*/ 316213 h 757168"/>
                  <a:gd name="connsiteX71" fmla="*/ 9689696 w 12192000"/>
                  <a:gd name="connsiteY71" fmla="*/ 324467 h 757168"/>
                  <a:gd name="connsiteX72" fmla="*/ 9860526 w 12192000"/>
                  <a:gd name="connsiteY72" fmla="*/ 329986 h 757168"/>
                  <a:gd name="connsiteX73" fmla="*/ 9949775 w 12192000"/>
                  <a:gd name="connsiteY73" fmla="*/ 340386 h 757168"/>
                  <a:gd name="connsiteX74" fmla="*/ 10097252 w 12192000"/>
                  <a:gd name="connsiteY74" fmla="*/ 349262 h 757168"/>
                  <a:gd name="connsiteX75" fmla="*/ 10145261 w 12192000"/>
                  <a:gd name="connsiteY75" fmla="*/ 353113 h 757168"/>
                  <a:gd name="connsiteX76" fmla="*/ 10188159 w 12192000"/>
                  <a:gd name="connsiteY76" fmla="*/ 356124 h 757168"/>
                  <a:gd name="connsiteX77" fmla="*/ 10336144 w 12192000"/>
                  <a:gd name="connsiteY77" fmla="*/ 348235 h 757168"/>
                  <a:gd name="connsiteX78" fmla="*/ 10466847 w 12192000"/>
                  <a:gd name="connsiteY78" fmla="*/ 354131 h 757168"/>
                  <a:gd name="connsiteX79" fmla="*/ 10696514 w 12192000"/>
                  <a:gd name="connsiteY79" fmla="*/ 353575 h 757168"/>
                  <a:gd name="connsiteX80" fmla="*/ 10746932 w 12192000"/>
                  <a:gd name="connsiteY80" fmla="*/ 360606 h 757168"/>
                  <a:gd name="connsiteX81" fmla="*/ 10905388 w 12192000"/>
                  <a:gd name="connsiteY81" fmla="*/ 370627 h 757168"/>
                  <a:gd name="connsiteX82" fmla="*/ 10995602 w 12192000"/>
                  <a:gd name="connsiteY82" fmla="*/ 376691 h 757168"/>
                  <a:gd name="connsiteX83" fmla="*/ 11107647 w 12192000"/>
                  <a:gd name="connsiteY83" fmla="*/ 373405 h 757168"/>
                  <a:gd name="connsiteX84" fmla="*/ 11302440 w 12192000"/>
                  <a:gd name="connsiteY84" fmla="*/ 364156 h 757168"/>
                  <a:gd name="connsiteX85" fmla="*/ 11353613 w 12192000"/>
                  <a:gd name="connsiteY85" fmla="*/ 363785 h 757168"/>
                  <a:gd name="connsiteX86" fmla="*/ 11447323 w 12192000"/>
                  <a:gd name="connsiteY86" fmla="*/ 359346 h 757168"/>
                  <a:gd name="connsiteX87" fmla="*/ 11464292 w 12192000"/>
                  <a:gd name="connsiteY87" fmla="*/ 358519 h 757168"/>
                  <a:gd name="connsiteX88" fmla="*/ 11607560 w 12192000"/>
                  <a:gd name="connsiteY88" fmla="*/ 342370 h 757168"/>
                  <a:gd name="connsiteX89" fmla="*/ 11681426 w 12192000"/>
                  <a:gd name="connsiteY89" fmla="*/ 344335 h 757168"/>
                  <a:gd name="connsiteX90" fmla="*/ 11893565 w 12192000"/>
                  <a:gd name="connsiteY90" fmla="*/ 355261 h 757168"/>
                  <a:gd name="connsiteX91" fmla="*/ 11983290 w 12192000"/>
                  <a:gd name="connsiteY91" fmla="*/ 363588 h 757168"/>
                  <a:gd name="connsiteX92" fmla="*/ 12192000 w 12192000"/>
                  <a:gd name="connsiteY92" fmla="*/ 388018 h 757168"/>
                  <a:gd name="connsiteX93" fmla="*/ 12192000 w 12192000"/>
                  <a:gd name="connsiteY93" fmla="*/ 577115 h 757168"/>
                  <a:gd name="connsiteX94" fmla="*/ 12157329 w 12192000"/>
                  <a:gd name="connsiteY94" fmla="*/ 588862 h 757168"/>
                  <a:gd name="connsiteX95" fmla="*/ 12066948 w 12192000"/>
                  <a:gd name="connsiteY95" fmla="*/ 586034 h 757168"/>
                  <a:gd name="connsiteX96" fmla="*/ 11911344 w 12192000"/>
                  <a:gd name="connsiteY96" fmla="*/ 521599 h 757168"/>
                  <a:gd name="connsiteX97" fmla="*/ 11847823 w 12192000"/>
                  <a:gd name="connsiteY97" fmla="*/ 511785 h 757168"/>
                  <a:gd name="connsiteX98" fmla="*/ 11737547 w 12192000"/>
                  <a:gd name="connsiteY98" fmla="*/ 502380 h 757168"/>
                  <a:gd name="connsiteX99" fmla="*/ 11636052 w 12192000"/>
                  <a:gd name="connsiteY99" fmla="*/ 514993 h 757168"/>
                  <a:gd name="connsiteX100" fmla="*/ 11394706 w 12192000"/>
                  <a:gd name="connsiteY100" fmla="*/ 590867 h 757168"/>
                  <a:gd name="connsiteX101" fmla="*/ 11354978 w 12192000"/>
                  <a:gd name="connsiteY101" fmla="*/ 597561 h 757168"/>
                  <a:gd name="connsiteX102" fmla="*/ 11285306 w 12192000"/>
                  <a:gd name="connsiteY102" fmla="*/ 599825 h 757168"/>
                  <a:gd name="connsiteX103" fmla="*/ 11008528 w 12192000"/>
                  <a:gd name="connsiteY103" fmla="*/ 656670 h 757168"/>
                  <a:gd name="connsiteX104" fmla="*/ 10948735 w 12192000"/>
                  <a:gd name="connsiteY104" fmla="*/ 652964 h 757168"/>
                  <a:gd name="connsiteX105" fmla="*/ 10850698 w 12192000"/>
                  <a:gd name="connsiteY105" fmla="*/ 641721 h 757168"/>
                  <a:gd name="connsiteX106" fmla="*/ 10744026 w 12192000"/>
                  <a:gd name="connsiteY106" fmla="*/ 647769 h 757168"/>
                  <a:gd name="connsiteX107" fmla="*/ 10666160 w 12192000"/>
                  <a:gd name="connsiteY107" fmla="*/ 651891 h 757168"/>
                  <a:gd name="connsiteX108" fmla="*/ 10450521 w 12192000"/>
                  <a:gd name="connsiteY108" fmla="*/ 616552 h 757168"/>
                  <a:gd name="connsiteX109" fmla="*/ 10271192 w 12192000"/>
                  <a:gd name="connsiteY109" fmla="*/ 583498 h 757168"/>
                  <a:gd name="connsiteX110" fmla="*/ 10246067 w 12192000"/>
                  <a:gd name="connsiteY110" fmla="*/ 585423 h 757168"/>
                  <a:gd name="connsiteX111" fmla="*/ 10005027 w 12192000"/>
                  <a:gd name="connsiteY111" fmla="*/ 592252 h 757168"/>
                  <a:gd name="connsiteX112" fmla="*/ 9898681 w 12192000"/>
                  <a:gd name="connsiteY112" fmla="*/ 613195 h 757168"/>
                  <a:gd name="connsiteX113" fmla="*/ 9753225 w 12192000"/>
                  <a:gd name="connsiteY113" fmla="*/ 629038 h 757168"/>
                  <a:gd name="connsiteX114" fmla="*/ 9591376 w 12192000"/>
                  <a:gd name="connsiteY114" fmla="*/ 648601 h 757168"/>
                  <a:gd name="connsiteX115" fmla="*/ 9472860 w 12192000"/>
                  <a:gd name="connsiteY115" fmla="*/ 655936 h 757168"/>
                  <a:gd name="connsiteX116" fmla="*/ 9299788 w 12192000"/>
                  <a:gd name="connsiteY116" fmla="*/ 636945 h 757168"/>
                  <a:gd name="connsiteX117" fmla="*/ 9264605 w 12192000"/>
                  <a:gd name="connsiteY117" fmla="*/ 627087 h 757168"/>
                  <a:gd name="connsiteX118" fmla="*/ 8926435 w 12192000"/>
                  <a:gd name="connsiteY118" fmla="*/ 549269 h 757168"/>
                  <a:gd name="connsiteX119" fmla="*/ 8698934 w 12192000"/>
                  <a:gd name="connsiteY119" fmla="*/ 536583 h 757168"/>
                  <a:gd name="connsiteX120" fmla="*/ 8622862 w 12192000"/>
                  <a:gd name="connsiteY120" fmla="*/ 541563 h 757168"/>
                  <a:gd name="connsiteX121" fmla="*/ 8482784 w 12192000"/>
                  <a:gd name="connsiteY121" fmla="*/ 574094 h 757168"/>
                  <a:gd name="connsiteX122" fmla="*/ 8421565 w 12192000"/>
                  <a:gd name="connsiteY122" fmla="*/ 576610 h 757168"/>
                  <a:gd name="connsiteX123" fmla="*/ 8313469 w 12192000"/>
                  <a:gd name="connsiteY123" fmla="*/ 574762 h 757168"/>
                  <a:gd name="connsiteX124" fmla="*/ 8079520 w 12192000"/>
                  <a:gd name="connsiteY124" fmla="*/ 558685 h 757168"/>
                  <a:gd name="connsiteX125" fmla="*/ 7773327 w 12192000"/>
                  <a:gd name="connsiteY125" fmla="*/ 558854 h 757168"/>
                  <a:gd name="connsiteX126" fmla="*/ 7652477 w 12192000"/>
                  <a:gd name="connsiteY126" fmla="*/ 547561 h 757168"/>
                  <a:gd name="connsiteX127" fmla="*/ 7522274 w 12192000"/>
                  <a:gd name="connsiteY127" fmla="*/ 532150 h 757168"/>
                  <a:gd name="connsiteX128" fmla="*/ 7484080 w 12192000"/>
                  <a:gd name="connsiteY128" fmla="*/ 530532 h 757168"/>
                  <a:gd name="connsiteX129" fmla="*/ 7282277 w 12192000"/>
                  <a:gd name="connsiteY129" fmla="*/ 540177 h 757168"/>
                  <a:gd name="connsiteX130" fmla="*/ 7235690 w 12192000"/>
                  <a:gd name="connsiteY130" fmla="*/ 551282 h 757168"/>
                  <a:gd name="connsiteX131" fmla="*/ 7116339 w 12192000"/>
                  <a:gd name="connsiteY131" fmla="*/ 539494 h 757168"/>
                  <a:gd name="connsiteX132" fmla="*/ 7011067 w 12192000"/>
                  <a:gd name="connsiteY132" fmla="*/ 511848 h 757168"/>
                  <a:gd name="connsiteX133" fmla="*/ 6403234 w 12192000"/>
                  <a:gd name="connsiteY133" fmla="*/ 432296 h 757168"/>
                  <a:gd name="connsiteX134" fmla="*/ 6036273 w 12192000"/>
                  <a:gd name="connsiteY134" fmla="*/ 412301 h 757168"/>
                  <a:gd name="connsiteX135" fmla="*/ 5780467 w 12192000"/>
                  <a:gd name="connsiteY135" fmla="*/ 377910 h 757168"/>
                  <a:gd name="connsiteX136" fmla="*/ 5739051 w 12192000"/>
                  <a:gd name="connsiteY136" fmla="*/ 353609 h 757168"/>
                  <a:gd name="connsiteX137" fmla="*/ 5583566 w 12192000"/>
                  <a:gd name="connsiteY137" fmla="*/ 321995 h 757168"/>
                  <a:gd name="connsiteX138" fmla="*/ 5432030 w 12192000"/>
                  <a:gd name="connsiteY138" fmla="*/ 362512 h 757168"/>
                  <a:gd name="connsiteX139" fmla="*/ 5241398 w 12192000"/>
                  <a:gd name="connsiteY139" fmla="*/ 425781 h 757168"/>
                  <a:gd name="connsiteX140" fmla="*/ 5139710 w 12192000"/>
                  <a:gd name="connsiteY140" fmla="*/ 421022 h 757168"/>
                  <a:gd name="connsiteX141" fmla="*/ 4929402 w 12192000"/>
                  <a:gd name="connsiteY141" fmla="*/ 424310 h 757168"/>
                  <a:gd name="connsiteX142" fmla="*/ 4782793 w 12192000"/>
                  <a:gd name="connsiteY142" fmla="*/ 441046 h 757168"/>
                  <a:gd name="connsiteX143" fmla="*/ 4577594 w 12192000"/>
                  <a:gd name="connsiteY143" fmla="*/ 459290 h 757168"/>
                  <a:gd name="connsiteX144" fmla="*/ 4500826 w 12192000"/>
                  <a:gd name="connsiteY144" fmla="*/ 470529 h 757168"/>
                  <a:gd name="connsiteX145" fmla="*/ 4317973 w 12192000"/>
                  <a:gd name="connsiteY145" fmla="*/ 483649 h 757168"/>
                  <a:gd name="connsiteX146" fmla="*/ 4166722 w 12192000"/>
                  <a:gd name="connsiteY146" fmla="*/ 490602 h 757168"/>
                  <a:gd name="connsiteX147" fmla="*/ 4042814 w 12192000"/>
                  <a:gd name="connsiteY147" fmla="*/ 530660 h 757168"/>
                  <a:gd name="connsiteX148" fmla="*/ 4002653 w 12192000"/>
                  <a:gd name="connsiteY148" fmla="*/ 552594 h 757168"/>
                  <a:gd name="connsiteX149" fmla="*/ 3969549 w 12192000"/>
                  <a:gd name="connsiteY149" fmla="*/ 566312 h 757168"/>
                  <a:gd name="connsiteX150" fmla="*/ 3821685 w 12192000"/>
                  <a:gd name="connsiteY150" fmla="*/ 649183 h 757168"/>
                  <a:gd name="connsiteX151" fmla="*/ 3805138 w 12192000"/>
                  <a:gd name="connsiteY151" fmla="*/ 655947 h 757168"/>
                  <a:gd name="connsiteX152" fmla="*/ 3609177 w 12192000"/>
                  <a:gd name="connsiteY152" fmla="*/ 687459 h 757168"/>
                  <a:gd name="connsiteX153" fmla="*/ 3539727 w 12192000"/>
                  <a:gd name="connsiteY153" fmla="*/ 706521 h 757168"/>
                  <a:gd name="connsiteX154" fmla="*/ 3396572 w 12192000"/>
                  <a:gd name="connsiteY154" fmla="*/ 755681 h 757168"/>
                  <a:gd name="connsiteX155" fmla="*/ 3341054 w 12192000"/>
                  <a:gd name="connsiteY155" fmla="*/ 754679 h 757168"/>
                  <a:gd name="connsiteX156" fmla="*/ 3138775 w 12192000"/>
                  <a:gd name="connsiteY156" fmla="*/ 710120 h 757168"/>
                  <a:gd name="connsiteX157" fmla="*/ 3037283 w 12192000"/>
                  <a:gd name="connsiteY157" fmla="*/ 666453 h 757168"/>
                  <a:gd name="connsiteX158" fmla="*/ 3002117 w 12192000"/>
                  <a:gd name="connsiteY158" fmla="*/ 649347 h 757168"/>
                  <a:gd name="connsiteX159" fmla="*/ 2747294 w 12192000"/>
                  <a:gd name="connsiteY159" fmla="*/ 652400 h 757168"/>
                  <a:gd name="connsiteX160" fmla="*/ 2676273 w 12192000"/>
                  <a:gd name="connsiteY160" fmla="*/ 652304 h 757168"/>
                  <a:gd name="connsiteX161" fmla="*/ 2432360 w 12192000"/>
                  <a:gd name="connsiteY161" fmla="*/ 657836 h 757168"/>
                  <a:gd name="connsiteX162" fmla="*/ 2382311 w 12192000"/>
                  <a:gd name="connsiteY162" fmla="*/ 650824 h 757168"/>
                  <a:gd name="connsiteX163" fmla="*/ 2055134 w 12192000"/>
                  <a:gd name="connsiteY163" fmla="*/ 630053 h 757168"/>
                  <a:gd name="connsiteX164" fmla="*/ 2031829 w 12192000"/>
                  <a:gd name="connsiteY164" fmla="*/ 639324 h 757168"/>
                  <a:gd name="connsiteX165" fmla="*/ 1912764 w 12192000"/>
                  <a:gd name="connsiteY165" fmla="*/ 664183 h 757168"/>
                  <a:gd name="connsiteX166" fmla="*/ 1755637 w 12192000"/>
                  <a:gd name="connsiteY166" fmla="*/ 663960 h 757168"/>
                  <a:gd name="connsiteX167" fmla="*/ 1727159 w 12192000"/>
                  <a:gd name="connsiteY167" fmla="*/ 659605 h 757168"/>
                  <a:gd name="connsiteX168" fmla="*/ 1622470 w 12192000"/>
                  <a:gd name="connsiteY168" fmla="*/ 634850 h 757168"/>
                  <a:gd name="connsiteX169" fmla="*/ 1385955 w 12192000"/>
                  <a:gd name="connsiteY169" fmla="*/ 604522 h 757168"/>
                  <a:gd name="connsiteX170" fmla="*/ 1340055 w 12192000"/>
                  <a:gd name="connsiteY170" fmla="*/ 595629 h 757168"/>
                  <a:gd name="connsiteX171" fmla="*/ 1257271 w 12192000"/>
                  <a:gd name="connsiteY171" fmla="*/ 581180 h 757168"/>
                  <a:gd name="connsiteX172" fmla="*/ 1031914 w 12192000"/>
                  <a:gd name="connsiteY172" fmla="*/ 562692 h 757168"/>
                  <a:gd name="connsiteX173" fmla="*/ 922031 w 12192000"/>
                  <a:gd name="connsiteY173" fmla="*/ 566853 h 757168"/>
                  <a:gd name="connsiteX174" fmla="*/ 873250 w 12192000"/>
                  <a:gd name="connsiteY174" fmla="*/ 563724 h 757168"/>
                  <a:gd name="connsiteX175" fmla="*/ 711627 w 12192000"/>
                  <a:gd name="connsiteY175" fmla="*/ 529880 h 757168"/>
                  <a:gd name="connsiteX176" fmla="*/ 311112 w 12192000"/>
                  <a:gd name="connsiteY176" fmla="*/ 525106 h 757168"/>
                  <a:gd name="connsiteX177" fmla="*/ 184145 w 12192000"/>
                  <a:gd name="connsiteY177" fmla="*/ 532188 h 757168"/>
                  <a:gd name="connsiteX178" fmla="*/ 116886 w 12192000"/>
                  <a:gd name="connsiteY178" fmla="*/ 530572 h 757168"/>
                  <a:gd name="connsiteX179" fmla="*/ 23941 w 12192000"/>
                  <a:gd name="connsiteY179" fmla="*/ 506433 h 757168"/>
                  <a:gd name="connsiteX180" fmla="*/ 0 w 12192000"/>
                  <a:gd name="connsiteY180" fmla="*/ 502149 h 757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2192000" h="757168">
                    <a:moveTo>
                      <a:pt x="0" y="0"/>
                    </a:moveTo>
                    <a:lnTo>
                      <a:pt x="41653" y="6945"/>
                    </a:lnTo>
                    <a:cubicBezTo>
                      <a:pt x="55151" y="9178"/>
                      <a:pt x="68996" y="11810"/>
                      <a:pt x="81317" y="15509"/>
                    </a:cubicBezTo>
                    <a:cubicBezTo>
                      <a:pt x="92911" y="18978"/>
                      <a:pt x="102562" y="24446"/>
                      <a:pt x="114150" y="28105"/>
                    </a:cubicBezTo>
                    <a:cubicBezTo>
                      <a:pt x="145644" y="37958"/>
                      <a:pt x="177914" y="47281"/>
                      <a:pt x="214865" y="58374"/>
                    </a:cubicBezTo>
                    <a:cubicBezTo>
                      <a:pt x="236680" y="42349"/>
                      <a:pt x="264438" y="53534"/>
                      <a:pt x="299237" y="63560"/>
                    </a:cubicBezTo>
                    <a:cubicBezTo>
                      <a:pt x="334763" y="73816"/>
                      <a:pt x="376093" y="78654"/>
                      <a:pt x="415570" y="83774"/>
                    </a:cubicBezTo>
                    <a:cubicBezTo>
                      <a:pt x="487949" y="93100"/>
                      <a:pt x="560804" y="100354"/>
                      <a:pt x="633210" y="109108"/>
                    </a:cubicBezTo>
                    <a:cubicBezTo>
                      <a:pt x="648566" y="111058"/>
                      <a:pt x="666073" y="114072"/>
                      <a:pt x="677567" y="119446"/>
                    </a:cubicBezTo>
                    <a:cubicBezTo>
                      <a:pt x="756262" y="155621"/>
                      <a:pt x="853422" y="169678"/>
                      <a:pt x="946429" y="171502"/>
                    </a:cubicBezTo>
                    <a:cubicBezTo>
                      <a:pt x="1019582" y="173044"/>
                      <a:pt x="1091239" y="175083"/>
                      <a:pt x="1163367" y="182106"/>
                    </a:cubicBezTo>
                    <a:cubicBezTo>
                      <a:pt x="1168863" y="182586"/>
                      <a:pt x="1176224" y="182589"/>
                      <a:pt x="1180337" y="181279"/>
                    </a:cubicBezTo>
                    <a:cubicBezTo>
                      <a:pt x="1205822" y="172503"/>
                      <a:pt x="1231920" y="173109"/>
                      <a:pt x="1263939" y="173070"/>
                    </a:cubicBezTo>
                    <a:cubicBezTo>
                      <a:pt x="1309211" y="172961"/>
                      <a:pt x="1350592" y="176848"/>
                      <a:pt x="1392213" y="183225"/>
                    </a:cubicBezTo>
                    <a:cubicBezTo>
                      <a:pt x="1422516" y="187866"/>
                      <a:pt x="1453010" y="195759"/>
                      <a:pt x="1479752" y="205174"/>
                    </a:cubicBezTo>
                    <a:cubicBezTo>
                      <a:pt x="1516962" y="218381"/>
                      <a:pt x="1553071" y="224660"/>
                      <a:pt x="1589813" y="211706"/>
                    </a:cubicBezTo>
                    <a:cubicBezTo>
                      <a:pt x="1629541" y="197953"/>
                      <a:pt x="1673292" y="205778"/>
                      <a:pt x="1716264" y="207459"/>
                    </a:cubicBezTo>
                    <a:cubicBezTo>
                      <a:pt x="1734988" y="208248"/>
                      <a:pt x="1754789" y="209668"/>
                      <a:pt x="1772900" y="208137"/>
                    </a:cubicBezTo>
                    <a:cubicBezTo>
                      <a:pt x="1825381" y="203828"/>
                      <a:pt x="1876222" y="195808"/>
                      <a:pt x="1929319" y="193822"/>
                    </a:cubicBezTo>
                    <a:cubicBezTo>
                      <a:pt x="1958819" y="192698"/>
                      <a:pt x="1991232" y="199166"/>
                      <a:pt x="2021514" y="204186"/>
                    </a:cubicBezTo>
                    <a:cubicBezTo>
                      <a:pt x="2052154" y="209417"/>
                      <a:pt x="2082323" y="216530"/>
                      <a:pt x="2111753" y="223797"/>
                    </a:cubicBezTo>
                    <a:cubicBezTo>
                      <a:pt x="2131736" y="228659"/>
                      <a:pt x="2153567" y="233429"/>
                      <a:pt x="2169356" y="241125"/>
                    </a:cubicBezTo>
                    <a:cubicBezTo>
                      <a:pt x="2205243" y="258649"/>
                      <a:pt x="2242901" y="263295"/>
                      <a:pt x="2286638" y="257382"/>
                    </a:cubicBezTo>
                    <a:cubicBezTo>
                      <a:pt x="2293313" y="256396"/>
                      <a:pt x="2301018" y="256799"/>
                      <a:pt x="2308368" y="256995"/>
                    </a:cubicBezTo>
                    <a:cubicBezTo>
                      <a:pt x="2426026" y="259155"/>
                      <a:pt x="2543593" y="262834"/>
                      <a:pt x="2660621" y="262863"/>
                    </a:cubicBezTo>
                    <a:cubicBezTo>
                      <a:pt x="2708088" y="262871"/>
                      <a:pt x="2754165" y="254412"/>
                      <a:pt x="2801134" y="250006"/>
                    </a:cubicBezTo>
                    <a:cubicBezTo>
                      <a:pt x="2810748" y="249174"/>
                      <a:pt x="2821504" y="247638"/>
                      <a:pt x="2830994" y="249091"/>
                    </a:cubicBezTo>
                    <a:cubicBezTo>
                      <a:pt x="2934354" y="264045"/>
                      <a:pt x="3032340" y="255254"/>
                      <a:pt x="3129084" y="242009"/>
                    </a:cubicBezTo>
                    <a:cubicBezTo>
                      <a:pt x="3139090" y="240625"/>
                      <a:pt x="3151170" y="241831"/>
                      <a:pt x="3162162" y="242789"/>
                    </a:cubicBezTo>
                    <a:cubicBezTo>
                      <a:pt x="3192925" y="245736"/>
                      <a:pt x="3225969" y="254145"/>
                      <a:pt x="3254072" y="251612"/>
                    </a:cubicBezTo>
                    <a:cubicBezTo>
                      <a:pt x="3328782" y="244461"/>
                      <a:pt x="3402881" y="234992"/>
                      <a:pt x="3473491" y="221903"/>
                    </a:cubicBezTo>
                    <a:cubicBezTo>
                      <a:pt x="3545212" y="208683"/>
                      <a:pt x="3611651" y="197856"/>
                      <a:pt x="3691860" y="219228"/>
                    </a:cubicBezTo>
                    <a:cubicBezTo>
                      <a:pt x="3725977" y="228268"/>
                      <a:pt x="3771754" y="225515"/>
                      <a:pt x="3811494" y="225691"/>
                    </a:cubicBezTo>
                    <a:cubicBezTo>
                      <a:pt x="3840564" y="225687"/>
                      <a:pt x="3868906" y="218586"/>
                      <a:pt x="3897533" y="220087"/>
                    </a:cubicBezTo>
                    <a:cubicBezTo>
                      <a:pt x="3973874" y="224087"/>
                      <a:pt x="4042293" y="217563"/>
                      <a:pt x="4109430" y="200477"/>
                    </a:cubicBezTo>
                    <a:cubicBezTo>
                      <a:pt x="4135544" y="193834"/>
                      <a:pt x="4175268" y="201258"/>
                      <a:pt x="4208772" y="200914"/>
                    </a:cubicBezTo>
                    <a:cubicBezTo>
                      <a:pt x="4244136" y="200288"/>
                      <a:pt x="4280583" y="199908"/>
                      <a:pt x="4314641" y="196159"/>
                    </a:cubicBezTo>
                    <a:cubicBezTo>
                      <a:pt x="4402743" y="186278"/>
                      <a:pt x="4489848" y="174436"/>
                      <a:pt x="4577622" y="163774"/>
                    </a:cubicBezTo>
                    <a:cubicBezTo>
                      <a:pt x="4649843" y="154967"/>
                      <a:pt x="4719794" y="168553"/>
                      <a:pt x="4790345" y="177592"/>
                    </a:cubicBezTo>
                    <a:cubicBezTo>
                      <a:pt x="4834576" y="183345"/>
                      <a:pt x="4875614" y="193701"/>
                      <a:pt x="4926164" y="184139"/>
                    </a:cubicBezTo>
                    <a:cubicBezTo>
                      <a:pt x="4974485" y="175032"/>
                      <a:pt x="5034899" y="180870"/>
                      <a:pt x="5088812" y="177401"/>
                    </a:cubicBezTo>
                    <a:cubicBezTo>
                      <a:pt x="5134238" y="174439"/>
                      <a:pt x="5178353" y="168165"/>
                      <a:pt x="5222466" y="162082"/>
                    </a:cubicBezTo>
                    <a:cubicBezTo>
                      <a:pt x="5282519" y="153783"/>
                      <a:pt x="5341864" y="144876"/>
                      <a:pt x="5406528" y="153987"/>
                    </a:cubicBezTo>
                    <a:cubicBezTo>
                      <a:pt x="5479960" y="164323"/>
                      <a:pt x="5531876" y="142624"/>
                      <a:pt x="5590716" y="129490"/>
                    </a:cubicBezTo>
                    <a:cubicBezTo>
                      <a:pt x="5631296" y="120553"/>
                      <a:pt x="5675395" y="114659"/>
                      <a:pt x="5719429" y="110099"/>
                    </a:cubicBezTo>
                    <a:cubicBezTo>
                      <a:pt x="5778247" y="104215"/>
                      <a:pt x="5838715" y="102042"/>
                      <a:pt x="5897895" y="96368"/>
                    </a:cubicBezTo>
                    <a:cubicBezTo>
                      <a:pt x="5987399" y="87895"/>
                      <a:pt x="6077855" y="82333"/>
                      <a:pt x="6169957" y="94411"/>
                    </a:cubicBezTo>
                    <a:cubicBezTo>
                      <a:pt x="6212360" y="99875"/>
                      <a:pt x="6252010" y="101763"/>
                      <a:pt x="6294827" y="99236"/>
                    </a:cubicBezTo>
                    <a:cubicBezTo>
                      <a:pt x="6364965" y="95091"/>
                      <a:pt x="6436581" y="97891"/>
                      <a:pt x="6494261" y="71724"/>
                    </a:cubicBezTo>
                    <a:cubicBezTo>
                      <a:pt x="6514615" y="62488"/>
                      <a:pt x="6550354" y="61691"/>
                      <a:pt x="6579627" y="57883"/>
                    </a:cubicBezTo>
                    <a:cubicBezTo>
                      <a:pt x="6613354" y="53353"/>
                      <a:pt x="6637770" y="57878"/>
                      <a:pt x="6654800" y="77086"/>
                    </a:cubicBezTo>
                    <a:cubicBezTo>
                      <a:pt x="6662444" y="85688"/>
                      <a:pt x="6685147" y="94892"/>
                      <a:pt x="6703059" y="97166"/>
                    </a:cubicBezTo>
                    <a:cubicBezTo>
                      <a:pt x="6756799" y="103989"/>
                      <a:pt x="6806654" y="100687"/>
                      <a:pt x="6859445" y="90481"/>
                    </a:cubicBezTo>
                    <a:cubicBezTo>
                      <a:pt x="6908894" y="80861"/>
                      <a:pt x="6969747" y="85387"/>
                      <a:pt x="7025414" y="83536"/>
                    </a:cubicBezTo>
                    <a:cubicBezTo>
                      <a:pt x="7064862" y="82168"/>
                      <a:pt x="7104501" y="77186"/>
                      <a:pt x="7144137" y="79264"/>
                    </a:cubicBezTo>
                    <a:cubicBezTo>
                      <a:pt x="7193316" y="81841"/>
                      <a:pt x="7241809" y="90488"/>
                      <a:pt x="7291235" y="95367"/>
                    </a:cubicBezTo>
                    <a:cubicBezTo>
                      <a:pt x="7329668" y="99288"/>
                      <a:pt x="7368978" y="100585"/>
                      <a:pt x="7407395" y="104888"/>
                    </a:cubicBezTo>
                    <a:cubicBezTo>
                      <a:pt x="7438868" y="108256"/>
                      <a:pt x="7469832" y="114265"/>
                      <a:pt x="7500837" y="119515"/>
                    </a:cubicBezTo>
                    <a:cubicBezTo>
                      <a:pt x="7512146" y="121444"/>
                      <a:pt x="7523255" y="127178"/>
                      <a:pt x="7533567" y="126955"/>
                    </a:cubicBezTo>
                    <a:cubicBezTo>
                      <a:pt x="7636025" y="124121"/>
                      <a:pt x="7707510" y="164497"/>
                      <a:pt x="7792910" y="185188"/>
                    </a:cubicBezTo>
                    <a:cubicBezTo>
                      <a:pt x="7882663" y="207063"/>
                      <a:pt x="7969001" y="237914"/>
                      <a:pt x="8070699" y="235423"/>
                    </a:cubicBezTo>
                    <a:cubicBezTo>
                      <a:pt x="8132239" y="233879"/>
                      <a:pt x="8191903" y="225939"/>
                      <a:pt x="8253177" y="222473"/>
                    </a:cubicBezTo>
                    <a:cubicBezTo>
                      <a:pt x="8274949" y="221324"/>
                      <a:pt x="8299150" y="222976"/>
                      <a:pt x="8320683" y="226393"/>
                    </a:cubicBezTo>
                    <a:cubicBezTo>
                      <a:pt x="8424731" y="242340"/>
                      <a:pt x="8527777" y="249266"/>
                      <a:pt x="8631438" y="237528"/>
                    </a:cubicBezTo>
                    <a:cubicBezTo>
                      <a:pt x="8649201" y="235596"/>
                      <a:pt x="8668058" y="233915"/>
                      <a:pt x="8686410" y="234877"/>
                    </a:cubicBezTo>
                    <a:cubicBezTo>
                      <a:pt x="8786966" y="240146"/>
                      <a:pt x="8885480" y="249315"/>
                      <a:pt x="8980658" y="273001"/>
                    </a:cubicBezTo>
                    <a:cubicBezTo>
                      <a:pt x="9012626" y="280972"/>
                      <a:pt x="9052108" y="279035"/>
                      <a:pt x="9087625" y="282423"/>
                    </a:cubicBezTo>
                    <a:cubicBezTo>
                      <a:pt x="9120583" y="285484"/>
                      <a:pt x="9154319" y="287825"/>
                      <a:pt x="9186017" y="293875"/>
                    </a:cubicBezTo>
                    <a:cubicBezTo>
                      <a:pt x="9232288" y="302785"/>
                      <a:pt x="9275554" y="305815"/>
                      <a:pt x="9323931" y="302628"/>
                    </a:cubicBezTo>
                    <a:cubicBezTo>
                      <a:pt x="9370084" y="299705"/>
                      <a:pt x="9419491" y="304964"/>
                      <a:pt x="9467213" y="307275"/>
                    </a:cubicBezTo>
                    <a:cubicBezTo>
                      <a:pt x="9520438" y="309874"/>
                      <a:pt x="9573661" y="312473"/>
                      <a:pt x="9626826" y="316213"/>
                    </a:cubicBezTo>
                    <a:cubicBezTo>
                      <a:pt x="9648094" y="317708"/>
                      <a:pt x="9671915" y="326588"/>
                      <a:pt x="9689696" y="324467"/>
                    </a:cubicBezTo>
                    <a:cubicBezTo>
                      <a:pt x="9747117" y="317175"/>
                      <a:pt x="9803355" y="332523"/>
                      <a:pt x="9860526" y="329986"/>
                    </a:cubicBezTo>
                    <a:cubicBezTo>
                      <a:pt x="9888572" y="328594"/>
                      <a:pt x="9919723" y="338048"/>
                      <a:pt x="9949775" y="340386"/>
                    </a:cubicBezTo>
                    <a:cubicBezTo>
                      <a:pt x="9998886" y="344296"/>
                      <a:pt x="10048092" y="346302"/>
                      <a:pt x="10097252" y="349262"/>
                    </a:cubicBezTo>
                    <a:cubicBezTo>
                      <a:pt x="10113390" y="350297"/>
                      <a:pt x="10129133" y="351886"/>
                      <a:pt x="10145261" y="353113"/>
                    </a:cubicBezTo>
                    <a:cubicBezTo>
                      <a:pt x="10159555" y="354243"/>
                      <a:pt x="10174512" y="356743"/>
                      <a:pt x="10188159" y="356124"/>
                    </a:cubicBezTo>
                    <a:cubicBezTo>
                      <a:pt x="10237589" y="353944"/>
                      <a:pt x="10286441" y="348682"/>
                      <a:pt x="10336144" y="348235"/>
                    </a:cubicBezTo>
                    <a:cubicBezTo>
                      <a:pt x="10379222" y="347822"/>
                      <a:pt x="10423443" y="353764"/>
                      <a:pt x="10466847" y="354131"/>
                    </a:cubicBezTo>
                    <a:cubicBezTo>
                      <a:pt x="10543353" y="354898"/>
                      <a:pt x="10619988" y="353190"/>
                      <a:pt x="10696514" y="353575"/>
                    </a:cubicBezTo>
                    <a:cubicBezTo>
                      <a:pt x="10713071" y="353680"/>
                      <a:pt x="10730069" y="359342"/>
                      <a:pt x="10746932" y="360606"/>
                    </a:cubicBezTo>
                    <a:cubicBezTo>
                      <a:pt x="10799731" y="364326"/>
                      <a:pt x="10852569" y="367289"/>
                      <a:pt x="10905388" y="370627"/>
                    </a:cubicBezTo>
                    <a:cubicBezTo>
                      <a:pt x="10935470" y="372396"/>
                      <a:pt x="10965963" y="373421"/>
                      <a:pt x="10995602" y="376691"/>
                    </a:cubicBezTo>
                    <a:cubicBezTo>
                      <a:pt x="11034750" y="381032"/>
                      <a:pt x="11070168" y="386324"/>
                      <a:pt x="11107647" y="373405"/>
                    </a:cubicBezTo>
                    <a:cubicBezTo>
                      <a:pt x="11165372" y="353347"/>
                      <a:pt x="11236837" y="366060"/>
                      <a:pt x="11302440" y="364156"/>
                    </a:cubicBezTo>
                    <a:cubicBezTo>
                      <a:pt x="11319394" y="363708"/>
                      <a:pt x="11336655" y="364422"/>
                      <a:pt x="11353613" y="363785"/>
                    </a:cubicBezTo>
                    <a:cubicBezTo>
                      <a:pt x="11384961" y="362566"/>
                      <a:pt x="11415955" y="360947"/>
                      <a:pt x="11447323" y="359346"/>
                    </a:cubicBezTo>
                    <a:cubicBezTo>
                      <a:pt x="11452855" y="359066"/>
                      <a:pt x="11459104" y="359200"/>
                      <a:pt x="11464292" y="358519"/>
                    </a:cubicBezTo>
                    <a:cubicBezTo>
                      <a:pt x="11512058" y="353010"/>
                      <a:pt x="11559143" y="346321"/>
                      <a:pt x="11607560" y="342370"/>
                    </a:cubicBezTo>
                    <a:cubicBezTo>
                      <a:pt x="11631218" y="340368"/>
                      <a:pt x="11657295" y="341352"/>
                      <a:pt x="11681426" y="344335"/>
                    </a:cubicBezTo>
                    <a:cubicBezTo>
                      <a:pt x="11751997" y="352993"/>
                      <a:pt x="11821986" y="358760"/>
                      <a:pt x="11893565" y="355261"/>
                    </a:cubicBezTo>
                    <a:cubicBezTo>
                      <a:pt x="11921973" y="353889"/>
                      <a:pt x="11953288" y="360300"/>
                      <a:pt x="11983290" y="363588"/>
                    </a:cubicBezTo>
                    <a:lnTo>
                      <a:pt x="12192000" y="388018"/>
                    </a:lnTo>
                    <a:lnTo>
                      <a:pt x="12192000" y="577115"/>
                    </a:lnTo>
                    <a:lnTo>
                      <a:pt x="12157329" y="588862"/>
                    </a:lnTo>
                    <a:cubicBezTo>
                      <a:pt x="12118393" y="608572"/>
                      <a:pt x="12109715" y="605637"/>
                      <a:pt x="12066948" y="586034"/>
                    </a:cubicBezTo>
                    <a:cubicBezTo>
                      <a:pt x="12016991" y="563193"/>
                      <a:pt x="11965119" y="541779"/>
                      <a:pt x="11911344" y="521599"/>
                    </a:cubicBezTo>
                    <a:cubicBezTo>
                      <a:pt x="11894383" y="515178"/>
                      <a:pt x="11869417" y="514060"/>
                      <a:pt x="11847823" y="511785"/>
                    </a:cubicBezTo>
                    <a:cubicBezTo>
                      <a:pt x="11811233" y="507768"/>
                      <a:pt x="11773630" y="501982"/>
                      <a:pt x="11737547" y="502380"/>
                    </a:cubicBezTo>
                    <a:cubicBezTo>
                      <a:pt x="11702930" y="502855"/>
                      <a:pt x="11668388" y="508866"/>
                      <a:pt x="11636052" y="514993"/>
                    </a:cubicBezTo>
                    <a:cubicBezTo>
                      <a:pt x="11545722" y="532199"/>
                      <a:pt x="11462455" y="555118"/>
                      <a:pt x="11394706" y="590867"/>
                    </a:cubicBezTo>
                    <a:cubicBezTo>
                      <a:pt x="11385999" y="595562"/>
                      <a:pt x="11369016" y="596581"/>
                      <a:pt x="11354978" y="597561"/>
                    </a:cubicBezTo>
                    <a:cubicBezTo>
                      <a:pt x="11332076" y="599224"/>
                      <a:pt x="11308448" y="600655"/>
                      <a:pt x="11285306" y="599825"/>
                    </a:cubicBezTo>
                    <a:cubicBezTo>
                      <a:pt x="11172906" y="595841"/>
                      <a:pt x="11083430" y="617861"/>
                      <a:pt x="11008528" y="656670"/>
                    </a:cubicBezTo>
                    <a:cubicBezTo>
                      <a:pt x="10986971" y="667750"/>
                      <a:pt x="10970753" y="668236"/>
                      <a:pt x="10948735" y="652964"/>
                    </a:cubicBezTo>
                    <a:cubicBezTo>
                      <a:pt x="10923173" y="635218"/>
                      <a:pt x="10885031" y="639705"/>
                      <a:pt x="10850698" y="641721"/>
                    </a:cubicBezTo>
                    <a:cubicBezTo>
                      <a:pt x="10815269" y="643680"/>
                      <a:pt x="10779458" y="645811"/>
                      <a:pt x="10744026" y="647769"/>
                    </a:cubicBezTo>
                    <a:cubicBezTo>
                      <a:pt x="10717832" y="649066"/>
                      <a:pt x="10692021" y="650003"/>
                      <a:pt x="10666160" y="651891"/>
                    </a:cubicBezTo>
                    <a:cubicBezTo>
                      <a:pt x="10585627" y="657783"/>
                      <a:pt x="10513854" y="650969"/>
                      <a:pt x="10450521" y="616552"/>
                    </a:cubicBezTo>
                    <a:cubicBezTo>
                      <a:pt x="10402221" y="590175"/>
                      <a:pt x="10339099" y="579806"/>
                      <a:pt x="10271192" y="583498"/>
                    </a:cubicBezTo>
                    <a:cubicBezTo>
                      <a:pt x="10262701" y="584006"/>
                      <a:pt x="10251859" y="587254"/>
                      <a:pt x="10246067" y="585423"/>
                    </a:cubicBezTo>
                    <a:cubicBezTo>
                      <a:pt x="10158786" y="558528"/>
                      <a:pt x="10086634" y="594049"/>
                      <a:pt x="10005027" y="592252"/>
                    </a:cubicBezTo>
                    <a:cubicBezTo>
                      <a:pt x="9969004" y="591507"/>
                      <a:pt x="9931565" y="603664"/>
                      <a:pt x="9898681" y="613195"/>
                    </a:cubicBezTo>
                    <a:cubicBezTo>
                      <a:pt x="9853463" y="626281"/>
                      <a:pt x="9813049" y="639042"/>
                      <a:pt x="9753225" y="629038"/>
                    </a:cubicBezTo>
                    <a:cubicBezTo>
                      <a:pt x="9693404" y="618845"/>
                      <a:pt x="9637675" y="628898"/>
                      <a:pt x="9591376" y="648601"/>
                    </a:cubicBezTo>
                    <a:cubicBezTo>
                      <a:pt x="9556001" y="663537"/>
                      <a:pt x="9518120" y="663077"/>
                      <a:pt x="9472860" y="655936"/>
                    </a:cubicBezTo>
                    <a:cubicBezTo>
                      <a:pt x="9416283" y="647056"/>
                      <a:pt x="9357217" y="643578"/>
                      <a:pt x="9299788" y="636945"/>
                    </a:cubicBezTo>
                    <a:cubicBezTo>
                      <a:pt x="9287347" y="635531"/>
                      <a:pt x="9271710" y="632039"/>
                      <a:pt x="9264605" y="627087"/>
                    </a:cubicBezTo>
                    <a:cubicBezTo>
                      <a:pt x="9177661" y="565680"/>
                      <a:pt x="9051076" y="558473"/>
                      <a:pt x="8926435" y="549269"/>
                    </a:cubicBezTo>
                    <a:cubicBezTo>
                      <a:pt x="8850925" y="543595"/>
                      <a:pt x="8774954" y="539613"/>
                      <a:pt x="8698934" y="536583"/>
                    </a:cubicBezTo>
                    <a:cubicBezTo>
                      <a:pt x="8673232" y="535428"/>
                      <a:pt x="8645916" y="537050"/>
                      <a:pt x="8622862" y="541563"/>
                    </a:cubicBezTo>
                    <a:cubicBezTo>
                      <a:pt x="8574890" y="551069"/>
                      <a:pt x="8530403" y="564380"/>
                      <a:pt x="8482784" y="574094"/>
                    </a:cubicBezTo>
                    <a:cubicBezTo>
                      <a:pt x="8464923" y="577929"/>
                      <a:pt x="8442157" y="576927"/>
                      <a:pt x="8421565" y="576610"/>
                    </a:cubicBezTo>
                    <a:cubicBezTo>
                      <a:pt x="8385152" y="576229"/>
                      <a:pt x="8345023" y="569546"/>
                      <a:pt x="8313469" y="574762"/>
                    </a:cubicBezTo>
                    <a:cubicBezTo>
                      <a:pt x="8231431" y="588203"/>
                      <a:pt x="8155671" y="580227"/>
                      <a:pt x="8079520" y="558685"/>
                    </a:cubicBezTo>
                    <a:cubicBezTo>
                      <a:pt x="7972906" y="528487"/>
                      <a:pt x="7870782" y="525043"/>
                      <a:pt x="7773327" y="558854"/>
                    </a:cubicBezTo>
                    <a:cubicBezTo>
                      <a:pt x="7729470" y="574107"/>
                      <a:pt x="7688069" y="563543"/>
                      <a:pt x="7652477" y="547561"/>
                    </a:cubicBezTo>
                    <a:cubicBezTo>
                      <a:pt x="7611494" y="529005"/>
                      <a:pt x="7570974" y="522685"/>
                      <a:pt x="7522274" y="532150"/>
                    </a:cubicBezTo>
                    <a:cubicBezTo>
                      <a:pt x="7511488" y="534257"/>
                      <a:pt x="7496511" y="532136"/>
                      <a:pt x="7484080" y="530532"/>
                    </a:cubicBezTo>
                    <a:cubicBezTo>
                      <a:pt x="7413133" y="522044"/>
                      <a:pt x="7341987" y="510303"/>
                      <a:pt x="7282277" y="540177"/>
                    </a:cubicBezTo>
                    <a:cubicBezTo>
                      <a:pt x="7270558" y="546051"/>
                      <a:pt x="7251336" y="547713"/>
                      <a:pt x="7235690" y="551282"/>
                    </a:cubicBezTo>
                    <a:cubicBezTo>
                      <a:pt x="7170161" y="565782"/>
                      <a:pt x="7172820" y="564203"/>
                      <a:pt x="7116339" y="539494"/>
                    </a:cubicBezTo>
                    <a:cubicBezTo>
                      <a:pt x="7086841" y="526502"/>
                      <a:pt x="7045980" y="512724"/>
                      <a:pt x="7011067" y="511848"/>
                    </a:cubicBezTo>
                    <a:cubicBezTo>
                      <a:pt x="6800473" y="506533"/>
                      <a:pt x="6601893" y="468653"/>
                      <a:pt x="6403234" y="432296"/>
                    </a:cubicBezTo>
                    <a:cubicBezTo>
                      <a:pt x="6280760" y="409851"/>
                      <a:pt x="6160432" y="402592"/>
                      <a:pt x="6036273" y="412301"/>
                    </a:cubicBezTo>
                    <a:cubicBezTo>
                      <a:pt x="5946471" y="419425"/>
                      <a:pt x="5863077" y="395593"/>
                      <a:pt x="5780467" y="377910"/>
                    </a:cubicBezTo>
                    <a:cubicBezTo>
                      <a:pt x="5763357" y="374343"/>
                      <a:pt x="5747757" y="363033"/>
                      <a:pt x="5739051" y="353609"/>
                    </a:cubicBezTo>
                    <a:cubicBezTo>
                      <a:pt x="5707675" y="320294"/>
                      <a:pt x="5653252" y="312483"/>
                      <a:pt x="5583566" y="321995"/>
                    </a:cubicBezTo>
                    <a:cubicBezTo>
                      <a:pt x="5528347" y="329404"/>
                      <a:pt x="5477716" y="340486"/>
                      <a:pt x="5432030" y="362512"/>
                    </a:cubicBezTo>
                    <a:cubicBezTo>
                      <a:pt x="5378421" y="388318"/>
                      <a:pt x="5322767" y="418026"/>
                      <a:pt x="5241398" y="425781"/>
                    </a:cubicBezTo>
                    <a:cubicBezTo>
                      <a:pt x="5206262" y="429089"/>
                      <a:pt x="5176131" y="428273"/>
                      <a:pt x="5139710" y="421022"/>
                    </a:cubicBezTo>
                    <a:cubicBezTo>
                      <a:pt x="5069048" y="407018"/>
                      <a:pt x="4997864" y="396037"/>
                      <a:pt x="4929402" y="424310"/>
                    </a:cubicBezTo>
                    <a:cubicBezTo>
                      <a:pt x="4891785" y="439890"/>
                      <a:pt x="4841650" y="448519"/>
                      <a:pt x="4782793" y="441046"/>
                    </a:cubicBezTo>
                    <a:cubicBezTo>
                      <a:pt x="4709316" y="431663"/>
                      <a:pt x="4641426" y="442031"/>
                      <a:pt x="4577594" y="459290"/>
                    </a:cubicBezTo>
                    <a:cubicBezTo>
                      <a:pt x="4554816" y="465538"/>
                      <a:pt x="4527069" y="468279"/>
                      <a:pt x="4500826" y="470529"/>
                    </a:cubicBezTo>
                    <a:cubicBezTo>
                      <a:pt x="4440199" y="475746"/>
                      <a:pt x="4379252" y="479993"/>
                      <a:pt x="4317973" y="483649"/>
                    </a:cubicBezTo>
                    <a:cubicBezTo>
                      <a:pt x="4267762" y="486741"/>
                      <a:pt x="4217264" y="488292"/>
                      <a:pt x="4166722" y="490602"/>
                    </a:cubicBezTo>
                    <a:cubicBezTo>
                      <a:pt x="4111394" y="493045"/>
                      <a:pt x="4067073" y="503124"/>
                      <a:pt x="4042814" y="530660"/>
                    </a:cubicBezTo>
                    <a:cubicBezTo>
                      <a:pt x="4034996" y="539407"/>
                      <a:pt x="4017001" y="545715"/>
                      <a:pt x="4002653" y="552594"/>
                    </a:cubicBezTo>
                    <a:cubicBezTo>
                      <a:pt x="3992459" y="557592"/>
                      <a:pt x="3979023" y="561086"/>
                      <a:pt x="3969549" y="566312"/>
                    </a:cubicBezTo>
                    <a:cubicBezTo>
                      <a:pt x="3919896" y="593854"/>
                      <a:pt x="3870968" y="621622"/>
                      <a:pt x="3821685" y="649183"/>
                    </a:cubicBezTo>
                    <a:cubicBezTo>
                      <a:pt x="3816761" y="651788"/>
                      <a:pt x="3811445" y="654943"/>
                      <a:pt x="3805138" y="655947"/>
                    </a:cubicBezTo>
                    <a:cubicBezTo>
                      <a:pt x="3739817" y="666451"/>
                      <a:pt x="3673801" y="676154"/>
                      <a:pt x="3609177" y="687459"/>
                    </a:cubicBezTo>
                    <a:cubicBezTo>
                      <a:pt x="3584288" y="691878"/>
                      <a:pt x="3558597" y="697589"/>
                      <a:pt x="3539727" y="706521"/>
                    </a:cubicBezTo>
                    <a:cubicBezTo>
                      <a:pt x="3496714" y="726780"/>
                      <a:pt x="3457268" y="749132"/>
                      <a:pt x="3396572" y="755681"/>
                    </a:cubicBezTo>
                    <a:cubicBezTo>
                      <a:pt x="3378807" y="757611"/>
                      <a:pt x="3357809" y="758036"/>
                      <a:pt x="3341054" y="754679"/>
                    </a:cubicBezTo>
                    <a:cubicBezTo>
                      <a:pt x="3272962" y="740809"/>
                      <a:pt x="3206471" y="724541"/>
                      <a:pt x="3138775" y="710120"/>
                    </a:cubicBezTo>
                    <a:cubicBezTo>
                      <a:pt x="3095820" y="701191"/>
                      <a:pt x="3056969" y="691141"/>
                      <a:pt x="3037283" y="666453"/>
                    </a:cubicBezTo>
                    <a:cubicBezTo>
                      <a:pt x="3031764" y="659487"/>
                      <a:pt x="3015626" y="651391"/>
                      <a:pt x="3002117" y="649347"/>
                    </a:cubicBezTo>
                    <a:cubicBezTo>
                      <a:pt x="2915220" y="636209"/>
                      <a:pt x="2829194" y="627503"/>
                      <a:pt x="2747294" y="652400"/>
                    </a:cubicBezTo>
                    <a:cubicBezTo>
                      <a:pt x="2730084" y="657794"/>
                      <a:pt x="2698519" y="656140"/>
                      <a:pt x="2676273" y="652304"/>
                    </a:cubicBezTo>
                    <a:cubicBezTo>
                      <a:pt x="2590546" y="637890"/>
                      <a:pt x="2508883" y="630176"/>
                      <a:pt x="2432360" y="657836"/>
                    </a:cubicBezTo>
                    <a:cubicBezTo>
                      <a:pt x="2423352" y="661179"/>
                      <a:pt x="2395274" y="656272"/>
                      <a:pt x="2382311" y="650824"/>
                    </a:cubicBezTo>
                    <a:cubicBezTo>
                      <a:pt x="2257393" y="597728"/>
                      <a:pt x="2187724" y="592930"/>
                      <a:pt x="2055134" y="630053"/>
                    </a:cubicBezTo>
                    <a:cubicBezTo>
                      <a:pt x="2046542" y="632464"/>
                      <a:pt x="2035364" y="635121"/>
                      <a:pt x="2031829" y="639324"/>
                    </a:cubicBezTo>
                    <a:cubicBezTo>
                      <a:pt x="2007977" y="666120"/>
                      <a:pt x="1960229" y="664380"/>
                      <a:pt x="1912764" y="664183"/>
                    </a:cubicBezTo>
                    <a:cubicBezTo>
                      <a:pt x="1860521" y="663924"/>
                      <a:pt x="1808236" y="664426"/>
                      <a:pt x="1755637" y="663960"/>
                    </a:cubicBezTo>
                    <a:cubicBezTo>
                      <a:pt x="1746439" y="663859"/>
                      <a:pt x="1736243" y="661799"/>
                      <a:pt x="1727159" y="659605"/>
                    </a:cubicBezTo>
                    <a:cubicBezTo>
                      <a:pt x="1692256" y="651480"/>
                      <a:pt x="1658604" y="640559"/>
                      <a:pt x="1622470" y="634850"/>
                    </a:cubicBezTo>
                    <a:cubicBezTo>
                      <a:pt x="1544362" y="622552"/>
                      <a:pt x="1469248" y="602210"/>
                      <a:pt x="1385955" y="604522"/>
                    </a:cubicBezTo>
                    <a:cubicBezTo>
                      <a:pt x="1371585" y="604913"/>
                      <a:pt x="1355357" y="598530"/>
                      <a:pt x="1340055" y="595629"/>
                    </a:cubicBezTo>
                    <a:cubicBezTo>
                      <a:pt x="1312351" y="590552"/>
                      <a:pt x="1285460" y="583993"/>
                      <a:pt x="1257271" y="581180"/>
                    </a:cubicBezTo>
                    <a:cubicBezTo>
                      <a:pt x="1182583" y="573830"/>
                      <a:pt x="1107142" y="566824"/>
                      <a:pt x="1031914" y="562692"/>
                    </a:cubicBezTo>
                    <a:cubicBezTo>
                      <a:pt x="995593" y="560597"/>
                      <a:pt x="958880" y="565923"/>
                      <a:pt x="922031" y="566853"/>
                    </a:cubicBezTo>
                    <a:cubicBezTo>
                      <a:pt x="905446" y="567320"/>
                      <a:pt x="878533" y="568199"/>
                      <a:pt x="873250" y="563724"/>
                    </a:cubicBezTo>
                    <a:cubicBezTo>
                      <a:pt x="832343" y="529722"/>
                      <a:pt x="772202" y="532674"/>
                      <a:pt x="711627" y="529880"/>
                    </a:cubicBezTo>
                    <a:cubicBezTo>
                      <a:pt x="577999" y="523641"/>
                      <a:pt x="447408" y="543696"/>
                      <a:pt x="311112" y="525106"/>
                    </a:cubicBezTo>
                    <a:cubicBezTo>
                      <a:pt x="271645" y="519795"/>
                      <a:pt x="226936" y="530235"/>
                      <a:pt x="184145" y="532188"/>
                    </a:cubicBezTo>
                    <a:cubicBezTo>
                      <a:pt x="162015" y="533128"/>
                      <a:pt x="137665" y="534333"/>
                      <a:pt x="116886" y="530572"/>
                    </a:cubicBezTo>
                    <a:cubicBezTo>
                      <a:pt x="84810" y="524693"/>
                      <a:pt x="54011" y="515448"/>
                      <a:pt x="23941" y="506433"/>
                    </a:cubicBezTo>
                    <a:lnTo>
                      <a:pt x="0" y="502149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53F562A-37E0-293A-5437-48161C0191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438151"/>
            <a:ext cx="3445264" cy="18001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FB4FDC-E304-4DC3-AA60-24D631A3B42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1770"/>
          <a:stretch/>
        </p:blipFill>
        <p:spPr>
          <a:xfrm>
            <a:off x="4369730" y="3636969"/>
            <a:ext cx="4122761" cy="1050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39A7CD-ADE7-496D-8924-BC252DC04E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4364" y="730659"/>
            <a:ext cx="4633491" cy="122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70577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45B80-BD9A-777C-22EB-F4F3131A01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C35A348-C5D6-4112-9FDD-93A493B01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80C4AFC7-970C-8DBE-D983-609C80E780FB}"/>
              </a:ext>
            </a:extLst>
          </p:cNvPr>
          <p:cNvSpPr txBox="1">
            <a:spLocks/>
          </p:cNvSpPr>
          <p:nvPr/>
        </p:nvSpPr>
        <p:spPr>
          <a:xfrm>
            <a:off x="628649" y="3321000"/>
            <a:ext cx="4607719" cy="10503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Park Space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82E251-542C-9574-7B45-C3CE0CFA0A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63" r="23663" b="-1"/>
          <a:stretch/>
        </p:blipFill>
        <p:spPr>
          <a:xfrm>
            <a:off x="20" y="10"/>
            <a:ext cx="3000355" cy="3004447"/>
          </a:xfrm>
          <a:custGeom>
            <a:avLst/>
            <a:gdLst/>
            <a:ahLst/>
            <a:cxnLst/>
            <a:rect l="l" t="t" r="r" b="b"/>
            <a:pathLst>
              <a:path w="4000500" h="4005943">
                <a:moveTo>
                  <a:pt x="0" y="0"/>
                </a:moveTo>
                <a:lnTo>
                  <a:pt x="4000500" y="0"/>
                </a:lnTo>
                <a:lnTo>
                  <a:pt x="4000500" y="3936797"/>
                </a:lnTo>
                <a:lnTo>
                  <a:pt x="3316514" y="4005943"/>
                </a:lnTo>
                <a:lnTo>
                  <a:pt x="0" y="3964175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7A939E-7E06-D255-27FF-60B1817D86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740" b="-5"/>
          <a:stretch/>
        </p:blipFill>
        <p:spPr>
          <a:xfrm>
            <a:off x="3143251" y="10"/>
            <a:ext cx="2857499" cy="2938144"/>
          </a:xfrm>
          <a:custGeom>
            <a:avLst/>
            <a:gdLst/>
            <a:ahLst/>
            <a:cxnLst/>
            <a:rect l="l" t="t" r="r" b="b"/>
            <a:pathLst>
              <a:path w="3809998" h="3917539">
                <a:moveTo>
                  <a:pt x="0" y="0"/>
                </a:moveTo>
                <a:lnTo>
                  <a:pt x="3809998" y="0"/>
                </a:lnTo>
                <a:lnTo>
                  <a:pt x="3809998" y="3909212"/>
                </a:lnTo>
                <a:lnTo>
                  <a:pt x="1781628" y="3737429"/>
                </a:lnTo>
                <a:lnTo>
                  <a:pt x="0" y="3917539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3D38DA-98D9-3EB8-8CA5-88EB02BF09A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896" r="32358" b="-2"/>
          <a:stretch/>
        </p:blipFill>
        <p:spPr>
          <a:xfrm>
            <a:off x="6143625" y="10"/>
            <a:ext cx="3000375" cy="2969264"/>
          </a:xfrm>
          <a:custGeom>
            <a:avLst/>
            <a:gdLst/>
            <a:ahLst/>
            <a:cxnLst/>
            <a:rect l="l" t="t" r="r" b="b"/>
            <a:pathLst>
              <a:path w="4000500" h="3959032">
                <a:moveTo>
                  <a:pt x="0" y="0"/>
                </a:moveTo>
                <a:lnTo>
                  <a:pt x="4000500" y="0"/>
                </a:lnTo>
                <a:lnTo>
                  <a:pt x="4000500" y="3959032"/>
                </a:lnTo>
                <a:lnTo>
                  <a:pt x="9072" y="3926114"/>
                </a:lnTo>
                <a:lnTo>
                  <a:pt x="0" y="3925346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646744"/>
            <a:ext cx="9144000" cy="567876"/>
            <a:chOff x="0" y="2959818"/>
            <a:chExt cx="12192000" cy="757168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0447900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5">
            <a:extLst>
              <a:ext uri="{FF2B5EF4-FFF2-40B4-BE49-F238E27FC236}">
                <a16:creationId xmlns:a16="http://schemas.microsoft.com/office/drawing/2014/main" id="{327A3911-982E-42FC-1290-E9A6B84CCC25}"/>
              </a:ext>
            </a:extLst>
          </p:cNvPr>
          <p:cNvSpPr txBox="1">
            <a:spLocks/>
          </p:cNvSpPr>
          <p:nvPr/>
        </p:nvSpPr>
        <p:spPr>
          <a:xfrm>
            <a:off x="3096276" y="3691367"/>
            <a:ext cx="3703452" cy="8603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Amphitheaters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91663"/>
            <a:ext cx="2798064" cy="3551837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86" y="-3249"/>
            <a:ext cx="3182112" cy="184061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9CA5A4-7A7B-8F90-56B8-CCF407A9DA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28" r="-1" b="9796"/>
          <a:stretch/>
        </p:blipFill>
        <p:spPr>
          <a:xfrm>
            <a:off x="934929" y="10"/>
            <a:ext cx="2935224" cy="1713915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65D98AE-3F96-1DC1-78A2-5FF61EA46C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6" r="21237" b="-1"/>
          <a:stretch/>
        </p:blipFill>
        <p:spPr>
          <a:xfrm>
            <a:off x="20" y="1716247"/>
            <a:ext cx="2673457" cy="3427251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1905" y="227909"/>
            <a:ext cx="2386584" cy="23865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20267F5-D4E6-477A-A590-81F2ABD1B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88831" y="1787232"/>
            <a:ext cx="1440180" cy="1440180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CA0FC3-B1FE-B1EB-3D38-A807EE1E84A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141" r="18866" b="9"/>
          <a:stretch/>
        </p:blipFill>
        <p:spPr>
          <a:xfrm>
            <a:off x="2812275" y="1910676"/>
            <a:ext cx="1193292" cy="1193292"/>
          </a:xfrm>
          <a:custGeom>
            <a:avLst/>
            <a:gdLst/>
            <a:ahLst/>
            <a:cxnLst/>
            <a:rect l="l" t="t" r="r" b="b"/>
            <a:pathLst>
              <a:path w="1591056" h="1591056">
                <a:moveTo>
                  <a:pt x="795528" y="0"/>
                </a:moveTo>
                <a:cubicBezTo>
                  <a:pt x="1234886" y="0"/>
                  <a:pt x="1591056" y="356170"/>
                  <a:pt x="1591056" y="795528"/>
                </a:cubicBezTo>
                <a:cubicBezTo>
                  <a:pt x="1591056" y="1234886"/>
                  <a:pt x="1234886" y="1591056"/>
                  <a:pt x="795528" y="1591056"/>
                </a:cubicBezTo>
                <a:cubicBezTo>
                  <a:pt x="356170" y="1591056"/>
                  <a:pt x="0" y="1234886"/>
                  <a:pt x="0" y="795528"/>
                </a:cubicBezTo>
                <a:cubicBezTo>
                  <a:pt x="0" y="356170"/>
                  <a:pt x="356170" y="0"/>
                  <a:pt x="795528" y="0"/>
                </a:cubicBezTo>
                <a:close/>
              </a:path>
            </a:pathLst>
          </a:cu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BD392-04D9-2A0B-2E29-E1F86557BD6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774" r="16330" b="2"/>
          <a:stretch/>
        </p:blipFill>
        <p:spPr>
          <a:xfrm>
            <a:off x="4195349" y="351353"/>
            <a:ext cx="2139696" cy="2139696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4426" y="-3249"/>
            <a:ext cx="2579574" cy="2662562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55EC0F5-F3B2-B637-0C71-1513F8BB6E2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934" r="2339" b="3"/>
          <a:stretch/>
        </p:blipFill>
        <p:spPr>
          <a:xfrm>
            <a:off x="6689070" y="-3247"/>
            <a:ext cx="2454929" cy="2537917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9498" y="2930563"/>
            <a:ext cx="2244502" cy="2212937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9E2D1B-F1D3-59FA-61ED-4705AF86027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1033" r="1418" b="2"/>
          <a:stretch/>
        </p:blipFill>
        <p:spPr>
          <a:xfrm>
            <a:off x="7022428" y="3053491"/>
            <a:ext cx="2121574" cy="2090009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30950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834D92-2BE0-1CD3-0D93-D80F6EA900B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90286" y="223272"/>
            <a:ext cx="4853214" cy="419100"/>
          </a:xfrm>
        </p:spPr>
        <p:txBody>
          <a:bodyPr lIns="91440" tIns="45720" rIns="91440" bIns="45720" anchor="t"/>
          <a:lstStyle/>
          <a:p>
            <a:r>
              <a:rPr lang="en-US" sz="2000" dirty="0">
                <a:solidFill>
                  <a:schemeClr val="tx2"/>
                </a:solidFill>
                <a:latin typeface="Arial"/>
                <a:cs typeface="Arial"/>
              </a:rPr>
              <a:t>Add Hammocks</a:t>
            </a:r>
            <a:endParaRPr lang="en-US" sz="2000" dirty="0">
              <a:solidFill>
                <a:schemeClr val="tx2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DFCEFF-0146-722A-DAAE-8AF4E70B934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51799" y="701075"/>
            <a:ext cx="5242995" cy="1470568"/>
          </a:xfrm>
        </p:spPr>
        <p:txBody>
          <a:bodyPr lIns="91440" tIns="45720" rIns="91440" bIns="45720" anchor="t"/>
          <a:lstStyle/>
          <a:p>
            <a:r>
              <a:rPr lang="en-US" sz="1200" dirty="0">
                <a:latin typeface="Arial"/>
                <a:cs typeface="Arial"/>
              </a:rPr>
              <a:t>A hammock park is typically attractive to young people and families.</a:t>
            </a:r>
          </a:p>
          <a:p>
            <a:r>
              <a:rPr lang="en-US" sz="1200" dirty="0">
                <a:latin typeface="Arial"/>
                <a:cs typeface="Arial"/>
              </a:rPr>
              <a:t>Provide shade sails to soften area and make it more enjoyable for people.</a:t>
            </a:r>
            <a:endParaRPr lang="en-US" sz="120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63E2EF63-8033-D218-D2F8-5B51617EF5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646" r="224" b="224"/>
          <a:stretch/>
        </p:blipFill>
        <p:spPr>
          <a:xfrm>
            <a:off x="5856973" y="114110"/>
            <a:ext cx="3069372" cy="2654022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3F94BFA0-E3AD-C296-7C33-33ADFF075E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2513" y="2951753"/>
            <a:ext cx="2678292" cy="2008719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DA6E8357-F3A7-DD63-2133-04F886CFBC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95" y="1630068"/>
            <a:ext cx="5087042" cy="2875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37838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5">
            <a:extLst>
              <a:ext uri="{FF2B5EF4-FFF2-40B4-BE49-F238E27FC236}">
                <a16:creationId xmlns:a16="http://schemas.microsoft.com/office/drawing/2014/main" id="{67C04F75-1148-41CA-8D25-B8BDFF40F5B8}"/>
              </a:ext>
            </a:extLst>
          </p:cNvPr>
          <p:cNvSpPr txBox="1">
            <a:spLocks/>
          </p:cNvSpPr>
          <p:nvPr/>
        </p:nvSpPr>
        <p:spPr>
          <a:xfrm>
            <a:off x="457199" y="100012"/>
            <a:ext cx="4277165" cy="41433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r>
              <a:rPr lang="en-US" sz="2100" b="1" kern="0" dirty="0">
                <a:solidFill>
                  <a:schemeClr val="tx2"/>
                </a:solidFill>
              </a:rPr>
              <a:t>Connecting Trails to Town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6DFBBE-4446-44BB-882E-5AB33AB961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6356" y="481012"/>
            <a:ext cx="2577822" cy="41481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B10C56-9797-48D6-ADD4-2E7856DB1B07}"/>
              </a:ext>
            </a:extLst>
          </p:cNvPr>
          <p:cNvSpPr txBox="1"/>
          <p:nvPr/>
        </p:nvSpPr>
        <p:spPr>
          <a:xfrm>
            <a:off x="609600" y="819150"/>
            <a:ext cx="4277165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0974" indent="-170974"/>
            <a:r>
              <a:rPr lang="en-US" sz="1200" dirty="0"/>
              <a:t>Connect the trail to town! It’s the cash registers in town</a:t>
            </a:r>
          </a:p>
          <a:p>
            <a:pPr marL="170974" indent="-170974"/>
            <a:r>
              <a:rPr lang="en-US" sz="1200" dirty="0"/>
              <a:t>that allow trails to drive an economic impact with</a:t>
            </a:r>
          </a:p>
          <a:p>
            <a:pPr marL="170974" indent="-170974"/>
            <a:r>
              <a:rPr lang="en-US" sz="1200" dirty="0"/>
              <a:t>lodging/dining.</a:t>
            </a:r>
          </a:p>
          <a:p>
            <a:pPr marL="170974" indent="-170974"/>
            <a:endParaRPr lang="en-US" sz="1200" dirty="0"/>
          </a:p>
          <a:p>
            <a:pPr marL="170974" indent="-170974"/>
            <a:r>
              <a:rPr lang="en-US" sz="1200" dirty="0"/>
              <a:t>Trails will offer connectivity across town, but make sure as </a:t>
            </a:r>
          </a:p>
          <a:p>
            <a:pPr marL="170974" indent="-170974"/>
            <a:r>
              <a:rPr lang="en-US" sz="1200" dirty="0"/>
              <a:t>a local trail explorer that it touches the places you need to</a:t>
            </a:r>
          </a:p>
          <a:p>
            <a:pPr marL="170974" indent="-170974"/>
            <a:r>
              <a:rPr lang="en-US" sz="1200" dirty="0"/>
              <a:t>go: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200" dirty="0"/>
              <a:t>neighborhoods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200" dirty="0"/>
              <a:t>schools 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200" dirty="0"/>
              <a:t>parks 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200" dirty="0"/>
              <a:t>shops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200" dirty="0"/>
              <a:t>attractions and 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200" dirty="0"/>
              <a:t>work and home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248252-B027-491F-9772-8DD2FAA82ECC}"/>
              </a:ext>
            </a:extLst>
          </p:cNvPr>
          <p:cNvSpPr txBox="1"/>
          <p:nvPr/>
        </p:nvSpPr>
        <p:spPr>
          <a:xfrm>
            <a:off x="609600" y="3335952"/>
            <a:ext cx="41247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0974" indent="-170974"/>
            <a:r>
              <a:rPr lang="en-US" sz="1200" dirty="0"/>
              <a:t>Swamp Rabbit Trail in Greenville, SC does a great job of</a:t>
            </a:r>
          </a:p>
          <a:p>
            <a:pPr marL="170974" indent="-170974"/>
            <a:r>
              <a:rPr lang="en-US" sz="1200" dirty="0"/>
              <a:t>connectivity and wayfinding.  Consider a field trip and see</a:t>
            </a:r>
          </a:p>
          <a:p>
            <a:pPr marL="170974" indent="-170974"/>
            <a:r>
              <a:rPr lang="en-US" sz="1200" dirty="0"/>
              <a:t>example next slide.</a:t>
            </a:r>
          </a:p>
        </p:txBody>
      </p:sp>
    </p:spTree>
    <p:extLst>
      <p:ext uri="{BB962C8B-B14F-4D97-AF65-F5344CB8AC3E}">
        <p14:creationId xmlns:p14="http://schemas.microsoft.com/office/powerpoint/2010/main" val="72592589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E127BD4-D452-460B-8843-00BFF6DA0A29}"/>
              </a:ext>
            </a:extLst>
          </p:cNvPr>
          <p:cNvSpPr txBox="1"/>
          <p:nvPr/>
        </p:nvSpPr>
        <p:spPr>
          <a:xfrm>
            <a:off x="295275" y="2003178"/>
            <a:ext cx="82296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0974" indent="-170974"/>
            <a:r>
              <a:rPr lang="en-US" sz="1200" dirty="0"/>
              <a:t>Trail systems connect communities and help create a sense of place.  The multi-use trail is making your community</a:t>
            </a:r>
          </a:p>
          <a:p>
            <a:pPr marL="170974" indent="-170974"/>
            <a:r>
              <a:rPr lang="en-US" sz="1200" dirty="0"/>
              <a:t>accessible for both locals and visitors alike and will make the community more marketable for tourism and other forms</a:t>
            </a:r>
          </a:p>
          <a:p>
            <a:pPr marL="170974" indent="-170974"/>
            <a:r>
              <a:rPr lang="en-US" sz="1200" dirty="0"/>
              <a:t>of economic development and will recruit workforce. In short it will be </a:t>
            </a:r>
            <a:r>
              <a:rPr lang="en-US" sz="1200" b="1" dirty="0"/>
              <a:t>transformative</a:t>
            </a:r>
            <a:r>
              <a:rPr lang="en-US" sz="12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B3FA33-B782-4609-9BB9-23876765B0C0}"/>
              </a:ext>
            </a:extLst>
          </p:cNvPr>
          <p:cNvSpPr txBox="1"/>
          <p:nvPr/>
        </p:nvSpPr>
        <p:spPr>
          <a:xfrm>
            <a:off x="304800" y="2649509"/>
            <a:ext cx="7620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Start small and promote the </a:t>
            </a:r>
            <a:r>
              <a:rPr lang="en-US" sz="1200" b="1" dirty="0"/>
              <a:t>model mile </a:t>
            </a:r>
            <a:r>
              <a:rPr lang="en-US" sz="1200" dirty="0"/>
              <a:t>(the most eye-catching mile that connects nodes or touches several) to the other nodes: schools, parks, hospitals, neighborhoods, colleges, natural and historical sites.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B80BA6-68F1-4414-9A7A-45195FE9F09B}"/>
              </a:ext>
            </a:extLst>
          </p:cNvPr>
          <p:cNvSpPr txBox="1"/>
          <p:nvPr/>
        </p:nvSpPr>
        <p:spPr>
          <a:xfrm>
            <a:off x="0" y="3181350"/>
            <a:ext cx="900350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indent="-170021"/>
            <a:r>
              <a:rPr lang="en-US" sz="1200" dirty="0"/>
              <a:t>Consider a field trip to Columbus, Carrollton, Proctor Creek, Arabia Mountain, Conyers, St. Simons, Lagrange to see</a:t>
            </a:r>
          </a:p>
          <a:p>
            <a:pPr lvl="1" indent="-170021"/>
            <a:r>
              <a:rPr lang="en-US" sz="1200" dirty="0"/>
              <a:t>how those systems, also designed and built by Kaizen Collaborative, PATH Foundation and Nature Bridges, are</a:t>
            </a:r>
          </a:p>
          <a:p>
            <a:pPr lvl="1" indent="-170021"/>
            <a:r>
              <a:rPr lang="en-US" sz="1200" dirty="0"/>
              <a:t>thriving. </a:t>
            </a:r>
          </a:p>
          <a:p>
            <a:pPr lvl="1" indent="-170021"/>
            <a:endParaRPr lang="en-US" sz="1200" dirty="0"/>
          </a:p>
          <a:p>
            <a:pPr lvl="1" indent="-170021"/>
            <a:r>
              <a:rPr lang="en-US" sz="1200" dirty="0"/>
              <a:t>West of Atlanta, the Silver Comet Trail plans to double its 61 miles. This is expected to bring more</a:t>
            </a:r>
          </a:p>
          <a:p>
            <a:pPr lvl="1" indent="-170021"/>
            <a:r>
              <a:rPr lang="en-US" sz="1200" dirty="0"/>
              <a:t>than 500,000 new tourist visits and $30 million in new spending to the area.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5EA271-C767-49C9-A516-0E325CA9F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771" y="537782"/>
            <a:ext cx="1383026" cy="13830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53B71F8-3009-448B-9969-77030CC03E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165" y="537782"/>
            <a:ext cx="1420491" cy="14265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34C5858-E635-4C3E-AB36-E843D554B8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634" y="587484"/>
            <a:ext cx="1319770" cy="13197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66AE985-ADA1-4824-A1D7-7BA4C3EA66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0435" y="573225"/>
            <a:ext cx="1377794" cy="1278910"/>
          </a:xfrm>
          <a:prstGeom prst="rect">
            <a:avLst/>
          </a:prstGeom>
        </p:spPr>
      </p:pic>
      <p:sp>
        <p:nvSpPr>
          <p:cNvPr id="12" name="Title 5">
            <a:extLst>
              <a:ext uri="{FF2B5EF4-FFF2-40B4-BE49-F238E27FC236}">
                <a16:creationId xmlns:a16="http://schemas.microsoft.com/office/drawing/2014/main" id="{A45576D4-AE94-47F8-8A5C-63A18635460B}"/>
              </a:ext>
            </a:extLst>
          </p:cNvPr>
          <p:cNvSpPr txBox="1">
            <a:spLocks/>
          </p:cNvSpPr>
          <p:nvPr/>
        </p:nvSpPr>
        <p:spPr>
          <a:xfrm>
            <a:off x="457200" y="100012"/>
            <a:ext cx="3962400" cy="41433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r>
              <a:rPr lang="en-US" sz="2100" b="1" kern="0" dirty="0">
                <a:solidFill>
                  <a:schemeClr val="tx2"/>
                </a:solidFill>
              </a:rPr>
              <a:t>Trails </a:t>
            </a:r>
          </a:p>
        </p:txBody>
      </p:sp>
    </p:spTree>
    <p:extLst>
      <p:ext uri="{BB962C8B-B14F-4D97-AF65-F5344CB8AC3E}">
        <p14:creationId xmlns:p14="http://schemas.microsoft.com/office/powerpoint/2010/main" val="377215321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DAA6C16-BF9B-4A3E-BC70-EE6015D4F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9B2617AD-16B8-48C0-B023-D36F9158E11F}"/>
              </a:ext>
            </a:extLst>
          </p:cNvPr>
          <p:cNvSpPr txBox="1">
            <a:spLocks/>
          </p:cNvSpPr>
          <p:nvPr/>
        </p:nvSpPr>
        <p:spPr>
          <a:xfrm>
            <a:off x="628650" y="3502483"/>
            <a:ext cx="3293268" cy="8802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Activate Water Trail Efforts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7D854A-7B3D-4858-8089-76FE3102AE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20" r="7345" b="3"/>
          <a:stretch/>
        </p:blipFill>
        <p:spPr>
          <a:xfrm>
            <a:off x="4" y="10"/>
            <a:ext cx="4500562" cy="2933860"/>
          </a:xfrm>
          <a:custGeom>
            <a:avLst/>
            <a:gdLst/>
            <a:ahLst/>
            <a:cxnLst/>
            <a:rect l="l" t="t" r="r" b="b"/>
            <a:pathLst>
              <a:path w="6000749" h="3911828">
                <a:moveTo>
                  <a:pt x="0" y="0"/>
                </a:moveTo>
                <a:lnTo>
                  <a:pt x="6000749" y="0"/>
                </a:lnTo>
                <a:lnTo>
                  <a:pt x="6000749" y="3767827"/>
                </a:lnTo>
                <a:lnTo>
                  <a:pt x="5572124" y="3740378"/>
                </a:lnTo>
                <a:lnTo>
                  <a:pt x="0" y="3911828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0E4908-3404-49AE-B24E-023F1D2EE3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303" r="-4" b="11305"/>
          <a:stretch/>
        </p:blipFill>
        <p:spPr>
          <a:xfrm>
            <a:off x="4643433" y="10"/>
            <a:ext cx="4500563" cy="2991010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A4AE1828-51FD-4AD7-BCF6-9AF5C696C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646744"/>
            <a:ext cx="9144000" cy="567876"/>
            <a:chOff x="0" y="2959818"/>
            <a:chExt cx="12192000" cy="757168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542C7CD-02BE-4ADE-8D2F-DFB759D7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40A04EE-8E37-4C28-B09B-A9593A4AA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4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153C092-47E4-4A65-9CBA-5659FEE95F2C}"/>
              </a:ext>
            </a:extLst>
          </p:cNvPr>
          <p:cNvSpPr txBox="1"/>
          <p:nvPr/>
        </p:nvSpPr>
        <p:spPr>
          <a:xfrm>
            <a:off x="3895898" y="3433695"/>
            <a:ext cx="4963745" cy="1490730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1" dirty="0">
                <a:solidFill>
                  <a:schemeClr val="bg1">
                    <a:alpha val="80000"/>
                  </a:schemeClr>
                </a:solidFill>
              </a:rPr>
              <a:t>Altamaha River Water Trail – 138 miles </a:t>
            </a:r>
            <a:br>
              <a:rPr lang="en-US" sz="5600" b="1" dirty="0">
                <a:solidFill>
                  <a:schemeClr val="bg1">
                    <a:alpha val="80000"/>
                  </a:schemeClr>
                </a:solidFill>
              </a:rPr>
            </a:br>
            <a:endParaRPr lang="en-US" sz="5600" b="1" dirty="0">
              <a:solidFill>
                <a:schemeClr val="bg1">
                  <a:alpha val="80000"/>
                </a:schemeClr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1" dirty="0">
                <a:solidFill>
                  <a:schemeClr val="bg1">
                    <a:alpha val="80000"/>
                  </a:schemeClr>
                </a:solidFill>
              </a:rPr>
              <a:t>GA Coast Ocmulgee River Water Trail – 240+ miles </a:t>
            </a:r>
            <a:br>
              <a:rPr lang="en-US" sz="5600" b="1" dirty="0">
                <a:solidFill>
                  <a:schemeClr val="bg1">
                    <a:alpha val="80000"/>
                  </a:schemeClr>
                </a:solidFill>
              </a:rPr>
            </a:br>
            <a:endParaRPr lang="en-US" sz="5600" b="1" dirty="0">
              <a:solidFill>
                <a:schemeClr val="bg1">
                  <a:alpha val="80000"/>
                </a:schemeClr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1" dirty="0">
                <a:solidFill>
                  <a:schemeClr val="bg1">
                    <a:alpha val="80000"/>
                  </a:schemeClr>
                </a:solidFill>
              </a:rPr>
              <a:t>Hinson Lower Oconee Water Trail – 143 miles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600" b="1" dirty="0">
              <a:solidFill>
                <a:schemeClr val="bg1">
                  <a:alpha val="80000"/>
                </a:schemeClr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600" b="1" dirty="0">
              <a:solidFill>
                <a:schemeClr val="bg1">
                  <a:alpha val="80000"/>
                </a:schemeClr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600" dirty="0">
                <a:solidFill>
                  <a:schemeClr val="bg1">
                    <a:alpha val="80000"/>
                  </a:schemeClr>
                </a:solidFill>
              </a:rPr>
            </a:br>
            <a:endParaRPr lang="en-US" sz="6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32202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98F3DEE-0E56-499F-AFAE-C2DA7C2C8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2A21FE-C56B-42B6-82D1-D3F0C4A47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63154" y="1063154"/>
            <a:ext cx="5156864" cy="3030558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4BE011A-C166-4E7B-A300-186767380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2900" y="6361"/>
            <a:ext cx="2676207" cy="5143500"/>
          </a:xfrm>
          <a:prstGeom prst="rect">
            <a:avLst/>
          </a:prstGeom>
          <a:gradFill>
            <a:gsLst>
              <a:gs pos="0">
                <a:schemeClr val="accent1">
                  <a:alpha val="32000"/>
                </a:schemeClr>
              </a:gs>
              <a:gs pos="7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261A9AF-2897-4CFD-9D9D-17105C8A2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560516" y="900984"/>
            <a:ext cx="3606227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F3278295-B1E5-4997-BB8C-DD26D2E4A0A6}"/>
              </a:ext>
            </a:extLst>
          </p:cNvPr>
          <p:cNvSpPr txBox="1">
            <a:spLocks/>
          </p:cNvSpPr>
          <p:nvPr/>
        </p:nvSpPr>
        <p:spPr>
          <a:xfrm>
            <a:off x="524706" y="962167"/>
            <a:ext cx="2213376" cy="20676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Think Creatively – Tourist Love New Experiences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55E56EF-ADF6-479C-99B3-ADDDE6959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87697" y="2701924"/>
            <a:ext cx="1851954" cy="3030557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icycles parked on a sidewalk&#10;&#10;AI-generated content may be incorrect.">
            <a:extLst>
              <a:ext uri="{FF2B5EF4-FFF2-40B4-BE49-F238E27FC236}">
                <a16:creationId xmlns:a16="http://schemas.microsoft.com/office/drawing/2014/main" id="{35B16C5E-C5F4-4BE3-8633-A1EAC966C8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138" b="-1"/>
          <a:stretch/>
        </p:blipFill>
        <p:spPr>
          <a:xfrm>
            <a:off x="3024676" y="2571749"/>
            <a:ext cx="3062879" cy="258511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078831-B990-4FA3-96FC-2745BB83CF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040" r="23370" b="2"/>
          <a:stretch/>
        </p:blipFill>
        <p:spPr>
          <a:xfrm>
            <a:off x="3024676" y="1243"/>
            <a:ext cx="3062879" cy="25785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9D36C9-1980-439A-B66D-EA8AF67FD9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1139" b="-1"/>
          <a:stretch/>
        </p:blipFill>
        <p:spPr>
          <a:xfrm>
            <a:off x="6087555" y="2571749"/>
            <a:ext cx="3062878" cy="25851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097B349-CE70-43E3-846F-52CADFC25DA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038" r="9973"/>
          <a:stretch/>
        </p:blipFill>
        <p:spPr>
          <a:xfrm>
            <a:off x="6087555" y="1243"/>
            <a:ext cx="3062880" cy="2578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62971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137399D-A5E7-41FA-8D84-319CBA933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6127" y="521265"/>
            <a:ext cx="1853345" cy="26458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733F6C-A24E-44B3-9B18-A82D7BE854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5800" y="3290450"/>
            <a:ext cx="1963082" cy="1304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7938A1-D5EC-431C-BECA-614D5A1F064F}"/>
              </a:ext>
            </a:extLst>
          </p:cNvPr>
          <p:cNvSpPr txBox="1"/>
          <p:nvPr/>
        </p:nvSpPr>
        <p:spPr>
          <a:xfrm>
            <a:off x="402431" y="544789"/>
            <a:ext cx="41148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Yurts within the state parks, glamping sites in any nature setting, treehouse lodging, railcar lodging and 2</a:t>
            </a:r>
            <a:r>
              <a:rPr lang="en-US" sz="1200" baseline="30000" dirty="0"/>
              <a:t>nd</a:t>
            </a:r>
            <a:r>
              <a:rPr lang="en-US" sz="1200" dirty="0"/>
              <a:t> story downtown lofts in small town America are lodging trends that will set you apart.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535F62E-F1A1-45F4-A4BA-AEBC132AD548}"/>
              </a:ext>
            </a:extLst>
          </p:cNvPr>
          <p:cNvSpPr txBox="1"/>
          <p:nvPr/>
        </p:nvSpPr>
        <p:spPr>
          <a:xfrm>
            <a:off x="402431" y="1352262"/>
            <a:ext cx="31802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Sites to list unique lodging: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1200" dirty="0"/>
              <a:t>Glampinghub.com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1200" dirty="0"/>
              <a:t>Tentrr.com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1200" dirty="0"/>
              <a:t>Airbnb.com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B44C09-9409-497B-988E-F916D6105AF1}"/>
              </a:ext>
            </a:extLst>
          </p:cNvPr>
          <p:cNvSpPr txBox="1"/>
          <p:nvPr/>
        </p:nvSpPr>
        <p:spPr>
          <a:xfrm>
            <a:off x="376237" y="2183259"/>
            <a:ext cx="41596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Know what your HMT rate is, who collects it and who isn’t collecting it.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11B2E10-F4DA-4F7F-B5C1-6C1D45ED07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2644924"/>
            <a:ext cx="3497999" cy="1916712"/>
          </a:xfrm>
          <a:prstGeom prst="rect">
            <a:avLst/>
          </a:prstGeom>
        </p:spPr>
      </p:pic>
      <p:sp>
        <p:nvSpPr>
          <p:cNvPr id="12" name="Title 5">
            <a:extLst>
              <a:ext uri="{FF2B5EF4-FFF2-40B4-BE49-F238E27FC236}">
                <a16:creationId xmlns:a16="http://schemas.microsoft.com/office/drawing/2014/main" id="{BAF05801-9A0A-4EC7-A88F-717AFFB533D6}"/>
              </a:ext>
            </a:extLst>
          </p:cNvPr>
          <p:cNvSpPr txBox="1">
            <a:spLocks/>
          </p:cNvSpPr>
          <p:nvPr/>
        </p:nvSpPr>
        <p:spPr>
          <a:xfrm>
            <a:off x="457199" y="100012"/>
            <a:ext cx="6400801" cy="41433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r>
              <a:rPr lang="en-US" sz="2100" b="1" kern="0" dirty="0">
                <a:solidFill>
                  <a:schemeClr val="tx2"/>
                </a:solidFill>
              </a:rPr>
              <a:t>Unique Lodging for Tourist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350EC20-47AE-B3A9-9383-5D92E5A6E9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9684" y="2952750"/>
            <a:ext cx="2322777" cy="168264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1096DD1-9F4A-8C48-FB29-1456D3A511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8040" y="2289264"/>
            <a:ext cx="1646063" cy="5243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727E488-9662-AFE8-946B-F67B4F89F4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5394" y="588200"/>
            <a:ext cx="2359356" cy="1572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12173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3D05E7B-FA58-4E91-8E55-76A9FF837F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219" y="926271"/>
            <a:ext cx="2667000" cy="17742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AC14926-234E-403D-9111-7256CD49B5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219" y="2903344"/>
            <a:ext cx="3231160" cy="15180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7FCC11-0ED7-42B8-B29F-A64634046F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1781" y="1047275"/>
            <a:ext cx="2203648" cy="1524475"/>
          </a:xfrm>
          <a:prstGeom prst="rect">
            <a:avLst/>
          </a:prstGeom>
        </p:spPr>
      </p:pic>
      <p:sp>
        <p:nvSpPr>
          <p:cNvPr id="8" name="Title 5">
            <a:extLst>
              <a:ext uri="{FF2B5EF4-FFF2-40B4-BE49-F238E27FC236}">
                <a16:creationId xmlns:a16="http://schemas.microsoft.com/office/drawing/2014/main" id="{19CE7452-2F3B-4D18-B356-31A2258AB50D}"/>
              </a:ext>
            </a:extLst>
          </p:cNvPr>
          <p:cNvSpPr txBox="1">
            <a:spLocks/>
          </p:cNvSpPr>
          <p:nvPr/>
        </p:nvSpPr>
        <p:spPr>
          <a:xfrm>
            <a:off x="457199" y="100012"/>
            <a:ext cx="6400801" cy="41433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r>
              <a:rPr lang="en-US" sz="2100" b="1" kern="0" dirty="0">
                <a:solidFill>
                  <a:schemeClr val="tx2"/>
                </a:solidFill>
              </a:rPr>
              <a:t>RV Parks – Connect to Downtown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A5646C7-4D0B-421A-9FA6-7285FAA80B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2303" y="2764004"/>
            <a:ext cx="2699984" cy="179671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345A6C7-44EB-44F6-858A-F210420A55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5200" y="926271"/>
            <a:ext cx="2895600" cy="1699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82096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5">
            <a:extLst>
              <a:ext uri="{FF2B5EF4-FFF2-40B4-BE49-F238E27FC236}">
                <a16:creationId xmlns:a16="http://schemas.microsoft.com/office/drawing/2014/main" id="{9621D8A7-FB4A-4EAA-84A5-41BDA2FEA28B}"/>
              </a:ext>
            </a:extLst>
          </p:cNvPr>
          <p:cNvSpPr txBox="1">
            <a:spLocks/>
          </p:cNvSpPr>
          <p:nvPr/>
        </p:nvSpPr>
        <p:spPr>
          <a:xfrm>
            <a:off x="457199" y="100012"/>
            <a:ext cx="6400801" cy="41433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r>
              <a:rPr lang="en-US" sz="2100" b="1" kern="0" dirty="0">
                <a:solidFill>
                  <a:schemeClr val="tx2"/>
                </a:solidFill>
              </a:rPr>
              <a:t>Planning &amp; Migration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99FEC9-6427-42EE-965E-C6BD580DB8C6}"/>
              </a:ext>
            </a:extLst>
          </p:cNvPr>
          <p:cNvSpPr txBox="1"/>
          <p:nvPr/>
        </p:nvSpPr>
        <p:spPr>
          <a:xfrm>
            <a:off x="381000" y="819150"/>
            <a:ext cx="4191000" cy="3733800"/>
          </a:xfrm>
          <a:prstGeom prst="rect">
            <a:avLst/>
          </a:prstGeom>
        </p:spPr>
        <p:txBody>
          <a:bodyPr vert="horz" lIns="51435" tIns="25718" rIns="51435" bIns="25718" rtlCol="0" anchor="t">
            <a:noAutofit/>
          </a:bodyPr>
          <a:lstStyle/>
          <a:p>
            <a:pPr marL="257175" indent="-128588">
              <a:lnSpc>
                <a:spcPct val="90000"/>
              </a:lnSpc>
              <a:buClr>
                <a:schemeClr val="accent3"/>
              </a:buClr>
              <a:buSzPts val="2960"/>
              <a:buFont typeface="Arial" panose="020B0604020202020204" pitchFamily="34" charset="0"/>
              <a:buChar char="•"/>
            </a:pPr>
            <a:r>
              <a:rPr lang="en-US" sz="1200" b="1" dirty="0">
                <a:sym typeface="Arial"/>
              </a:rPr>
              <a:t>Young, educated employees will seek a less car-centric lifestyle for themselves and their families.</a:t>
            </a:r>
          </a:p>
          <a:p>
            <a:pPr marL="257175" indent="-128588">
              <a:lnSpc>
                <a:spcPct val="90000"/>
              </a:lnSpc>
              <a:buClr>
                <a:schemeClr val="accent3"/>
              </a:buClr>
              <a:buSzPts val="2960"/>
              <a:buFont typeface="Arial" panose="020B0604020202020204" pitchFamily="34" charset="0"/>
              <a:buChar char="•"/>
            </a:pPr>
            <a:endParaRPr lang="en-US" sz="1200" b="1" dirty="0">
              <a:sym typeface="Arial"/>
            </a:endParaRPr>
          </a:p>
          <a:p>
            <a:pPr marL="257175" indent="-128588">
              <a:lnSpc>
                <a:spcPct val="90000"/>
              </a:lnSpc>
              <a:buClr>
                <a:schemeClr val="accent3"/>
              </a:buClr>
              <a:buSzPts val="2960"/>
              <a:buFont typeface="Arial" panose="020B0604020202020204" pitchFamily="34" charset="0"/>
              <a:buChar char="•"/>
            </a:pPr>
            <a:r>
              <a:rPr lang="en-US" sz="1200" b="1" dirty="0">
                <a:sym typeface="Verdana"/>
              </a:rPr>
              <a:t>Trails are becoming an essential component of the effort to retain and attract young residents/workers.</a:t>
            </a:r>
            <a:endParaRPr lang="en-US" sz="1200" dirty="0"/>
          </a:p>
          <a:p>
            <a:pPr marL="257175" indent="-128588">
              <a:lnSpc>
                <a:spcPct val="90000"/>
              </a:lnSpc>
              <a:spcBef>
                <a:spcPts val="1350"/>
              </a:spcBef>
              <a:buClr>
                <a:schemeClr val="accent3"/>
              </a:buClr>
              <a:buSzPts val="2960"/>
              <a:buFont typeface="Arial" panose="020B0604020202020204" pitchFamily="34" charset="0"/>
              <a:buChar char="•"/>
            </a:pPr>
            <a:r>
              <a:rPr lang="en-US" sz="1200" b="1" dirty="0">
                <a:sym typeface="Arial"/>
              </a:rPr>
              <a:t>Employers will follow the work force to towns that get it right.</a:t>
            </a:r>
            <a:endParaRPr lang="en-US" sz="1200" dirty="0"/>
          </a:p>
          <a:p>
            <a:pPr marL="257175" indent="-128588">
              <a:lnSpc>
                <a:spcPct val="90000"/>
              </a:lnSpc>
              <a:spcBef>
                <a:spcPts val="1350"/>
              </a:spcBef>
              <a:buClr>
                <a:schemeClr val="accent3"/>
              </a:buClr>
              <a:buSzPts val="2960"/>
              <a:buFont typeface="Arial" panose="020B0604020202020204" pitchFamily="34" charset="0"/>
              <a:buChar char="•"/>
            </a:pPr>
            <a:r>
              <a:rPr lang="en-US" sz="1200" b="1" dirty="0">
                <a:sym typeface="Arial"/>
              </a:rPr>
              <a:t>Small towns stand to offer the ultimate choice for young millennials as they see the perfect place to live.</a:t>
            </a:r>
          </a:p>
          <a:p>
            <a:pPr marL="257175" indent="-128588">
              <a:lnSpc>
                <a:spcPct val="90000"/>
              </a:lnSpc>
              <a:spcBef>
                <a:spcPts val="1350"/>
              </a:spcBef>
              <a:buClr>
                <a:schemeClr val="accent3"/>
              </a:buClr>
              <a:buSzPts val="3200"/>
              <a:buFont typeface="Arial" panose="020B0604020202020204" pitchFamily="34" charset="0"/>
              <a:buChar char="•"/>
            </a:pPr>
            <a:r>
              <a:rPr lang="en-US" sz="1200" b="1" dirty="0">
                <a:sym typeface="Arial"/>
              </a:rPr>
              <a:t>Upgrade school system</a:t>
            </a:r>
            <a:endParaRPr lang="en-US" sz="1200" dirty="0"/>
          </a:p>
          <a:p>
            <a:pPr marL="257175" indent="-128588">
              <a:lnSpc>
                <a:spcPct val="90000"/>
              </a:lnSpc>
              <a:spcBef>
                <a:spcPts val="1350"/>
              </a:spcBef>
              <a:buClr>
                <a:schemeClr val="accent3"/>
              </a:buClr>
              <a:buSzPts val="3200"/>
              <a:buFont typeface="Arial" panose="020B0604020202020204" pitchFamily="34" charset="0"/>
              <a:buChar char="•"/>
            </a:pPr>
            <a:r>
              <a:rPr lang="en-US" sz="1200" b="1" dirty="0">
                <a:sym typeface="Arial"/>
              </a:rPr>
              <a:t>Establish live, work, play, nodes that emulate successful models in large cities </a:t>
            </a:r>
            <a:endParaRPr lang="en-US" sz="1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304F82-E671-4F27-82DF-B03AEFF3EB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400" y="666750"/>
            <a:ext cx="2964921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8242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6276" y="3391618"/>
            <a:ext cx="3703453" cy="1022411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Night Life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23" r="8983"/>
          <a:stretch/>
        </p:blipFill>
        <p:spPr bwMode="auto">
          <a:xfrm>
            <a:off x="934930" y="8"/>
            <a:ext cx="2935224" cy="1713918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34" r="31102"/>
          <a:stretch/>
        </p:blipFill>
        <p:spPr bwMode="auto">
          <a:xfrm>
            <a:off x="15" y="1716248"/>
            <a:ext cx="2673464" cy="3427251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3" r="13423" b="2"/>
          <a:stretch/>
        </p:blipFill>
        <p:spPr bwMode="auto">
          <a:xfrm>
            <a:off x="4144169" y="544431"/>
            <a:ext cx="2139696" cy="2139696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20" r="6287" b="1"/>
          <a:stretch/>
        </p:blipFill>
        <p:spPr bwMode="auto">
          <a:xfrm>
            <a:off x="6689071" y="-3248"/>
            <a:ext cx="2454929" cy="2537918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4" r="11445"/>
          <a:stretch/>
        </p:blipFill>
        <p:spPr bwMode="auto">
          <a:xfrm>
            <a:off x="7022427" y="3053491"/>
            <a:ext cx="2121574" cy="2090009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901281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2704" y="2845753"/>
            <a:ext cx="3931694" cy="1441688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3600"/>
              <a:t>Coffee Shop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81" r="14142" b="1"/>
          <a:stretch/>
        </p:blipFill>
        <p:spPr bwMode="auto">
          <a:xfrm>
            <a:off x="1" y="485530"/>
            <a:ext cx="4038848" cy="4657972"/>
          </a:xfrm>
          <a:custGeom>
            <a:avLst/>
            <a:gdLst/>
            <a:ahLst/>
            <a:cxnLst/>
            <a:rect l="l" t="t" r="r" b="b"/>
            <a:pathLst>
              <a:path w="5385130" h="6210629">
                <a:moveTo>
                  <a:pt x="2203018" y="0"/>
                </a:moveTo>
                <a:cubicBezTo>
                  <a:pt x="3960450" y="0"/>
                  <a:pt x="5385130" y="1424680"/>
                  <a:pt x="5385130" y="3182112"/>
                </a:cubicBezTo>
                <a:cubicBezTo>
                  <a:pt x="5385130" y="4500186"/>
                  <a:pt x="4583748" y="5631087"/>
                  <a:pt x="3441640" y="6114158"/>
                </a:cubicBezTo>
                <a:lnTo>
                  <a:pt x="3178061" y="6210629"/>
                </a:lnTo>
                <a:lnTo>
                  <a:pt x="1233206" y="6210629"/>
                </a:lnTo>
                <a:lnTo>
                  <a:pt x="1108901" y="6171135"/>
                </a:lnTo>
                <a:cubicBezTo>
                  <a:pt x="767738" y="6046219"/>
                  <a:pt x="453928" y="5864559"/>
                  <a:pt x="178899" y="5637585"/>
                </a:cubicBezTo>
                <a:lnTo>
                  <a:pt x="0" y="5474990"/>
                </a:lnTo>
                <a:lnTo>
                  <a:pt x="0" y="889234"/>
                </a:lnTo>
                <a:lnTo>
                  <a:pt x="178899" y="726640"/>
                </a:lnTo>
                <a:cubicBezTo>
                  <a:pt x="728956" y="272693"/>
                  <a:pt x="1434142" y="0"/>
                  <a:pt x="220301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92" r="-4" b="5820"/>
          <a:stretch/>
        </p:blipFill>
        <p:spPr bwMode="auto">
          <a:xfrm>
            <a:off x="4048766" y="1"/>
            <a:ext cx="3113532" cy="1762051"/>
          </a:xfrm>
          <a:custGeom>
            <a:avLst/>
            <a:gdLst/>
            <a:ahLst/>
            <a:cxnLst/>
            <a:rect l="l" t="t" r="r" b="b"/>
            <a:pathLst>
              <a:path w="4151376" h="2349401">
                <a:moveTo>
                  <a:pt x="20101" y="0"/>
                </a:moveTo>
                <a:lnTo>
                  <a:pt x="4131276" y="0"/>
                </a:lnTo>
                <a:lnTo>
                  <a:pt x="4140659" y="61486"/>
                </a:lnTo>
                <a:cubicBezTo>
                  <a:pt x="4147746" y="131265"/>
                  <a:pt x="4151376" y="202065"/>
                  <a:pt x="4151376" y="273713"/>
                </a:cubicBezTo>
                <a:cubicBezTo>
                  <a:pt x="4151376" y="1420084"/>
                  <a:pt x="3222059" y="2349401"/>
                  <a:pt x="2075688" y="2349401"/>
                </a:cubicBezTo>
                <a:cubicBezTo>
                  <a:pt x="929317" y="2349401"/>
                  <a:pt x="0" y="1420084"/>
                  <a:pt x="0" y="273713"/>
                </a:cubicBezTo>
                <a:cubicBezTo>
                  <a:pt x="0" y="202065"/>
                  <a:pt x="3630" y="131265"/>
                  <a:pt x="10717" y="6148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5060285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94543"/>
            <a:ext cx="3008267" cy="994172"/>
          </a:xfrm>
        </p:spPr>
        <p:txBody>
          <a:bodyPr/>
          <a:lstStyle/>
          <a:p>
            <a:r>
              <a:rPr lang="en-US" sz="3600" b="1" dirty="0"/>
              <a:t>Breweries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91" y="1122405"/>
            <a:ext cx="2601172" cy="1662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766" y="2880897"/>
            <a:ext cx="2590394" cy="1688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822" y="791629"/>
            <a:ext cx="1758107" cy="2089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5705" y="3115084"/>
            <a:ext cx="1774329" cy="1192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55189" y="403285"/>
            <a:ext cx="3866354" cy="238158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8366" y="2936722"/>
            <a:ext cx="2038519" cy="17365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58579" y="2936721"/>
            <a:ext cx="1991242" cy="1991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47133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2704" y="2845753"/>
            <a:ext cx="3931694" cy="1441688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3600" dirty="0"/>
              <a:t>Downtown Living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05" r="8929" b="1"/>
          <a:stretch/>
        </p:blipFill>
        <p:spPr bwMode="auto">
          <a:xfrm>
            <a:off x="1" y="485530"/>
            <a:ext cx="4038848" cy="4657972"/>
          </a:xfrm>
          <a:custGeom>
            <a:avLst/>
            <a:gdLst/>
            <a:ahLst/>
            <a:cxnLst/>
            <a:rect l="l" t="t" r="r" b="b"/>
            <a:pathLst>
              <a:path w="5385130" h="6210629">
                <a:moveTo>
                  <a:pt x="2203018" y="0"/>
                </a:moveTo>
                <a:cubicBezTo>
                  <a:pt x="3960450" y="0"/>
                  <a:pt x="5385130" y="1424680"/>
                  <a:pt x="5385130" y="3182112"/>
                </a:cubicBezTo>
                <a:cubicBezTo>
                  <a:pt x="5385130" y="4500186"/>
                  <a:pt x="4583748" y="5631087"/>
                  <a:pt x="3441640" y="6114158"/>
                </a:cubicBezTo>
                <a:lnTo>
                  <a:pt x="3178061" y="6210629"/>
                </a:lnTo>
                <a:lnTo>
                  <a:pt x="1233206" y="6210629"/>
                </a:lnTo>
                <a:lnTo>
                  <a:pt x="1108901" y="6171135"/>
                </a:lnTo>
                <a:cubicBezTo>
                  <a:pt x="767738" y="6046219"/>
                  <a:pt x="453928" y="5864559"/>
                  <a:pt x="178899" y="5637585"/>
                </a:cubicBezTo>
                <a:lnTo>
                  <a:pt x="0" y="5474990"/>
                </a:lnTo>
                <a:lnTo>
                  <a:pt x="0" y="889234"/>
                </a:lnTo>
                <a:lnTo>
                  <a:pt x="178899" y="726640"/>
                </a:lnTo>
                <a:cubicBezTo>
                  <a:pt x="728956" y="272693"/>
                  <a:pt x="1434142" y="0"/>
                  <a:pt x="220301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15" b="4153"/>
          <a:stretch/>
        </p:blipFill>
        <p:spPr bwMode="auto">
          <a:xfrm>
            <a:off x="4048766" y="1"/>
            <a:ext cx="3113532" cy="1762051"/>
          </a:xfrm>
          <a:custGeom>
            <a:avLst/>
            <a:gdLst/>
            <a:ahLst/>
            <a:cxnLst/>
            <a:rect l="l" t="t" r="r" b="b"/>
            <a:pathLst>
              <a:path w="4151376" h="2349401">
                <a:moveTo>
                  <a:pt x="20101" y="0"/>
                </a:moveTo>
                <a:lnTo>
                  <a:pt x="4131276" y="0"/>
                </a:lnTo>
                <a:lnTo>
                  <a:pt x="4140659" y="61486"/>
                </a:lnTo>
                <a:cubicBezTo>
                  <a:pt x="4147746" y="131265"/>
                  <a:pt x="4151376" y="202065"/>
                  <a:pt x="4151376" y="273713"/>
                </a:cubicBezTo>
                <a:cubicBezTo>
                  <a:pt x="4151376" y="1420084"/>
                  <a:pt x="3222059" y="2349401"/>
                  <a:pt x="2075688" y="2349401"/>
                </a:cubicBezTo>
                <a:cubicBezTo>
                  <a:pt x="929317" y="2349401"/>
                  <a:pt x="0" y="1420084"/>
                  <a:pt x="0" y="273713"/>
                </a:cubicBezTo>
                <a:cubicBezTo>
                  <a:pt x="0" y="202065"/>
                  <a:pt x="3630" y="131265"/>
                  <a:pt x="10717" y="6148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52460" y="4579811"/>
            <a:ext cx="411480" cy="411480"/>
          </a:xfrm>
          <a:prstGeom prst="ellipse">
            <a:avLst/>
          </a:prstGeom>
          <a:solidFill>
            <a:srgbClr val="7F7F7F"/>
          </a:solidFill>
        </p:spPr>
        <p:txBody>
          <a:bodyPr vert="horz" lIns="68580" tIns="34290" rIns="68580" bIns="34290" rtlCol="0" anchor="ctr">
            <a:normAutofit fontScale="92500"/>
          </a:bodyPr>
          <a:lstStyle/>
          <a:p>
            <a:pPr algn="ctr">
              <a:spcAft>
                <a:spcPts val="450"/>
              </a:spcAft>
              <a:defRPr/>
            </a:pPr>
            <a:fld id="{7653AB47-111F-2A42-B4DF-3B05F9D6985E}" type="slidenum">
              <a:rPr lang="en-US" sz="1125">
                <a:solidFill>
                  <a:srgbClr val="FFFFFF"/>
                </a:solidFill>
              </a:rPr>
              <a:pPr algn="ctr">
                <a:spcAft>
                  <a:spcPts val="450"/>
                </a:spcAft>
                <a:defRPr/>
              </a:pPr>
              <a:t>72</a:t>
            </a:fld>
            <a:endParaRPr lang="en-US" sz="1125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02003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6276" y="3391618"/>
            <a:ext cx="3703453" cy="1022411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Convenience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0511"/>
          <a:stretch/>
        </p:blipFill>
        <p:spPr bwMode="auto">
          <a:xfrm>
            <a:off x="934930" y="8"/>
            <a:ext cx="2935224" cy="1713918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ED729E-2629-45BC-97FD-EDE345D0C7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73" r="25410" b="-1"/>
          <a:stretch/>
        </p:blipFill>
        <p:spPr>
          <a:xfrm>
            <a:off x="15" y="1716248"/>
            <a:ext cx="2673464" cy="3427251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2" r="16542" b="3"/>
          <a:stretch/>
        </p:blipFill>
        <p:spPr bwMode="auto">
          <a:xfrm>
            <a:off x="4144169" y="544431"/>
            <a:ext cx="2139696" cy="2139696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121DE2-BFBF-4BD4-84B6-56983C26142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273" b="3"/>
          <a:stretch/>
        </p:blipFill>
        <p:spPr>
          <a:xfrm>
            <a:off x="6689071" y="-3248"/>
            <a:ext cx="2454929" cy="2537918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93" r="20695" b="-1"/>
          <a:stretch/>
        </p:blipFill>
        <p:spPr bwMode="auto">
          <a:xfrm>
            <a:off x="7022427" y="3053491"/>
            <a:ext cx="2121574" cy="2090009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555039" y="4581144"/>
            <a:ext cx="411480" cy="411480"/>
          </a:xfrm>
          <a:prstGeom prst="ellipse">
            <a:avLst/>
          </a:prstGeom>
          <a:solidFill>
            <a:srgbClr val="7F7F7F"/>
          </a:solidFill>
        </p:spPr>
        <p:txBody>
          <a:bodyPr vert="horz" lIns="68580" tIns="34290" rIns="68580" bIns="34290" rtlCol="0" anchor="ctr">
            <a:normAutofit fontScale="92500"/>
          </a:bodyPr>
          <a:lstStyle/>
          <a:p>
            <a:pPr algn="ctr">
              <a:spcAft>
                <a:spcPts val="450"/>
              </a:spcAft>
              <a:defRPr/>
            </a:pPr>
            <a:fld id="{7653AB47-111F-2A42-B4DF-3B05F9D6985E}" type="slidenum">
              <a:rPr lang="en-US" sz="1125">
                <a:solidFill>
                  <a:srgbClr val="FFFFFF"/>
                </a:solidFill>
              </a:rPr>
              <a:pPr algn="ctr">
                <a:spcAft>
                  <a:spcPts val="450"/>
                </a:spcAft>
                <a:defRPr/>
              </a:pPr>
              <a:t>73</a:t>
            </a:fld>
            <a:endParaRPr lang="en-US" sz="1125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84342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0721" y="3391618"/>
            <a:ext cx="4206917" cy="1022411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Walkability / Bikeability</a:t>
            </a: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1" r="1903" b="-1"/>
          <a:stretch/>
        </p:blipFill>
        <p:spPr bwMode="auto">
          <a:xfrm>
            <a:off x="934931" y="8"/>
            <a:ext cx="2935224" cy="1713918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6" r="-1" b="11526"/>
          <a:stretch/>
        </p:blipFill>
        <p:spPr bwMode="auto">
          <a:xfrm>
            <a:off x="15" y="1709404"/>
            <a:ext cx="2673464" cy="3427251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7" r="16822" b="-1"/>
          <a:stretch/>
        </p:blipFill>
        <p:spPr bwMode="auto">
          <a:xfrm>
            <a:off x="4133903" y="585375"/>
            <a:ext cx="2139696" cy="2139696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/>
          <a:srcRect l="29586" r="9364" b="3"/>
          <a:stretch/>
        </p:blipFill>
        <p:spPr>
          <a:xfrm>
            <a:off x="6689071" y="-3248"/>
            <a:ext cx="2454929" cy="2714224"/>
          </a:xfrm>
          <a:custGeom>
            <a:avLst/>
            <a:gdLst/>
            <a:ahLst/>
            <a:cxnLst/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52460" y="4579811"/>
            <a:ext cx="411480" cy="411480"/>
          </a:xfrm>
          <a:prstGeom prst="ellipse">
            <a:avLst/>
          </a:prstGeom>
          <a:solidFill>
            <a:srgbClr val="7F7F7F"/>
          </a:solidFill>
        </p:spPr>
        <p:txBody>
          <a:bodyPr vert="horz" lIns="68580" tIns="34290" rIns="68580" bIns="34290" rtlCol="0" anchor="ctr">
            <a:normAutofit fontScale="92500"/>
          </a:bodyPr>
          <a:lstStyle/>
          <a:p>
            <a:pPr algn="ctr">
              <a:spcAft>
                <a:spcPts val="450"/>
              </a:spcAft>
              <a:defRPr/>
            </a:pPr>
            <a:fld id="{7653AB47-111F-2A42-B4DF-3B05F9D6985E}" type="slidenum">
              <a:rPr lang="en-US" sz="1125">
                <a:solidFill>
                  <a:srgbClr val="FFFFFF"/>
                </a:solidFill>
              </a:rPr>
              <a:pPr algn="ctr">
                <a:spcAft>
                  <a:spcPts val="450"/>
                </a:spcAft>
                <a:defRPr/>
              </a:pPr>
              <a:t>74</a:t>
            </a:fld>
            <a:endParaRPr lang="en-US" sz="1125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969535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50E88D-3F5C-8E5D-BC7F-CF95A0A11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5B116BF2-D797-BDB3-0E76-5B39ACCDE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19A1E00-60B9-AEAF-EF68-2633437F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7019"/>
            <a:ext cx="9143998" cy="3280596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7921DFE-A679-0847-F946-CD044EFF5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31539" y="-2948881"/>
            <a:ext cx="3280918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9052CE-D71F-1117-DCB9-9703C6F50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02522" y="-2777901"/>
            <a:ext cx="3280596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19DFD2A-18C8-B52B-0609-2E465AA0A2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17017"/>
            <a:ext cx="6406863" cy="3280594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C8C06DC-7AC2-D801-B93B-AFD138C30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774039"/>
            <a:ext cx="3742610" cy="3329347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F2A58-332A-659E-B7FC-12F52C0E5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118" y="551329"/>
            <a:ext cx="7540322" cy="21963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Tools Available to Help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86D089-BD64-1D02-43FD-40D15DC4F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4835127"/>
            <a:ext cx="336042" cy="273844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r">
              <a:lnSpc>
                <a:spcPct val="90000"/>
              </a:lnSpc>
              <a:spcAft>
                <a:spcPts val="450"/>
              </a:spcAft>
              <a:defRPr/>
            </a:pPr>
            <a:fld id="{7653AB47-111F-2A42-B4DF-3B05F9D6985E}" type="slidenum">
              <a:rPr lang="en-US" sz="7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lnSpc>
                  <a:spcPct val="90000"/>
                </a:lnSpc>
                <a:spcAft>
                  <a:spcPts val="450"/>
                </a:spcAft>
                <a:defRPr/>
              </a:pPr>
              <a:t>75</a:t>
            </a:fld>
            <a:endParaRPr lang="en-US" sz="7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684430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9F81E288-E290-4D2E-8FB1-AD688E977A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195" b="2"/>
          <a:stretch/>
        </p:blipFill>
        <p:spPr>
          <a:xfrm>
            <a:off x="-42560" y="-307683"/>
            <a:ext cx="5135880" cy="4168106"/>
          </a:xfrm>
          <a:prstGeom prst="rect">
            <a:avLst/>
          </a:prstGeom>
        </p:spPr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3B1AC82F-C0A2-464F-A3E0-E3B40DA9BED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6415" r="34027" b="-1"/>
          <a:stretch/>
        </p:blipFill>
        <p:spPr>
          <a:xfrm>
            <a:off x="4669498" y="-1844"/>
            <a:ext cx="4472089" cy="51435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374562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standing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0CA8FD58-9F7F-40C2-894D-58F5855DEF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9000"/>
          </a:blip>
          <a:srcRect t="9158" b="1201"/>
          <a:stretch/>
        </p:blipFill>
        <p:spPr>
          <a:xfrm>
            <a:off x="16" y="7"/>
            <a:ext cx="9143984" cy="5143493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AAC4C0-25F7-41A0-B8B1-F9E894055EB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510409" y="3134956"/>
            <a:ext cx="8239454" cy="1760237"/>
          </a:xfrm>
        </p:spPr>
        <p:txBody>
          <a:bodyPr vert="horz" lIns="68580" tIns="34290" rIns="68580" bIns="34290" rtlCol="0">
            <a:normAutofit/>
          </a:bodyPr>
          <a:lstStyle/>
          <a:p>
            <a:pPr indent="-1714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Candara" panose="020E0502030303020204" pitchFamily="34" charset="0"/>
              </a:rPr>
              <a:t>THE 2-YEAR PROGRAM CURRICULUM</a:t>
            </a:r>
          </a:p>
          <a:p>
            <a:pPr indent="-1714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Candara" panose="020E0502030303020204" pitchFamily="34" charset="0"/>
              </a:rPr>
              <a:t>Year 1: Education, Visioning, and Planning</a:t>
            </a:r>
          </a:p>
          <a:p>
            <a:pPr indent="-1714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Candara" panose="020E0502030303020204" pitchFamily="34" charset="0"/>
              </a:rPr>
              <a:t>Year 2: Project Development, Funding, and Implementation and Tracking and Impact Analysis</a:t>
            </a:r>
          </a:p>
        </p:txBody>
      </p:sp>
    </p:spTree>
    <p:extLst>
      <p:ext uri="{BB962C8B-B14F-4D97-AF65-F5344CB8AC3E}">
        <p14:creationId xmlns:p14="http://schemas.microsoft.com/office/powerpoint/2010/main" val="69062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B06AB044-D289-402C-BDE9-C69CA95A488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t="5894" b="30390"/>
          <a:stretch/>
        </p:blipFill>
        <p:spPr>
          <a:xfrm>
            <a:off x="3791272" y="0"/>
            <a:ext cx="5352728" cy="5115986"/>
          </a:xfrm>
          <a:prstGeom prst="rect">
            <a:avLst/>
          </a:prstGeom>
        </p:spPr>
      </p:pic>
      <p:sp>
        <p:nvSpPr>
          <p:cNvPr id="9" name="Content Placeholder 4">
            <a:extLst>
              <a:ext uri="{FF2B5EF4-FFF2-40B4-BE49-F238E27FC236}">
                <a16:creationId xmlns:a16="http://schemas.microsoft.com/office/drawing/2014/main" id="{1AD1F8BA-5CB8-4F07-8108-ECC551DCB4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" y="742950"/>
            <a:ext cx="3753172" cy="4267200"/>
          </a:xfrm>
        </p:spPr>
        <p:txBody>
          <a:bodyPr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PROCESS: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</a:rPr>
              <a:t>Discovering what a community wants through community-led: 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VISIONING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PLANNING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PROJECT DEVELOPMENT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PRODUCT: 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</a:rPr>
              <a:t>Creating </a:t>
            </a:r>
            <a:r>
              <a:rPr lang="en-US" sz="1600" b="1" dirty="0">
                <a:solidFill>
                  <a:schemeClr val="tx2"/>
                </a:solidFill>
              </a:rPr>
              <a:t>ACTION</a:t>
            </a:r>
            <a:r>
              <a:rPr lang="en-US" sz="1600" dirty="0">
                <a:solidFill>
                  <a:schemeClr val="tx1"/>
                </a:solidFill>
              </a:rPr>
              <a:t> and </a:t>
            </a:r>
            <a:r>
              <a:rPr lang="en-US" sz="1600" b="1" dirty="0">
                <a:solidFill>
                  <a:schemeClr val="tx2"/>
                </a:solidFill>
              </a:rPr>
              <a:t>IMPLEMENTATION</a:t>
            </a:r>
            <a:r>
              <a:rPr lang="en-US" sz="1600" dirty="0">
                <a:solidFill>
                  <a:schemeClr val="tx1"/>
                </a:solidFill>
              </a:rPr>
              <a:t> plans for achieving what a community wants beginning with:</a:t>
            </a:r>
          </a:p>
          <a:p>
            <a:pPr marL="457200" lvl="1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ASSET INVENTORY</a:t>
            </a:r>
          </a:p>
          <a:p>
            <a:pPr marL="457200" lvl="1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FIVE PLACEMAKING STEPS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6A33C880-51E4-444B-9C67-4D9C051C2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886"/>
            <a:ext cx="3886200" cy="770505"/>
          </a:xfrm>
          <a:effectLst/>
        </p:spPr>
        <p:txBody>
          <a:bodyPr/>
          <a:lstStyle/>
          <a:p>
            <a:r>
              <a:rPr lang="en-US" sz="3000" b="1" dirty="0">
                <a:ln>
                  <a:solidFill>
                    <a:schemeClr val="bg2">
                      <a:lumMod val="75000"/>
                    </a:schemeClr>
                  </a:solidFill>
                </a:ln>
                <a:solidFill>
                  <a:schemeClr val="tx2"/>
                </a:solidFill>
                <a:latin typeface="+mn-lt"/>
              </a:rPr>
              <a:t>Program Objectives</a:t>
            </a:r>
          </a:p>
        </p:txBody>
      </p:sp>
    </p:spTree>
    <p:extLst>
      <p:ext uri="{BB962C8B-B14F-4D97-AF65-F5344CB8AC3E}">
        <p14:creationId xmlns:p14="http://schemas.microsoft.com/office/powerpoint/2010/main" val="311866618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3B1AC82F-C0A2-464F-A3E0-E3B40DA9BED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5546" r="25546"/>
          <a:stretch/>
        </p:blipFill>
        <p:spPr>
          <a:xfrm>
            <a:off x="4669498" y="-1844"/>
            <a:ext cx="4472089" cy="51435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41E61C4-48C8-4CE9-8626-E1D3E720A79B}"/>
              </a:ext>
            </a:extLst>
          </p:cNvPr>
          <p:cNvSpPr txBox="1"/>
          <p:nvPr/>
        </p:nvSpPr>
        <p:spPr>
          <a:xfrm>
            <a:off x="470889" y="400082"/>
            <a:ext cx="4099841" cy="43627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DIVERSITY:</a:t>
            </a:r>
          </a:p>
          <a:p>
            <a:r>
              <a:rPr lang="en-US" sz="2400" dirty="0">
                <a:solidFill>
                  <a:schemeClr val="bg1"/>
                </a:solidFill>
              </a:rPr>
              <a:t>Who is at the table?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EQUITY:</a:t>
            </a:r>
          </a:p>
          <a:p>
            <a:r>
              <a:rPr lang="en-US" sz="2400" dirty="0">
                <a:solidFill>
                  <a:schemeClr val="bg1"/>
                </a:solidFill>
              </a:rPr>
              <a:t>What are the barriers to getting to and staying at the table?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INCLUSION:</a:t>
            </a:r>
          </a:p>
          <a:p>
            <a:r>
              <a:rPr lang="en-US" sz="2400" dirty="0">
                <a:solidFill>
                  <a:schemeClr val="bg1"/>
                </a:solidFill>
              </a:rPr>
              <a:t>Do all feel they belong at the table?</a:t>
            </a:r>
          </a:p>
          <a:p>
            <a:endParaRPr lang="en-US" sz="13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93309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857DEA3A-DDF6-4F78-B7CF-6F059D9BC3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45" b="7845"/>
          <a:stretch/>
        </p:blipFill>
        <p:spPr>
          <a:xfrm>
            <a:off x="-1" y="0"/>
            <a:ext cx="9150976" cy="5143500"/>
          </a:xfrm>
          <a:prstGeom prst="rect">
            <a:avLst/>
          </a:prstGeom>
        </p:spPr>
      </p:pic>
      <p:sp>
        <p:nvSpPr>
          <p:cNvPr id="38" name="TextBox 37" descr="Accent to title block">
            <a:extLst>
              <a:ext uri="{FF2B5EF4-FFF2-40B4-BE49-F238E27FC236}">
                <a16:creationId xmlns:a16="http://schemas.microsoft.com/office/drawing/2014/main" id="{B231FB9C-F234-41D0-A4CE-8C29A5F2F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158541" y="2881800"/>
            <a:ext cx="992435" cy="1650206"/>
          </a:xfrm>
          <a:custGeom>
            <a:avLst/>
            <a:gdLst>
              <a:gd name="connsiteX0" fmla="*/ 99480 w 846997"/>
              <a:gd name="connsiteY0" fmla="*/ 0 h 2200275"/>
              <a:gd name="connsiteX1" fmla="*/ 846997 w 846997"/>
              <a:gd name="connsiteY1" fmla="*/ 0 h 2200275"/>
              <a:gd name="connsiteX2" fmla="*/ 846997 w 846997"/>
              <a:gd name="connsiteY2" fmla="*/ 2200275 h 2200275"/>
              <a:gd name="connsiteX3" fmla="*/ 99480 w 846997"/>
              <a:gd name="connsiteY3" fmla="*/ 2200275 h 2200275"/>
              <a:gd name="connsiteX4" fmla="*/ 0 w 846997"/>
              <a:gd name="connsiteY4" fmla="*/ 2099942 h 2200275"/>
              <a:gd name="connsiteX5" fmla="*/ 0 w 846997"/>
              <a:gd name="connsiteY5" fmla="*/ 100333 h 2200275"/>
              <a:gd name="connsiteX6" fmla="*/ 99480 w 846997"/>
              <a:gd name="connsiteY6" fmla="*/ 0 h 2200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6997" h="2200275">
                <a:moveTo>
                  <a:pt x="99480" y="0"/>
                </a:moveTo>
                <a:lnTo>
                  <a:pt x="846997" y="0"/>
                </a:lnTo>
                <a:lnTo>
                  <a:pt x="846997" y="2200275"/>
                </a:lnTo>
                <a:lnTo>
                  <a:pt x="99480" y="2200275"/>
                </a:lnTo>
                <a:cubicBezTo>
                  <a:pt x="44539" y="2200275"/>
                  <a:pt x="0" y="2155354"/>
                  <a:pt x="0" y="2099942"/>
                </a:cubicBezTo>
                <a:lnTo>
                  <a:pt x="0" y="100333"/>
                </a:lnTo>
                <a:cubicBezTo>
                  <a:pt x="0" y="44921"/>
                  <a:pt x="44539" y="0"/>
                  <a:pt x="99480" y="0"/>
                </a:cubicBezTo>
                <a:close/>
              </a:path>
            </a:pathLst>
          </a:custGeom>
          <a:gradFill>
            <a:gsLst>
              <a:gs pos="100000">
                <a:schemeClr val="tx1">
                  <a:lumMod val="75000"/>
                  <a:lumOff val="25000"/>
                </a:schemeClr>
              </a:gs>
              <a:gs pos="0">
                <a:schemeClr val="tx1"/>
              </a:gs>
            </a:gsLst>
            <a:lin ang="0" scaled="0"/>
          </a:gradFill>
          <a:ln w="3175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wrap="square" lIns="135000" tIns="216000" rIns="135000" bIns="135000" rtlCol="0" anchor="t">
            <a:no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5000" b="1" kern="1200" spc="-300">
                <a:solidFill>
                  <a:schemeClr val="bg1">
                    <a:lumMod val="9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>
              <a:lnSpc>
                <a:spcPts val="3000"/>
              </a:lnSpc>
              <a:defRPr/>
            </a:pPr>
            <a:endParaRPr lang="en-ZA" sz="3750" spc="-225" dirty="0">
              <a:solidFill>
                <a:srgbClr val="FFFFFF">
                  <a:lumMod val="95000"/>
                </a:srgbClr>
              </a:solidFill>
              <a:latin typeface="Corbel"/>
            </a:endParaRPr>
          </a:p>
        </p:txBody>
      </p:sp>
      <p:sp>
        <p:nvSpPr>
          <p:cNvPr id="35" name="Isosceles Triangle 34" descr="Shadow to title block">
            <a:extLst>
              <a:ext uri="{FF2B5EF4-FFF2-40B4-BE49-F238E27FC236}">
                <a16:creationId xmlns:a16="http://schemas.microsoft.com/office/drawing/2014/main" id="{FE193317-B8BD-46CA-B0A6-8A7511B08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158541" y="4166248"/>
            <a:ext cx="357187" cy="318728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ZA" sz="1350" dirty="0">
              <a:solidFill>
                <a:srgbClr val="FFFFFF"/>
              </a:solidFill>
              <a:latin typeface="Calibri Light"/>
            </a:endParaRPr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7C11A64B-7EA5-442C-8405-73273A5331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40356" y="370891"/>
            <a:ext cx="2875372" cy="3795356"/>
          </a:xfrm>
        </p:spPr>
        <p:txBody>
          <a:bodyPr/>
          <a:lstStyle/>
          <a:p>
            <a:r>
              <a:rPr lang="en-ZA" dirty="0"/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28E04-9C2A-4859-8050-C2DF67A249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94934" y="2372355"/>
            <a:ext cx="2641136" cy="216000"/>
          </a:xfrm>
        </p:spPr>
        <p:txBody>
          <a:bodyPr/>
          <a:lstStyle/>
          <a:p>
            <a:r>
              <a:rPr lang="en-ZA" sz="2000" dirty="0"/>
              <a:t>Application for Participation – 2025</a:t>
            </a:r>
          </a:p>
          <a:p>
            <a:r>
              <a:rPr lang="en-ZA" sz="1600" dirty="0"/>
              <a:t>Please contact:</a:t>
            </a:r>
          </a:p>
          <a:p>
            <a:r>
              <a:rPr lang="en-ZA" sz="1600" dirty="0"/>
              <a:t>Tara Bradshaw at tbradshaw@gacities.com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6B60D4B-C5E7-4615-9A3E-DFB1B09A0B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727386" y="363263"/>
            <a:ext cx="2621654" cy="2122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333620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7C5175-291D-97FD-BD43-A0716C5D14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5143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14773E3-1F0A-79F1-F425-3BD2FE6A5F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898"/>
          <a:stretch/>
        </p:blipFill>
        <p:spPr>
          <a:xfrm>
            <a:off x="20" y="961"/>
            <a:ext cx="9143980" cy="5142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372654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30AA62-9D3B-FCBE-1C04-80AB6818F7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5143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FFF642-6D91-ED28-C067-905DD3A71F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598"/>
          <a:stretch/>
        </p:blipFill>
        <p:spPr>
          <a:xfrm>
            <a:off x="20" y="961"/>
            <a:ext cx="9143980" cy="5142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57401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516DD3E-8AFE-43A9-A872-C8C67203E7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743200" y="514350"/>
            <a:ext cx="3454682" cy="609600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Arts Assessment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F83235-3CB4-4032-8F2C-8AAC8ADF477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09600" y="1276350"/>
            <a:ext cx="8077200" cy="3108047"/>
          </a:xfrm>
        </p:spPr>
        <p:txBody>
          <a:bodyPr/>
          <a:lstStyle/>
          <a:p>
            <a:pPr fontAlgn="base"/>
            <a:r>
              <a:rPr lang="en-US" sz="1800" b="1" dirty="0"/>
              <a:t>What are the arts organizations or creative industries in the community?​</a:t>
            </a:r>
          </a:p>
          <a:p>
            <a:pPr fontAlgn="base"/>
            <a:r>
              <a:rPr lang="en-US" sz="1800" b="1" dirty="0"/>
              <a:t>Who are the individual artists living or working in the community? (i.e. painters, writers, photographers, composers, etc.)​</a:t>
            </a:r>
          </a:p>
          <a:p>
            <a:pPr fontAlgn="base"/>
            <a:r>
              <a:rPr lang="en-US" sz="1800" b="1" dirty="0"/>
              <a:t>​Does the community have a history of traditional arts? (i.e. quilting, Sacred Harp singing, pottery, basket weaving, etc.)​</a:t>
            </a:r>
          </a:p>
          <a:p>
            <a:pPr fontAlgn="base"/>
            <a:r>
              <a:rPr lang="en-US" sz="1800" b="1" dirty="0"/>
              <a:t>​What arts events regularly take place in the community?​</a:t>
            </a:r>
          </a:p>
          <a:p>
            <a:pPr fontAlgn="base"/>
            <a:r>
              <a:rPr lang="en-US" sz="1800" b="1" dirty="0"/>
              <a:t>​Do local schools teach arts classes?​</a:t>
            </a:r>
          </a:p>
          <a:p>
            <a:pPr fontAlgn="base"/>
            <a:r>
              <a:rPr lang="en-US" sz="1800" b="1" dirty="0"/>
              <a:t>​Are there arts-based businesses in the community, such as graphic designers, architects, photographers, etc.?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39929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18B486D-6390-49AE-B79A-3CD7C1D7D546}"/>
              </a:ext>
            </a:extLst>
          </p:cNvPr>
          <p:cNvSpPr txBox="1"/>
          <p:nvPr/>
        </p:nvSpPr>
        <p:spPr>
          <a:xfrm>
            <a:off x="533400" y="819150"/>
            <a:ext cx="5029200" cy="33060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450"/>
              </a:spcAft>
            </a:pPr>
            <a:r>
              <a:rPr lang="en-US" sz="1350" b="1" dirty="0">
                <a:solidFill>
                  <a:schemeClr val="tx2"/>
                </a:solidFill>
                <a:ea typeface="Baskerville" panose="02020502070401020303" pitchFamily="18" charset="0"/>
                <a:cs typeface="Arial" panose="020B0604020202020204" pitchFamily="34" charset="0"/>
              </a:rPr>
              <a:t>When is it safe to reopen for visitors (attractions open, staff at work, etc.)?</a:t>
            </a:r>
          </a:p>
          <a:p>
            <a:pPr>
              <a:spcAft>
                <a:spcPts val="450"/>
              </a:spcAft>
            </a:pPr>
            <a:endParaRPr lang="en-US" sz="1350" b="1" dirty="0">
              <a:solidFill>
                <a:schemeClr val="tx2"/>
              </a:solidFill>
              <a:ea typeface="Baskerville" panose="02020502070401020303" pitchFamily="18" charset="0"/>
              <a:cs typeface="Arial" panose="020B0604020202020204" pitchFamily="34" charset="0"/>
            </a:endParaRPr>
          </a:p>
          <a:p>
            <a:pPr>
              <a:spcAft>
                <a:spcPts val="450"/>
              </a:spcAft>
            </a:pPr>
            <a:r>
              <a:rPr lang="en-US" sz="1350" b="1" dirty="0">
                <a:solidFill>
                  <a:schemeClr val="tx2"/>
                </a:solidFill>
                <a:ea typeface="Baskerville" panose="02020502070401020303" pitchFamily="18" charset="0"/>
                <a:cs typeface="Arial" panose="020B0604020202020204" pitchFamily="34" charset="0"/>
              </a:rPr>
              <a:t>How do you communicate to the world your “open” status?</a:t>
            </a:r>
          </a:p>
          <a:p>
            <a:pPr>
              <a:spcAft>
                <a:spcPts val="450"/>
              </a:spcAft>
            </a:pPr>
            <a:endParaRPr lang="en-US" sz="1350" b="1" dirty="0">
              <a:solidFill>
                <a:schemeClr val="tx2"/>
              </a:solidFill>
              <a:ea typeface="Baskerville" panose="02020502070401020303" pitchFamily="18" charset="0"/>
              <a:cs typeface="Arial" panose="020B0604020202020204" pitchFamily="34" charset="0"/>
            </a:endParaRPr>
          </a:p>
          <a:p>
            <a:pPr>
              <a:spcAft>
                <a:spcPts val="450"/>
              </a:spcAft>
            </a:pPr>
            <a:r>
              <a:rPr lang="en-US" sz="1350" b="1" dirty="0">
                <a:solidFill>
                  <a:schemeClr val="tx2"/>
                </a:solidFill>
                <a:ea typeface="Baskerville" panose="02020502070401020303" pitchFamily="18" charset="0"/>
                <a:cs typeface="Arial" panose="020B0604020202020204" pitchFamily="34" charset="0"/>
              </a:rPr>
              <a:t>How do you repair the destination brand, instill public confidence, encourage positive response/action?</a:t>
            </a:r>
          </a:p>
          <a:p>
            <a:pPr>
              <a:spcAft>
                <a:spcPts val="450"/>
              </a:spcAft>
            </a:pPr>
            <a:endParaRPr lang="en-US" sz="1350" b="1" dirty="0">
              <a:solidFill>
                <a:schemeClr val="tx2"/>
              </a:solidFill>
              <a:ea typeface="Baskerville" panose="02020502070401020303" pitchFamily="18" charset="0"/>
              <a:cs typeface="Arial" panose="020B0604020202020204" pitchFamily="34" charset="0"/>
            </a:endParaRPr>
          </a:p>
          <a:p>
            <a:pPr>
              <a:spcAft>
                <a:spcPts val="450"/>
              </a:spcAft>
            </a:pPr>
            <a:r>
              <a:rPr lang="en-US" sz="1350" b="1" dirty="0">
                <a:solidFill>
                  <a:schemeClr val="tx2"/>
                </a:solidFill>
                <a:ea typeface="Baskerville" panose="02020502070401020303" pitchFamily="18" charset="0"/>
                <a:cs typeface="Arial" panose="020B0604020202020204" pitchFamily="34" charset="0"/>
              </a:rPr>
              <a:t>How do you prepare better in future? (What did you learn from this disaster?)</a:t>
            </a:r>
          </a:p>
          <a:p>
            <a:pPr marL="214313" indent="-214313"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350" dirty="0"/>
          </a:p>
          <a:p>
            <a:endParaRPr lang="en-US" sz="135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0CBB62-44C2-4364-A9A0-F47824C3A0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7400" y="666750"/>
            <a:ext cx="2362200" cy="3054225"/>
          </a:xfrm>
          <a:prstGeom prst="rect">
            <a:avLst/>
          </a:prstGeom>
        </p:spPr>
      </p:pic>
      <p:sp>
        <p:nvSpPr>
          <p:cNvPr id="7" name="Title 5">
            <a:extLst>
              <a:ext uri="{FF2B5EF4-FFF2-40B4-BE49-F238E27FC236}">
                <a16:creationId xmlns:a16="http://schemas.microsoft.com/office/drawing/2014/main" id="{DFA7D0D0-E230-4885-92EF-B684366DC35A}"/>
              </a:ext>
            </a:extLst>
          </p:cNvPr>
          <p:cNvSpPr txBox="1">
            <a:spLocks/>
          </p:cNvSpPr>
          <p:nvPr/>
        </p:nvSpPr>
        <p:spPr>
          <a:xfrm>
            <a:off x="457199" y="100012"/>
            <a:ext cx="8534401" cy="41433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r>
              <a:rPr lang="en-US" sz="2100" b="1" kern="0" dirty="0">
                <a:solidFill>
                  <a:schemeClr val="tx2"/>
                </a:solidFill>
              </a:rPr>
              <a:t>Set Policy for Disasters</a:t>
            </a:r>
            <a:endParaRPr 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1378412743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2">
            <a:extLst>
              <a:ext uri="{FF2B5EF4-FFF2-40B4-BE49-F238E27FC236}">
                <a16:creationId xmlns:a16="http://schemas.microsoft.com/office/drawing/2014/main" id="{CEC66911-D566-4B2F-B549-22DF273ABD07}"/>
              </a:ext>
            </a:extLst>
          </p:cNvPr>
          <p:cNvSpPr txBox="1">
            <a:spLocks/>
          </p:cNvSpPr>
          <p:nvPr/>
        </p:nvSpPr>
        <p:spPr>
          <a:xfrm>
            <a:off x="2057400" y="1352550"/>
            <a:ext cx="4724400" cy="946252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476" algn="ctr">
              <a:lnSpc>
                <a:spcPts val="2478"/>
              </a:lnSpc>
              <a:spcBef>
                <a:spcPts val="79"/>
              </a:spcBef>
            </a:pPr>
            <a:r>
              <a:rPr lang="en-US" sz="2175" b="1" kern="0" dirty="0">
                <a:solidFill>
                  <a:schemeClr val="bg1"/>
                </a:solidFill>
                <a:latin typeface="Century Gothic"/>
                <a:cs typeface="Century Gothic"/>
              </a:rPr>
              <a:t>Cindy</a:t>
            </a:r>
            <a:r>
              <a:rPr lang="en-US" sz="2175" b="1" kern="0" spc="-34" dirty="0">
                <a:solidFill>
                  <a:schemeClr val="bg1"/>
                </a:solidFill>
                <a:latin typeface="Century Gothic"/>
                <a:cs typeface="Century Gothic"/>
              </a:rPr>
              <a:t> </a:t>
            </a:r>
            <a:r>
              <a:rPr lang="en-US" sz="2175" b="1" kern="0" spc="-4" dirty="0">
                <a:solidFill>
                  <a:schemeClr val="bg1"/>
                </a:solidFill>
                <a:latin typeface="Century Gothic"/>
                <a:cs typeface="Century Gothic"/>
              </a:rPr>
              <a:t>Eidson</a:t>
            </a:r>
            <a:endParaRPr lang="en-US" sz="2175" b="1" kern="0" dirty="0">
              <a:solidFill>
                <a:schemeClr val="bg1"/>
              </a:solidFill>
              <a:latin typeface="Century Gothic"/>
              <a:cs typeface="Century Gothic"/>
            </a:endParaRPr>
          </a:p>
          <a:p>
            <a:pPr marL="9525" marR="3810" algn="ctr">
              <a:lnSpc>
                <a:spcPts val="2348"/>
              </a:lnSpc>
              <a:spcBef>
                <a:spcPts val="169"/>
              </a:spcBef>
            </a:pPr>
            <a:r>
              <a:rPr lang="en-US" sz="2175" b="1" kern="0" dirty="0">
                <a:solidFill>
                  <a:schemeClr val="bg1"/>
                </a:solidFill>
                <a:latin typeface="Century Gothic"/>
                <a:cs typeface="Century Gothic"/>
              </a:rPr>
              <a:t>Georgia</a:t>
            </a:r>
            <a:r>
              <a:rPr lang="en-US" sz="2175" b="1" kern="0" spc="-30" dirty="0">
                <a:solidFill>
                  <a:schemeClr val="bg1"/>
                </a:solidFill>
                <a:latin typeface="Century Gothic"/>
                <a:cs typeface="Century Gothic"/>
              </a:rPr>
              <a:t> </a:t>
            </a:r>
            <a:r>
              <a:rPr lang="en-US" sz="2175" b="1" kern="0" dirty="0">
                <a:solidFill>
                  <a:schemeClr val="bg1"/>
                </a:solidFill>
                <a:latin typeface="Century Gothic"/>
                <a:cs typeface="Century Gothic"/>
              </a:rPr>
              <a:t>Municipal</a:t>
            </a:r>
            <a:r>
              <a:rPr lang="en-US" sz="2175" b="1" kern="0" spc="-23" dirty="0">
                <a:solidFill>
                  <a:schemeClr val="bg1"/>
                </a:solidFill>
                <a:latin typeface="Century Gothic"/>
                <a:cs typeface="Century Gothic"/>
              </a:rPr>
              <a:t> </a:t>
            </a:r>
            <a:r>
              <a:rPr lang="en-US" sz="2175" b="1" kern="0" dirty="0">
                <a:solidFill>
                  <a:schemeClr val="bg1"/>
                </a:solidFill>
                <a:latin typeface="Century Gothic"/>
                <a:cs typeface="Century Gothic"/>
              </a:rPr>
              <a:t>Association </a:t>
            </a:r>
            <a:r>
              <a:rPr lang="en-US" sz="2175" b="1" kern="0" spc="-596" dirty="0">
                <a:solidFill>
                  <a:schemeClr val="bg1"/>
                </a:solidFill>
                <a:latin typeface="Century Gothic"/>
                <a:cs typeface="Century Gothic"/>
              </a:rPr>
              <a:t> </a:t>
            </a:r>
            <a:r>
              <a:rPr lang="en-US" sz="2175" b="1" kern="0" dirty="0">
                <a:solidFill>
                  <a:schemeClr val="bg1"/>
                </a:solidFill>
                <a:latin typeface="Century Gothic"/>
                <a:cs typeface="Century Gothic"/>
              </a:rPr>
              <a:t>Georgia</a:t>
            </a:r>
            <a:r>
              <a:rPr lang="en-US" sz="2175" b="1" kern="0" spc="-11" dirty="0">
                <a:solidFill>
                  <a:schemeClr val="bg1"/>
                </a:solidFill>
                <a:latin typeface="Century Gothic"/>
                <a:cs typeface="Century Gothic"/>
              </a:rPr>
              <a:t> </a:t>
            </a:r>
            <a:r>
              <a:rPr lang="en-US" sz="2175" b="1" kern="0" dirty="0">
                <a:solidFill>
                  <a:schemeClr val="bg1"/>
                </a:solidFill>
                <a:latin typeface="Century Gothic"/>
                <a:cs typeface="Century Gothic"/>
              </a:rPr>
              <a:t>Cities</a:t>
            </a:r>
            <a:r>
              <a:rPr lang="en-US" sz="2175" b="1" kern="0" spc="4" dirty="0">
                <a:solidFill>
                  <a:schemeClr val="bg1"/>
                </a:solidFill>
                <a:latin typeface="Century Gothic"/>
                <a:cs typeface="Century Gothic"/>
              </a:rPr>
              <a:t> </a:t>
            </a:r>
            <a:r>
              <a:rPr lang="en-US" sz="2175" b="1" kern="0" dirty="0">
                <a:solidFill>
                  <a:schemeClr val="bg1"/>
                </a:solidFill>
                <a:latin typeface="Century Gothic"/>
                <a:cs typeface="Century Gothic"/>
              </a:rPr>
              <a:t>Foundation</a:t>
            </a:r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53E7D7CB-974C-4151-9286-EA0644C1AB3E}"/>
              </a:ext>
            </a:extLst>
          </p:cNvPr>
          <p:cNvSpPr txBox="1"/>
          <p:nvPr/>
        </p:nvSpPr>
        <p:spPr>
          <a:xfrm>
            <a:off x="2634853" y="2724150"/>
            <a:ext cx="3569494" cy="1037143"/>
          </a:xfrm>
          <a:prstGeom prst="rect">
            <a:avLst/>
          </a:prstGeom>
        </p:spPr>
        <p:txBody>
          <a:bodyPr vert="horz" wrap="square" lIns="0" tIns="77153" rIns="0" bIns="0" rtlCol="0">
            <a:spAutoFit/>
          </a:bodyPr>
          <a:lstStyle/>
          <a:p>
            <a:pPr marL="2381" algn="ctr">
              <a:spcBef>
                <a:spcPts val="608"/>
              </a:spcBef>
            </a:pPr>
            <a:r>
              <a:rPr b="1" u="sng" dirty="0">
                <a:solidFill>
                  <a:schemeClr val="bg1"/>
                </a:solidFill>
                <a:uFill>
                  <a:solidFill>
                    <a:srgbClr val="0462C1"/>
                  </a:solidFill>
                </a:uFill>
                <a:latin typeface="Century Gothic"/>
                <a:cs typeface="Century Gothic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ceidson@gacities.com</a:t>
            </a:r>
            <a:endParaRPr b="1" dirty="0">
              <a:solidFill>
                <a:schemeClr val="bg1"/>
              </a:solidFill>
              <a:latin typeface="Century Gothic"/>
              <a:cs typeface="Century Gothic"/>
            </a:endParaRPr>
          </a:p>
          <a:p>
            <a:pPr algn="ctr">
              <a:spcBef>
                <a:spcPts val="533"/>
              </a:spcBef>
              <a:tabLst>
                <a:tab pos="1350645" algn="l"/>
              </a:tabLst>
            </a:pPr>
            <a:r>
              <a:rPr b="1" dirty="0">
                <a:solidFill>
                  <a:schemeClr val="bg1"/>
                </a:solidFill>
                <a:latin typeface="Century Gothic"/>
                <a:cs typeface="Century Gothic"/>
              </a:rPr>
              <a:t>Direct</a:t>
            </a:r>
            <a:r>
              <a:rPr b="1" spc="-15" dirty="0">
                <a:solidFill>
                  <a:schemeClr val="bg1"/>
                </a:solidFill>
                <a:latin typeface="Century Gothic"/>
                <a:cs typeface="Century Gothic"/>
              </a:rPr>
              <a:t> </a:t>
            </a:r>
            <a:r>
              <a:rPr b="1" dirty="0">
                <a:solidFill>
                  <a:schemeClr val="bg1"/>
                </a:solidFill>
                <a:latin typeface="Century Gothic"/>
                <a:cs typeface="Century Gothic"/>
              </a:rPr>
              <a:t>Line:	</a:t>
            </a:r>
            <a:r>
              <a:rPr b="1" spc="-4" dirty="0">
                <a:solidFill>
                  <a:schemeClr val="bg1"/>
                </a:solidFill>
                <a:latin typeface="Century Gothic"/>
                <a:cs typeface="Century Gothic"/>
              </a:rPr>
              <a:t>678-686-6207</a:t>
            </a:r>
            <a:endParaRPr b="1" dirty="0">
              <a:solidFill>
                <a:schemeClr val="bg1"/>
              </a:solidFill>
              <a:latin typeface="Century Gothic"/>
              <a:cs typeface="Century Gothic"/>
            </a:endParaRPr>
          </a:p>
          <a:p>
            <a:pPr marL="953" algn="ctr">
              <a:spcBef>
                <a:spcPts val="533"/>
              </a:spcBef>
              <a:tabLst>
                <a:tab pos="614839" algn="l"/>
              </a:tabLst>
            </a:pPr>
            <a:r>
              <a:rPr b="1" dirty="0">
                <a:solidFill>
                  <a:schemeClr val="bg1"/>
                </a:solidFill>
                <a:latin typeface="Century Gothic"/>
                <a:cs typeface="Century Gothic"/>
              </a:rPr>
              <a:t>Cell:	</a:t>
            </a:r>
            <a:r>
              <a:rPr b="1" spc="-4" dirty="0">
                <a:solidFill>
                  <a:schemeClr val="bg1"/>
                </a:solidFill>
                <a:latin typeface="Century Gothic"/>
                <a:cs typeface="Century Gothic"/>
              </a:rPr>
              <a:t>470-513-5963</a:t>
            </a:r>
            <a:endParaRPr b="1" dirty="0">
              <a:solidFill>
                <a:schemeClr val="bg1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638584835"/>
      </p:ext>
    </p:extLst>
  </p:cSld>
  <p:clrMapOvr>
    <a:masterClrMapping/>
  </p:clrMapOvr>
</p:sld>
</file>

<file path=ppt/theme/theme1.xml><?xml version="1.0" encoding="utf-8"?>
<a:theme xmlns:a="http://schemas.openxmlformats.org/drawingml/2006/main" name="Look 1">
  <a:themeElements>
    <a:clrScheme name="GMA 1">
      <a:dk1>
        <a:srgbClr val="000000"/>
      </a:dk1>
      <a:lt1>
        <a:srgbClr val="FFFFFF"/>
      </a:lt1>
      <a:dk2>
        <a:srgbClr val="004B97"/>
      </a:dk2>
      <a:lt2>
        <a:srgbClr val="EEECE1"/>
      </a:lt2>
      <a:accent1>
        <a:srgbClr val="0083AB"/>
      </a:accent1>
      <a:accent2>
        <a:srgbClr val="FDCC09"/>
      </a:accent2>
      <a:accent3>
        <a:srgbClr val="006851"/>
      </a:accent3>
      <a:accent4>
        <a:srgbClr val="B6B6B6"/>
      </a:accent4>
      <a:accent5>
        <a:srgbClr val="555555"/>
      </a:accent5>
      <a:accent6>
        <a:srgbClr val="D79027"/>
      </a:accent6>
      <a:hlink>
        <a:srgbClr val="0083AB"/>
      </a:hlink>
      <a:folHlink>
        <a:srgbClr val="9E4CAB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1306</TotalTime>
  <Words>1491</Words>
  <Application>Microsoft Office PowerPoint</Application>
  <PresentationFormat>On-screen Show (16:9)</PresentationFormat>
  <Paragraphs>229</Paragraphs>
  <Slides>85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85</vt:i4>
      </vt:variant>
    </vt:vector>
  </HeadingPairs>
  <TitlesOfParts>
    <vt:vector size="100" baseType="lpstr">
      <vt:lpstr>Arial</vt:lpstr>
      <vt:lpstr>Baskerville</vt:lpstr>
      <vt:lpstr>Calibri</vt:lpstr>
      <vt:lpstr>Calibri Light</vt:lpstr>
      <vt:lpstr>Candara</vt:lpstr>
      <vt:lpstr>Century Gothic</vt:lpstr>
      <vt:lpstr>Corbel</vt:lpstr>
      <vt:lpstr>Courier New</vt:lpstr>
      <vt:lpstr>Georgia</vt:lpstr>
      <vt:lpstr>Montserrat Classic Bold</vt:lpstr>
      <vt:lpstr>PT Serif</vt:lpstr>
      <vt:lpstr>Times New Roman</vt:lpstr>
      <vt:lpstr>Verdana</vt:lpstr>
      <vt:lpstr>Wingdings</vt:lpstr>
      <vt:lpstr>Look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art of the brew</vt:lpstr>
      <vt:lpstr>The art of the brew</vt:lpstr>
      <vt:lpstr>PowerPoint Presentation</vt:lpstr>
      <vt:lpstr>PowerPoint Presentation</vt:lpstr>
      <vt:lpstr>PowerPoint Presentation</vt:lpstr>
      <vt:lpstr>PowerPoint Presentation</vt:lpstr>
      <vt:lpstr>Film Industry</vt:lpstr>
      <vt:lpstr>Senoia’s Downtown Success through FILM</vt:lpstr>
      <vt:lpstr>Senoia’s Downtown Success through FILM</vt:lpstr>
      <vt:lpstr>                  Hapeville  County: Fulton   Population: 6,373</vt:lpstr>
      <vt:lpstr>PowerPoint Presentation</vt:lpstr>
      <vt:lpstr>Murals</vt:lpstr>
      <vt:lpstr>PowerPoint Presentation</vt:lpstr>
      <vt:lpstr>Cuthbert downtown murals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Downtown Events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Night Life</vt:lpstr>
      <vt:lpstr>Coffee Shop</vt:lpstr>
      <vt:lpstr>Breweries</vt:lpstr>
      <vt:lpstr>Downtown Living</vt:lpstr>
      <vt:lpstr>Convenience</vt:lpstr>
      <vt:lpstr>Walkability / Bikeability</vt:lpstr>
      <vt:lpstr>Tools Available to Help</vt:lpstr>
      <vt:lpstr>PowerPoint Presentation</vt:lpstr>
      <vt:lpstr>PowerPoint Presentation</vt:lpstr>
      <vt:lpstr>Program Objectives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Cindy Eidson</dc:creator>
  <cp:lastModifiedBy>Daniel Gaddis</cp:lastModifiedBy>
  <cp:revision>46</cp:revision>
  <dcterms:created xsi:type="dcterms:W3CDTF">2021-07-28T14:20:19Z</dcterms:created>
  <dcterms:modified xsi:type="dcterms:W3CDTF">2025-05-15T02:23:10Z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2021-07-28T00:00:00Z</vt:filetime>
  </property>
  <property fmtid="{D5CDD505-2E9C-101B-9397-08002B2CF9AE}" pid="3" name="Creator">
    <vt:lpwstr>Adobe InDesign 16.3 (Macintosh)</vt:lpwstr>
  </property>
  <property fmtid="{D5CDD505-2E9C-101B-9397-08002B2CF9AE}" pid="4" name="LastSaved">
    <vt:filetime>2021-07-28T00:00:00Z</vt:filetime>
  </property>
</Properties>
</file>