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4"/>
  </p:sldMasterIdLst>
  <p:notesMasterIdLst>
    <p:notesMasterId r:id="rId27"/>
  </p:notesMasterIdLst>
  <p:handoutMasterIdLst>
    <p:handoutMasterId r:id="rId28"/>
  </p:handoutMasterIdLst>
  <p:sldIdLst>
    <p:sldId id="292" r:id="rId5"/>
    <p:sldId id="293" r:id="rId6"/>
    <p:sldId id="294" r:id="rId7"/>
    <p:sldId id="295" r:id="rId8"/>
    <p:sldId id="296" r:id="rId9"/>
    <p:sldId id="297" r:id="rId10"/>
    <p:sldId id="298" r:id="rId11"/>
    <p:sldId id="300" r:id="rId12"/>
    <p:sldId id="301" r:id="rId13"/>
    <p:sldId id="304" r:id="rId14"/>
    <p:sldId id="305" r:id="rId15"/>
    <p:sldId id="309" r:id="rId16"/>
    <p:sldId id="307" r:id="rId17"/>
    <p:sldId id="308" r:id="rId18"/>
    <p:sldId id="310" r:id="rId19"/>
    <p:sldId id="311" r:id="rId20"/>
    <p:sldId id="312" r:id="rId21"/>
    <p:sldId id="313" r:id="rId22"/>
    <p:sldId id="314" r:id="rId23"/>
    <p:sldId id="315" r:id="rId24"/>
    <p:sldId id="316" r:id="rId25"/>
    <p:sldId id="299" r:id="rId26"/>
  </p:sldIdLst>
  <p:sldSz cx="9144000" cy="6858000" type="screen4x3"/>
  <p:notesSz cx="7010400"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mmerbell, Jim" initials="J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9742"/>
    <a:srgbClr val="90C226"/>
    <a:srgbClr val="F5E6AD"/>
    <a:srgbClr val="D265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0044A78-2DA6-BB98-1FE2-BBDA20E68D05}" v="9" dt="2025-01-06T20:22:42.6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907" autoAdjust="0"/>
    <p:restoredTop sz="64090" autoAdjust="0"/>
  </p:normalViewPr>
  <p:slideViewPr>
    <p:cSldViewPr>
      <p:cViewPr varScale="1">
        <p:scale>
          <a:sx n="71" d="100"/>
          <a:sy n="71" d="100"/>
        </p:scale>
        <p:origin x="2352" y="78"/>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lison Slocum" userId="56c0e985-9ade-4bfe-9370-db3900012fc8" providerId="ADAL" clId="{6EB6A381-F9C3-4A6B-9443-902BF7D1E979}"/>
    <pc:docChg chg="undo custSel modSld">
      <pc:chgData name="Allison Slocum" userId="56c0e985-9ade-4bfe-9370-db3900012fc8" providerId="ADAL" clId="{6EB6A381-F9C3-4A6B-9443-902BF7D1E979}" dt="2024-09-16T18:15:51.559" v="178" actId="1076"/>
      <pc:docMkLst>
        <pc:docMk/>
      </pc:docMkLst>
      <pc:sldChg chg="modSp mod">
        <pc:chgData name="Allison Slocum" userId="56c0e985-9ade-4bfe-9370-db3900012fc8" providerId="ADAL" clId="{6EB6A381-F9C3-4A6B-9443-902BF7D1E979}" dt="2024-09-16T18:06:34.669" v="0" actId="1076"/>
        <pc:sldMkLst>
          <pc:docMk/>
          <pc:sldMk cId="2321497354" sldId="295"/>
        </pc:sldMkLst>
        <pc:spChg chg="mod">
          <ac:chgData name="Allison Slocum" userId="56c0e985-9ade-4bfe-9370-db3900012fc8" providerId="ADAL" clId="{6EB6A381-F9C3-4A6B-9443-902BF7D1E979}" dt="2024-09-16T18:06:34.669" v="0" actId="1076"/>
          <ac:spMkLst>
            <pc:docMk/>
            <pc:sldMk cId="2321497354" sldId="295"/>
            <ac:spMk id="3" creationId="{24F4F5A5-457E-8471-C1A8-A304C9B6E508}"/>
          </ac:spMkLst>
        </pc:spChg>
      </pc:sldChg>
      <pc:sldChg chg="modSp mod">
        <pc:chgData name="Allison Slocum" userId="56c0e985-9ade-4bfe-9370-db3900012fc8" providerId="ADAL" clId="{6EB6A381-F9C3-4A6B-9443-902BF7D1E979}" dt="2024-09-16T18:07:42.236" v="7" actId="1076"/>
        <pc:sldMkLst>
          <pc:docMk/>
          <pc:sldMk cId="1539857654" sldId="296"/>
        </pc:sldMkLst>
        <pc:spChg chg="mod">
          <ac:chgData name="Allison Slocum" userId="56c0e985-9ade-4bfe-9370-db3900012fc8" providerId="ADAL" clId="{6EB6A381-F9C3-4A6B-9443-902BF7D1E979}" dt="2024-09-16T18:07:42.236" v="7" actId="1076"/>
          <ac:spMkLst>
            <pc:docMk/>
            <pc:sldMk cId="1539857654" sldId="296"/>
            <ac:spMk id="3" creationId="{328147BF-8D36-DBC3-FFC6-FAD4698C2C68}"/>
          </ac:spMkLst>
        </pc:spChg>
        <pc:picChg chg="mod modCrop">
          <ac:chgData name="Allison Slocum" userId="56c0e985-9ade-4bfe-9370-db3900012fc8" providerId="ADAL" clId="{6EB6A381-F9C3-4A6B-9443-902BF7D1E979}" dt="2024-09-16T18:07:15.543" v="4" actId="732"/>
          <ac:picMkLst>
            <pc:docMk/>
            <pc:sldMk cId="1539857654" sldId="296"/>
            <ac:picMk id="5" creationId="{17A7E57F-8C53-5D5F-012F-D6E981053693}"/>
          </ac:picMkLst>
        </pc:picChg>
      </pc:sldChg>
      <pc:sldChg chg="modSp mod">
        <pc:chgData name="Allison Slocum" userId="56c0e985-9ade-4bfe-9370-db3900012fc8" providerId="ADAL" clId="{6EB6A381-F9C3-4A6B-9443-902BF7D1E979}" dt="2024-09-16T18:13:38.322" v="168" actId="1076"/>
        <pc:sldMkLst>
          <pc:docMk/>
          <pc:sldMk cId="2896919508" sldId="298"/>
        </pc:sldMkLst>
        <pc:spChg chg="mod">
          <ac:chgData name="Allison Slocum" userId="56c0e985-9ade-4bfe-9370-db3900012fc8" providerId="ADAL" clId="{6EB6A381-F9C3-4A6B-9443-902BF7D1E979}" dt="2024-09-16T18:12:41.081" v="164" actId="404"/>
          <ac:spMkLst>
            <pc:docMk/>
            <pc:sldMk cId="2896919508" sldId="298"/>
            <ac:spMk id="3" creationId="{4C3B3488-E387-487E-22FB-67763EAF78AD}"/>
          </ac:spMkLst>
        </pc:spChg>
        <pc:spChg chg="mod">
          <ac:chgData name="Allison Slocum" userId="56c0e985-9ade-4bfe-9370-db3900012fc8" providerId="ADAL" clId="{6EB6A381-F9C3-4A6B-9443-902BF7D1E979}" dt="2024-09-16T18:13:38.322" v="168" actId="1076"/>
          <ac:spMkLst>
            <pc:docMk/>
            <pc:sldMk cId="2896919508" sldId="298"/>
            <ac:spMk id="4" creationId="{594355C5-FC2A-C715-04F3-8817C2BC839B}"/>
          </ac:spMkLst>
        </pc:spChg>
      </pc:sldChg>
      <pc:sldChg chg="modSp mod">
        <pc:chgData name="Allison Slocum" userId="56c0e985-9ade-4bfe-9370-db3900012fc8" providerId="ADAL" clId="{6EB6A381-F9C3-4A6B-9443-902BF7D1E979}" dt="2024-09-16T18:13:54.242" v="169" actId="1076"/>
        <pc:sldMkLst>
          <pc:docMk/>
          <pc:sldMk cId="1700880465" sldId="301"/>
        </pc:sldMkLst>
        <pc:spChg chg="mod">
          <ac:chgData name="Allison Slocum" userId="56c0e985-9ade-4bfe-9370-db3900012fc8" providerId="ADAL" clId="{6EB6A381-F9C3-4A6B-9443-902BF7D1E979}" dt="2024-09-16T18:13:54.242" v="169" actId="1076"/>
          <ac:spMkLst>
            <pc:docMk/>
            <pc:sldMk cId="1700880465" sldId="301"/>
            <ac:spMk id="3" creationId="{C3FE66B5-4113-A1C6-7B86-6E6B45E20E01}"/>
          </ac:spMkLst>
        </pc:spChg>
      </pc:sldChg>
      <pc:sldChg chg="modSp mod">
        <pc:chgData name="Allison Slocum" userId="56c0e985-9ade-4bfe-9370-db3900012fc8" providerId="ADAL" clId="{6EB6A381-F9C3-4A6B-9443-902BF7D1E979}" dt="2024-09-16T18:14:28.912" v="173" actId="1076"/>
        <pc:sldMkLst>
          <pc:docMk/>
          <pc:sldMk cId="3548475643" sldId="305"/>
        </pc:sldMkLst>
        <pc:spChg chg="mod">
          <ac:chgData name="Allison Slocum" userId="56c0e985-9ade-4bfe-9370-db3900012fc8" providerId="ADAL" clId="{6EB6A381-F9C3-4A6B-9443-902BF7D1E979}" dt="2024-09-16T18:14:24.623" v="172" actId="1076"/>
          <ac:spMkLst>
            <pc:docMk/>
            <pc:sldMk cId="3548475643" sldId="305"/>
            <ac:spMk id="2" creationId="{BBDDE89B-2312-F296-3393-8BC2D0D32669}"/>
          </ac:spMkLst>
        </pc:spChg>
        <pc:spChg chg="mod">
          <ac:chgData name="Allison Slocum" userId="56c0e985-9ade-4bfe-9370-db3900012fc8" providerId="ADAL" clId="{6EB6A381-F9C3-4A6B-9443-902BF7D1E979}" dt="2024-09-16T18:14:28.912" v="173" actId="1076"/>
          <ac:spMkLst>
            <pc:docMk/>
            <pc:sldMk cId="3548475643" sldId="305"/>
            <ac:spMk id="3" creationId="{328147BF-8D36-DBC3-FFC6-FAD4698C2C68}"/>
          </ac:spMkLst>
        </pc:spChg>
      </pc:sldChg>
      <pc:sldChg chg="modSp mod">
        <pc:chgData name="Allison Slocum" userId="56c0e985-9ade-4bfe-9370-db3900012fc8" providerId="ADAL" clId="{6EB6A381-F9C3-4A6B-9443-902BF7D1E979}" dt="2024-09-16T18:14:48.866" v="175" actId="1076"/>
        <pc:sldMkLst>
          <pc:docMk/>
          <pc:sldMk cId="2311461845" sldId="307"/>
        </pc:sldMkLst>
        <pc:spChg chg="mod">
          <ac:chgData name="Allison Slocum" userId="56c0e985-9ade-4bfe-9370-db3900012fc8" providerId="ADAL" clId="{6EB6A381-F9C3-4A6B-9443-902BF7D1E979}" dt="2024-09-16T18:14:48.866" v="175" actId="1076"/>
          <ac:spMkLst>
            <pc:docMk/>
            <pc:sldMk cId="2311461845" sldId="307"/>
            <ac:spMk id="2" creationId="{301AD874-5D92-A956-5300-A7C5300EC806}"/>
          </ac:spMkLst>
        </pc:spChg>
        <pc:spChg chg="mod">
          <ac:chgData name="Allison Slocum" userId="56c0e985-9ade-4bfe-9370-db3900012fc8" providerId="ADAL" clId="{6EB6A381-F9C3-4A6B-9443-902BF7D1E979}" dt="2024-09-16T18:14:48.866" v="175" actId="1076"/>
          <ac:spMkLst>
            <pc:docMk/>
            <pc:sldMk cId="2311461845" sldId="307"/>
            <ac:spMk id="3" creationId="{ED3326BE-E960-851C-D379-38A5BA27157A}"/>
          </ac:spMkLst>
        </pc:spChg>
      </pc:sldChg>
      <pc:sldChg chg="modSp mod">
        <pc:chgData name="Allison Slocum" userId="56c0e985-9ade-4bfe-9370-db3900012fc8" providerId="ADAL" clId="{6EB6A381-F9C3-4A6B-9443-902BF7D1E979}" dt="2024-09-16T18:15:34.028" v="177" actId="1076"/>
        <pc:sldMkLst>
          <pc:docMk/>
          <pc:sldMk cId="2278886433" sldId="311"/>
        </pc:sldMkLst>
        <pc:spChg chg="mod">
          <ac:chgData name="Allison Slocum" userId="56c0e985-9ade-4bfe-9370-db3900012fc8" providerId="ADAL" clId="{6EB6A381-F9C3-4A6B-9443-902BF7D1E979}" dt="2024-09-16T18:15:30.198" v="176" actId="1076"/>
          <ac:spMkLst>
            <pc:docMk/>
            <pc:sldMk cId="2278886433" sldId="311"/>
            <ac:spMk id="2" creationId="{8F145F83-375C-CB10-A343-364133EBE599}"/>
          </ac:spMkLst>
        </pc:spChg>
        <pc:spChg chg="mod">
          <ac:chgData name="Allison Slocum" userId="56c0e985-9ade-4bfe-9370-db3900012fc8" providerId="ADAL" clId="{6EB6A381-F9C3-4A6B-9443-902BF7D1E979}" dt="2024-09-16T18:15:34.028" v="177" actId="1076"/>
          <ac:spMkLst>
            <pc:docMk/>
            <pc:sldMk cId="2278886433" sldId="311"/>
            <ac:spMk id="3" creationId="{DDBE6D5D-EBB7-50DF-3021-B343D80AE753}"/>
          </ac:spMkLst>
        </pc:spChg>
      </pc:sldChg>
      <pc:sldChg chg="modSp">
        <pc:chgData name="Allison Slocum" userId="56c0e985-9ade-4bfe-9370-db3900012fc8" providerId="ADAL" clId="{6EB6A381-F9C3-4A6B-9443-902BF7D1E979}" dt="2024-09-16T18:15:51.559" v="178" actId="1076"/>
        <pc:sldMkLst>
          <pc:docMk/>
          <pc:sldMk cId="2243773566" sldId="312"/>
        </pc:sldMkLst>
        <pc:spChg chg="mod">
          <ac:chgData name="Allison Slocum" userId="56c0e985-9ade-4bfe-9370-db3900012fc8" providerId="ADAL" clId="{6EB6A381-F9C3-4A6B-9443-902BF7D1E979}" dt="2024-09-16T18:15:51.559" v="178" actId="1076"/>
          <ac:spMkLst>
            <pc:docMk/>
            <pc:sldMk cId="2243773566" sldId="312"/>
            <ac:spMk id="3" creationId="{186EC867-6132-88C6-F692-4E97AF834448}"/>
          </ac:spMkLst>
        </pc:spChg>
        <pc:picChg chg="mod">
          <ac:chgData name="Allison Slocum" userId="56c0e985-9ade-4bfe-9370-db3900012fc8" providerId="ADAL" clId="{6EB6A381-F9C3-4A6B-9443-902BF7D1E979}" dt="2024-09-16T18:15:51.559" v="178" actId="1076"/>
          <ac:picMkLst>
            <pc:docMk/>
            <pc:sldMk cId="2243773566" sldId="312"/>
            <ac:picMk id="5" creationId="{74BB3583-6A41-F4D5-5D9F-A43DA4A92C7B}"/>
          </ac:picMkLst>
        </pc:picChg>
      </pc:sldChg>
    </pc:docChg>
  </pc:docChgLst>
  <pc:docChgLst>
    <pc:chgData name="Allison Slocum" userId="S::aslocum@rivervalleyrc.org::56c0e985-9ade-4bfe-9370-db3900012fc8" providerId="AD" clId="Web-{D0044A78-2DA6-BB98-1FE2-BBDA20E68D05}"/>
    <pc:docChg chg="modSld">
      <pc:chgData name="Allison Slocum" userId="S::aslocum@rivervalleyrc.org::56c0e985-9ade-4bfe-9370-db3900012fc8" providerId="AD" clId="Web-{D0044A78-2DA6-BB98-1FE2-BBDA20E68D05}" dt="2025-01-06T20:22:38.281" v="7" actId="20577"/>
      <pc:docMkLst>
        <pc:docMk/>
      </pc:docMkLst>
      <pc:sldChg chg="modSp">
        <pc:chgData name="Allison Slocum" userId="S::aslocum@rivervalleyrc.org::56c0e985-9ade-4bfe-9370-db3900012fc8" providerId="AD" clId="Web-{D0044A78-2DA6-BB98-1FE2-BBDA20E68D05}" dt="2025-01-06T20:22:38.281" v="7" actId="20577"/>
        <pc:sldMkLst>
          <pc:docMk/>
          <pc:sldMk cId="3679734154" sldId="292"/>
        </pc:sldMkLst>
        <pc:spChg chg="mod">
          <ac:chgData name="Allison Slocum" userId="S::aslocum@rivervalleyrc.org::56c0e985-9ade-4bfe-9370-db3900012fc8" providerId="AD" clId="Web-{D0044A78-2DA6-BB98-1FE2-BBDA20E68D05}" dt="2025-01-06T20:22:38.281" v="7" actId="20577"/>
          <ac:spMkLst>
            <pc:docMk/>
            <pc:sldMk cId="3679734154" sldId="292"/>
            <ac:spMk id="3" creationId="{5FDC3E74-938E-6B3B-53EB-BE40F7A35ADC}"/>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340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3407"/>
          </a:xfrm>
          <a:prstGeom prst="rect">
            <a:avLst/>
          </a:prstGeom>
        </p:spPr>
        <p:txBody>
          <a:bodyPr vert="horz" lIns="91440" tIns="45720" rIns="91440" bIns="45720" rtlCol="0"/>
          <a:lstStyle>
            <a:lvl1pPr algn="r">
              <a:defRPr sz="1200"/>
            </a:lvl1pPr>
          </a:lstStyle>
          <a:p>
            <a:fld id="{397C4C94-DCA1-4C74-A14F-2576242F6742}" type="datetimeFigureOut">
              <a:rPr lang="en-US" smtClean="0"/>
              <a:t>5/14/2025</a:t>
            </a:fld>
            <a:endParaRPr lang="en-US"/>
          </a:p>
        </p:txBody>
      </p:sp>
      <p:sp>
        <p:nvSpPr>
          <p:cNvPr id="4" name="Footer Placeholder 3"/>
          <p:cNvSpPr>
            <a:spLocks noGrp="1"/>
          </p:cNvSpPr>
          <p:nvPr>
            <p:ph type="ftr" sz="quarter" idx="2"/>
          </p:nvPr>
        </p:nvSpPr>
        <p:spPr>
          <a:xfrm>
            <a:off x="0" y="8772669"/>
            <a:ext cx="3037840" cy="46340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772669"/>
            <a:ext cx="3037840" cy="463406"/>
          </a:xfrm>
          <a:prstGeom prst="rect">
            <a:avLst/>
          </a:prstGeom>
        </p:spPr>
        <p:txBody>
          <a:bodyPr vert="horz" lIns="91440" tIns="45720" rIns="91440" bIns="45720" rtlCol="0" anchor="b"/>
          <a:lstStyle>
            <a:lvl1pPr algn="r">
              <a:defRPr sz="1200"/>
            </a:lvl1pPr>
          </a:lstStyle>
          <a:p>
            <a:fld id="{74A7EE2D-4FC8-4327-829A-4CD7F2FD9B1D}" type="slidenum">
              <a:rPr lang="en-US" smtClean="0"/>
              <a:t>‹#›</a:t>
            </a:fld>
            <a:endParaRPr lang="en-US"/>
          </a:p>
        </p:txBody>
      </p:sp>
    </p:spTree>
    <p:extLst>
      <p:ext uri="{BB962C8B-B14F-4D97-AF65-F5344CB8AC3E}">
        <p14:creationId xmlns:p14="http://schemas.microsoft.com/office/powerpoint/2010/main" val="35642590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3550"/>
          </a:xfrm>
          <a:prstGeom prst="rect">
            <a:avLst/>
          </a:prstGeom>
        </p:spPr>
        <p:txBody>
          <a:bodyPr vert="horz" lIns="91440" tIns="45720" rIns="91440" bIns="45720" rtlCol="0"/>
          <a:lstStyle>
            <a:lvl1pPr algn="r">
              <a:defRPr sz="1200"/>
            </a:lvl1pPr>
          </a:lstStyle>
          <a:p>
            <a:fld id="{5730BA05-6881-4BDB-A0FE-32561C814BF9}" type="datetimeFigureOut">
              <a:rPr lang="en-US" smtClean="0"/>
              <a:t>5/14/2025</a:t>
            </a:fld>
            <a:endParaRPr lang="en-US"/>
          </a:p>
        </p:txBody>
      </p:sp>
      <p:sp>
        <p:nvSpPr>
          <p:cNvPr id="4" name="Slide Image Placeholder 3"/>
          <p:cNvSpPr>
            <a:spLocks noGrp="1" noRot="1" noChangeAspect="1"/>
          </p:cNvSpPr>
          <p:nvPr>
            <p:ph type="sldImg" idx="2"/>
          </p:nvPr>
        </p:nvSpPr>
        <p:spPr>
          <a:xfrm>
            <a:off x="1427163" y="1154113"/>
            <a:ext cx="4156075" cy="31178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45000"/>
            <a:ext cx="5607050" cy="3636963"/>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525"/>
            <a:ext cx="3038475" cy="4635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772525"/>
            <a:ext cx="3038475" cy="463550"/>
          </a:xfrm>
          <a:prstGeom prst="rect">
            <a:avLst/>
          </a:prstGeom>
        </p:spPr>
        <p:txBody>
          <a:bodyPr vert="horz" lIns="91440" tIns="45720" rIns="91440" bIns="45720" rtlCol="0" anchor="b"/>
          <a:lstStyle>
            <a:lvl1pPr algn="r">
              <a:defRPr sz="1200"/>
            </a:lvl1pPr>
          </a:lstStyle>
          <a:p>
            <a:fld id="{330DED6B-4EDD-4504-AAAD-CCA9B96F4225}" type="slidenum">
              <a:rPr lang="en-US" smtClean="0"/>
              <a:t>‹#›</a:t>
            </a:fld>
            <a:endParaRPr lang="en-US"/>
          </a:p>
        </p:txBody>
      </p:sp>
    </p:spTree>
    <p:extLst>
      <p:ext uri="{BB962C8B-B14F-4D97-AF65-F5344CB8AC3E}">
        <p14:creationId xmlns:p14="http://schemas.microsoft.com/office/powerpoint/2010/main" val="30424159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0DED6B-4EDD-4504-AAAD-CCA9B96F4225}" type="slidenum">
              <a:rPr lang="en-US" smtClean="0"/>
              <a:t>1</a:t>
            </a:fld>
            <a:endParaRPr lang="en-US"/>
          </a:p>
        </p:txBody>
      </p:sp>
    </p:spTree>
    <p:extLst>
      <p:ext uri="{BB962C8B-B14F-4D97-AF65-F5344CB8AC3E}">
        <p14:creationId xmlns:p14="http://schemas.microsoft.com/office/powerpoint/2010/main" val="9307526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Informative = what you tell others</a:t>
            </a:r>
          </a:p>
          <a:p>
            <a:endParaRPr lang="en-US" dirty="0"/>
          </a:p>
          <a:p>
            <a:r>
              <a:rPr lang="en-US" dirty="0"/>
              <a:t>Public = what others tell you</a:t>
            </a:r>
          </a:p>
          <a:p>
            <a:endParaRPr lang="en-US" dirty="0"/>
          </a:p>
          <a:p>
            <a:r>
              <a:rPr lang="en-US" dirty="0"/>
              <a:t>Interactive = what information you generate together</a:t>
            </a:r>
          </a:p>
          <a:p>
            <a:endParaRPr lang="en-US" dirty="0"/>
          </a:p>
          <a:p>
            <a:r>
              <a:rPr lang="en-US" dirty="0"/>
              <a:t>Partnership = similar to interactive, but information is targeted to specific issues</a:t>
            </a:r>
          </a:p>
          <a:p>
            <a:endParaRPr lang="en-US" dirty="0"/>
          </a:p>
          <a:p>
            <a:r>
              <a:rPr lang="en-US" dirty="0"/>
              <a:t>Civic/Fraternal Orgs have their own missions/causes</a:t>
            </a:r>
          </a:p>
          <a:p>
            <a:endParaRPr lang="en-US" dirty="0"/>
          </a:p>
          <a:p>
            <a:r>
              <a:rPr lang="en-US" dirty="0"/>
              <a:t>Family Connections = strengthening families</a:t>
            </a:r>
          </a:p>
          <a:p>
            <a:endParaRPr lang="en-US" dirty="0"/>
          </a:p>
          <a:p>
            <a:r>
              <a:rPr lang="en-US" dirty="0"/>
              <a:t>Lions</a:t>
            </a:r>
            <a:r>
              <a:rPr lang="en-US" baseline="0" dirty="0"/>
              <a:t> Club = blindness/hearing loss</a:t>
            </a:r>
          </a:p>
          <a:p>
            <a:endParaRPr lang="en-US" dirty="0"/>
          </a:p>
        </p:txBody>
      </p:sp>
      <p:sp>
        <p:nvSpPr>
          <p:cNvPr id="4" name="Slide Number Placeholder 3"/>
          <p:cNvSpPr>
            <a:spLocks noGrp="1"/>
          </p:cNvSpPr>
          <p:nvPr>
            <p:ph type="sldNum" sz="quarter" idx="5"/>
          </p:nvPr>
        </p:nvSpPr>
        <p:spPr/>
        <p:txBody>
          <a:bodyPr/>
          <a:lstStyle/>
          <a:p>
            <a:fld id="{330DED6B-4EDD-4504-AAAD-CCA9B96F4225}" type="slidenum">
              <a:rPr lang="en-US" smtClean="0"/>
              <a:t>10</a:t>
            </a:fld>
            <a:endParaRPr lang="en-US"/>
          </a:p>
        </p:txBody>
      </p:sp>
    </p:spTree>
    <p:extLst>
      <p:ext uri="{BB962C8B-B14F-4D97-AF65-F5344CB8AC3E}">
        <p14:creationId xmlns:p14="http://schemas.microsoft.com/office/powerpoint/2010/main" val="34959811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How do</a:t>
            </a:r>
            <a:r>
              <a:rPr lang="en-US" sz="1200" baseline="0" dirty="0"/>
              <a:t> people find out what’s going on everyday?</a:t>
            </a:r>
            <a:endParaRPr lang="en-US" sz="1200" dirty="0"/>
          </a:p>
          <a:p>
            <a:endParaRPr lang="en-US" sz="1200" dirty="0"/>
          </a:p>
          <a:p>
            <a:r>
              <a:rPr lang="en-US" sz="1200" dirty="0"/>
              <a:t>Bluffton – </a:t>
            </a:r>
            <a:r>
              <a:rPr lang="en-US" sz="1200" dirty="0" err="1"/>
              <a:t>FaceBook</a:t>
            </a:r>
            <a:endParaRPr lang="en-US" sz="1200" dirty="0"/>
          </a:p>
          <a:p>
            <a:endParaRPr lang="en-US" sz="1200" dirty="0"/>
          </a:p>
          <a:p>
            <a:r>
              <a:rPr lang="en-US" sz="1200" dirty="0"/>
              <a:t>Talbot &amp; Webster—Reverse</a:t>
            </a:r>
            <a:r>
              <a:rPr lang="en-US" sz="1200" baseline="0" dirty="0"/>
              <a:t> E-911</a:t>
            </a:r>
          </a:p>
          <a:p>
            <a:endParaRPr lang="en-US" sz="1200" baseline="0" dirty="0"/>
          </a:p>
          <a:p>
            <a:r>
              <a:rPr lang="en-US" sz="1200" baseline="0" dirty="0"/>
              <a:t>Muscogee – Civic app</a:t>
            </a:r>
          </a:p>
          <a:p>
            <a:endParaRPr lang="en-US" sz="1200" baseline="0" dirty="0"/>
          </a:p>
          <a:p>
            <a:r>
              <a:rPr lang="en-US" sz="1200" baseline="0" dirty="0"/>
              <a:t>Webster EMA – Facebook</a:t>
            </a:r>
          </a:p>
          <a:p>
            <a:endParaRPr lang="en-US" sz="1200" baseline="0" dirty="0"/>
          </a:p>
          <a:p>
            <a:r>
              <a:rPr lang="en-US" sz="1200" baseline="0" dirty="0"/>
              <a:t>Family Connections – Email blasts</a:t>
            </a:r>
          </a:p>
          <a:p>
            <a:endParaRPr lang="en-US" sz="1200" baseline="0" dirty="0"/>
          </a:p>
          <a:p>
            <a:r>
              <a:rPr lang="en-US" sz="1200" baseline="0" dirty="0"/>
              <a:t>Harris County Citizens Group - YouTube</a:t>
            </a:r>
            <a:endParaRPr lang="en-US" dirty="0"/>
          </a:p>
        </p:txBody>
      </p:sp>
      <p:sp>
        <p:nvSpPr>
          <p:cNvPr id="4" name="Slide Number Placeholder 3"/>
          <p:cNvSpPr>
            <a:spLocks noGrp="1"/>
          </p:cNvSpPr>
          <p:nvPr>
            <p:ph type="sldNum" sz="quarter" idx="5"/>
          </p:nvPr>
        </p:nvSpPr>
        <p:spPr/>
        <p:txBody>
          <a:bodyPr/>
          <a:lstStyle/>
          <a:p>
            <a:fld id="{330DED6B-4EDD-4504-AAAD-CCA9B96F4225}" type="slidenum">
              <a:rPr lang="en-US" smtClean="0"/>
              <a:t>11</a:t>
            </a:fld>
            <a:endParaRPr lang="en-US"/>
          </a:p>
        </p:txBody>
      </p:sp>
    </p:spTree>
    <p:extLst>
      <p:ext uri="{BB962C8B-B14F-4D97-AF65-F5344CB8AC3E}">
        <p14:creationId xmlns:p14="http://schemas.microsoft.com/office/powerpoint/2010/main" val="30968910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These activities</a:t>
            </a:r>
            <a:r>
              <a:rPr lang="en-US" sz="1200" baseline="0" dirty="0"/>
              <a:t> take some planning and money and depend on your audience.</a:t>
            </a:r>
          </a:p>
          <a:p>
            <a:endParaRPr lang="en-US" sz="1200" baseline="0" dirty="0"/>
          </a:p>
          <a:p>
            <a:r>
              <a:rPr lang="en-US" sz="1200" baseline="0" dirty="0"/>
              <a:t>Who is more likely to complete a survey?</a:t>
            </a:r>
          </a:p>
          <a:p>
            <a:endParaRPr lang="en-US" sz="1200" baseline="0" dirty="0"/>
          </a:p>
          <a:p>
            <a:r>
              <a:rPr lang="en-US" sz="1200" baseline="0" dirty="0"/>
              <a:t>Who will come to an open house?</a:t>
            </a:r>
          </a:p>
          <a:p>
            <a:endParaRPr lang="en-US" sz="1200" baseline="0" dirty="0"/>
          </a:p>
          <a:p>
            <a:r>
              <a:rPr lang="en-US" sz="1200" baseline="0" dirty="0"/>
              <a:t>Website vs. Social Media?  Do BOTH!</a:t>
            </a:r>
          </a:p>
          <a:p>
            <a:endParaRPr lang="en-US" sz="1200" baseline="0" dirty="0"/>
          </a:p>
          <a:p>
            <a:r>
              <a:rPr lang="en-US" sz="1200" baseline="0" dirty="0"/>
              <a:t>Where do people get their local information?</a:t>
            </a:r>
          </a:p>
          <a:p>
            <a:endParaRPr lang="en-US" sz="1200" baseline="0" dirty="0"/>
          </a:p>
          <a:p>
            <a:r>
              <a:rPr lang="en-US" sz="1200" baseline="0" dirty="0"/>
              <a:t>Pop Up Engagement / Tactical Urbanism = Method of using short-term, low-cost, scalable interventions to catalyze long-term change. (DT Americus = parking change)</a:t>
            </a:r>
          </a:p>
          <a:p>
            <a:r>
              <a:rPr lang="en-US" sz="1200" baseline="0" dirty="0"/>
              <a:t>	-Inspire action</a:t>
            </a:r>
          </a:p>
          <a:p>
            <a:r>
              <a:rPr lang="en-US" sz="1200" baseline="0" dirty="0"/>
              <a:t>	-Draw attention to perceived shortcomings</a:t>
            </a:r>
          </a:p>
          <a:p>
            <a:r>
              <a:rPr lang="en-US" sz="1200" baseline="0" dirty="0"/>
              <a:t>	-Widen public engagement</a:t>
            </a:r>
          </a:p>
          <a:p>
            <a:r>
              <a:rPr lang="en-US" sz="1200" baseline="0" dirty="0"/>
              <a:t>	-Deepen understanding of a problem</a:t>
            </a:r>
          </a:p>
          <a:p>
            <a:r>
              <a:rPr lang="en-US" sz="1200" baseline="0" dirty="0"/>
              <a:t>	-Gather data</a:t>
            </a:r>
          </a:p>
          <a:p>
            <a:r>
              <a:rPr lang="en-US" sz="1200" baseline="0" dirty="0"/>
              <a:t>	-Encourage people to work together</a:t>
            </a:r>
          </a:p>
          <a:p>
            <a:r>
              <a:rPr lang="en-US" sz="1200" baseline="0" dirty="0"/>
              <a:t>	-Test a potential solution</a:t>
            </a:r>
            <a:endParaRPr lang="en-US" dirty="0"/>
          </a:p>
        </p:txBody>
      </p:sp>
      <p:sp>
        <p:nvSpPr>
          <p:cNvPr id="4" name="Slide Number Placeholder 3"/>
          <p:cNvSpPr>
            <a:spLocks noGrp="1"/>
          </p:cNvSpPr>
          <p:nvPr>
            <p:ph type="sldNum" sz="quarter" idx="5"/>
          </p:nvPr>
        </p:nvSpPr>
        <p:spPr/>
        <p:txBody>
          <a:bodyPr/>
          <a:lstStyle/>
          <a:p>
            <a:fld id="{330DED6B-4EDD-4504-AAAD-CCA9B96F4225}" type="slidenum">
              <a:rPr lang="en-US" smtClean="0"/>
              <a:t>12</a:t>
            </a:fld>
            <a:endParaRPr lang="en-US"/>
          </a:p>
        </p:txBody>
      </p:sp>
    </p:spTree>
    <p:extLst>
      <p:ext uri="{BB962C8B-B14F-4D97-AF65-F5344CB8AC3E}">
        <p14:creationId xmlns:p14="http://schemas.microsoft.com/office/powerpoint/2010/main" val="7099374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Requires Planning.  What are upcoming community events?  Fall</a:t>
            </a:r>
            <a:r>
              <a:rPr lang="en-US" sz="1200" baseline="0" dirty="0"/>
              <a:t> Festival?  Spring Fling?  Youth Sports? </a:t>
            </a:r>
            <a:endParaRPr lang="en-US" sz="1200" dirty="0"/>
          </a:p>
          <a:p>
            <a:endParaRPr lang="en-US" sz="1200" dirty="0"/>
          </a:p>
          <a:p>
            <a:r>
              <a:rPr lang="en-US" sz="1200" dirty="0"/>
              <a:t>Go to</a:t>
            </a:r>
            <a:r>
              <a:rPr lang="en-US" sz="1200" baseline="0" dirty="0"/>
              <a:t> the people!</a:t>
            </a:r>
            <a:endParaRPr lang="en-US" sz="1200" dirty="0"/>
          </a:p>
          <a:p>
            <a:endParaRPr lang="en-US" sz="1200" dirty="0"/>
          </a:p>
          <a:p>
            <a:r>
              <a:rPr lang="en-US" sz="1200" dirty="0"/>
              <a:t>On-the-Spot</a:t>
            </a:r>
            <a:r>
              <a:rPr lang="en-US" sz="1200" baseline="0" dirty="0"/>
              <a:t> Engagement:</a:t>
            </a:r>
          </a:p>
          <a:p>
            <a:r>
              <a:rPr lang="en-US" sz="1200" baseline="0" dirty="0"/>
              <a:t>-Local public events</a:t>
            </a:r>
          </a:p>
          <a:p>
            <a:r>
              <a:rPr lang="en-US" sz="1200" baseline="0" dirty="0"/>
              <a:t>-Farmers market</a:t>
            </a:r>
          </a:p>
          <a:p>
            <a:r>
              <a:rPr lang="en-US" sz="1200" baseline="0" dirty="0"/>
              <a:t>-Festivals</a:t>
            </a:r>
          </a:p>
          <a:p>
            <a:r>
              <a:rPr lang="en-US" sz="1200" baseline="0" dirty="0"/>
              <a:t>-School Events</a:t>
            </a:r>
          </a:p>
          <a:p>
            <a:endParaRPr lang="en-US" sz="1200" baseline="0" dirty="0"/>
          </a:p>
          <a:p>
            <a:r>
              <a:rPr lang="en-US" sz="1200" baseline="0" dirty="0"/>
              <a:t>Be prepared to deal with the weather</a:t>
            </a:r>
          </a:p>
          <a:p>
            <a:endParaRPr lang="en-US" sz="1200" baseline="0" dirty="0"/>
          </a:p>
          <a:p>
            <a:r>
              <a:rPr lang="en-US" sz="1200" baseline="0" dirty="0"/>
              <a:t>Have giveaways, snacks, and water</a:t>
            </a:r>
          </a:p>
          <a:p>
            <a:endParaRPr lang="en-US" sz="1200" baseline="0" dirty="0"/>
          </a:p>
          <a:p>
            <a:r>
              <a:rPr lang="en-US" sz="1200" dirty="0"/>
              <a:t>Online Engagement: (can be hijacked)</a:t>
            </a:r>
          </a:p>
          <a:p>
            <a:r>
              <a:rPr lang="en-US" sz="1200" dirty="0"/>
              <a:t>-Beneficial for those who would not typically have the time, means, or inclination to attend a meeting</a:t>
            </a:r>
          </a:p>
          <a:p>
            <a:r>
              <a:rPr lang="en-US" sz="1200" dirty="0"/>
              <a:t>-Provides an opportunity to submit comments anonymously</a:t>
            </a:r>
          </a:p>
          <a:p>
            <a:r>
              <a:rPr lang="en-US" sz="1200" dirty="0"/>
              <a:t>-Postings</a:t>
            </a:r>
            <a:r>
              <a:rPr lang="en-US" sz="1200" baseline="0" dirty="0"/>
              <a:t> of real time or recorded information</a:t>
            </a:r>
          </a:p>
          <a:p>
            <a:r>
              <a:rPr lang="en-US" sz="1200" baseline="0" dirty="0"/>
              <a:t>-Allows for as much or as little participation as a person may desire</a:t>
            </a:r>
          </a:p>
          <a:p>
            <a:r>
              <a:rPr lang="en-US" sz="1200" baseline="0" dirty="0"/>
              <a:t>-Must be closely monitored</a:t>
            </a:r>
          </a:p>
          <a:p>
            <a:endParaRPr lang="en-US" sz="1200" baseline="0" dirty="0"/>
          </a:p>
          <a:p>
            <a:r>
              <a:rPr lang="en-US" sz="1200" dirty="0"/>
              <a:t>Workshops/Charettes:</a:t>
            </a:r>
          </a:p>
          <a:p>
            <a:r>
              <a:rPr lang="en-US" sz="1200" dirty="0"/>
              <a:t>-an in-depth look at one issue</a:t>
            </a:r>
            <a:r>
              <a:rPr lang="en-US" sz="1200" baseline="0" dirty="0"/>
              <a:t> over several days</a:t>
            </a:r>
          </a:p>
          <a:p>
            <a:r>
              <a:rPr lang="en-US" sz="1200" baseline="0" dirty="0"/>
              <a:t>-Techniques can be done in a simpler way in a shorter amount of time</a:t>
            </a:r>
          </a:p>
          <a:p>
            <a:endParaRPr lang="en-US" sz="1200" baseline="0" dirty="0"/>
          </a:p>
          <a:p>
            <a:r>
              <a:rPr lang="en-US" sz="1200" baseline="0" dirty="0"/>
              <a:t>Student/Youth Programs</a:t>
            </a:r>
          </a:p>
          <a:p>
            <a:r>
              <a:rPr lang="en-US" sz="1200" baseline="0" dirty="0"/>
              <a:t>-Get permission from governing board (BOE)</a:t>
            </a:r>
          </a:p>
          <a:p>
            <a:r>
              <a:rPr lang="en-US" sz="1200" baseline="0" dirty="0"/>
              <a:t>-Organize to fit into their curriculum</a:t>
            </a:r>
            <a:endParaRPr lang="en-US" sz="1200" dirty="0"/>
          </a:p>
          <a:p>
            <a:endParaRPr lang="en-US" dirty="0"/>
          </a:p>
        </p:txBody>
      </p:sp>
      <p:sp>
        <p:nvSpPr>
          <p:cNvPr id="4" name="Slide Number Placeholder 3"/>
          <p:cNvSpPr>
            <a:spLocks noGrp="1"/>
          </p:cNvSpPr>
          <p:nvPr>
            <p:ph type="sldNum" sz="quarter" idx="5"/>
          </p:nvPr>
        </p:nvSpPr>
        <p:spPr/>
        <p:txBody>
          <a:bodyPr/>
          <a:lstStyle/>
          <a:p>
            <a:fld id="{330DED6B-4EDD-4504-AAAD-CCA9B96F4225}" type="slidenum">
              <a:rPr lang="en-US" smtClean="0"/>
              <a:t>13</a:t>
            </a:fld>
            <a:endParaRPr lang="en-US"/>
          </a:p>
        </p:txBody>
      </p:sp>
    </p:spTree>
    <p:extLst>
      <p:ext uri="{BB962C8B-B14F-4D97-AF65-F5344CB8AC3E}">
        <p14:creationId xmlns:p14="http://schemas.microsoft.com/office/powerpoint/2010/main" val="15578943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aseline="0" dirty="0"/>
              <a:t>Remember your purpose</a:t>
            </a:r>
          </a:p>
          <a:p>
            <a:endParaRPr lang="en-US" sz="1200" baseline="0" dirty="0"/>
          </a:p>
          <a:p>
            <a:r>
              <a:rPr lang="en-US" sz="1200" baseline="0" dirty="0"/>
              <a:t>Read the audience</a:t>
            </a:r>
          </a:p>
          <a:p>
            <a:endParaRPr lang="en-US" sz="1200" baseline="0" dirty="0"/>
          </a:p>
          <a:p>
            <a:r>
              <a:rPr lang="en-US" sz="1200" baseline="0" dirty="0"/>
              <a:t>Design your talk around the time of day (first thing in the morning? Before lunch?)</a:t>
            </a:r>
          </a:p>
          <a:p>
            <a:endParaRPr lang="en-US" sz="1200" baseline="0" dirty="0"/>
          </a:p>
          <a:p>
            <a:endParaRPr lang="en-US" sz="1200" baseline="0" dirty="0"/>
          </a:p>
          <a:p>
            <a:endParaRPr lang="en-US" dirty="0"/>
          </a:p>
        </p:txBody>
      </p:sp>
      <p:sp>
        <p:nvSpPr>
          <p:cNvPr id="4" name="Slide Number Placeholder 3"/>
          <p:cNvSpPr>
            <a:spLocks noGrp="1"/>
          </p:cNvSpPr>
          <p:nvPr>
            <p:ph type="sldNum" sz="quarter" idx="5"/>
          </p:nvPr>
        </p:nvSpPr>
        <p:spPr/>
        <p:txBody>
          <a:bodyPr/>
          <a:lstStyle/>
          <a:p>
            <a:fld id="{330DED6B-4EDD-4504-AAAD-CCA9B96F4225}" type="slidenum">
              <a:rPr lang="en-US" smtClean="0"/>
              <a:t>14</a:t>
            </a:fld>
            <a:endParaRPr lang="en-US"/>
          </a:p>
        </p:txBody>
      </p:sp>
    </p:spTree>
    <p:extLst>
      <p:ext uri="{BB962C8B-B14F-4D97-AF65-F5344CB8AC3E}">
        <p14:creationId xmlns:p14="http://schemas.microsoft.com/office/powerpoint/2010/main" val="21242550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Gives real time information</a:t>
            </a:r>
          </a:p>
          <a:p>
            <a:endParaRPr lang="en-US" sz="1200" dirty="0"/>
          </a:p>
          <a:p>
            <a:r>
              <a:rPr lang="en-US" sz="1200" dirty="0"/>
              <a:t>Becoming more reasonably priced.</a:t>
            </a:r>
          </a:p>
          <a:p>
            <a:endParaRPr lang="en-US" sz="1200" dirty="0"/>
          </a:p>
          <a:p>
            <a:r>
              <a:rPr lang="en-US" sz="1200" dirty="0"/>
              <a:t>If</a:t>
            </a:r>
            <a:r>
              <a:rPr lang="en-US" sz="1200" baseline="0" dirty="0"/>
              <a:t> you can’t afford, borrow.</a:t>
            </a:r>
          </a:p>
          <a:p>
            <a:endParaRPr lang="en-US" sz="1200" baseline="0" dirty="0"/>
          </a:p>
          <a:p>
            <a:r>
              <a:rPr lang="en-US" sz="1200" strike="sngStrike" baseline="0" dirty="0"/>
              <a:t>Purchase of hardware or software (can go out of date)</a:t>
            </a:r>
          </a:p>
          <a:p>
            <a:endParaRPr lang="en-US" sz="1200" baseline="0" dirty="0"/>
          </a:p>
          <a:p>
            <a:r>
              <a:rPr lang="en-US" sz="1200" baseline="0" dirty="0"/>
              <a:t>Subscription services (always up to date)</a:t>
            </a:r>
          </a:p>
          <a:p>
            <a:endParaRPr lang="en-US" sz="1200" baseline="0" dirty="0"/>
          </a:p>
          <a:p>
            <a:r>
              <a:rPr lang="en-US" sz="1200" baseline="0" dirty="0"/>
              <a:t>MENTIMETER.com or SLIDO.com = common polling tool (uses individual mobile devices)</a:t>
            </a:r>
          </a:p>
          <a:p>
            <a:endParaRPr lang="en-US" sz="1200" baseline="0" dirty="0"/>
          </a:p>
          <a:p>
            <a:r>
              <a:rPr lang="en-US" sz="1200" baseline="0" dirty="0"/>
              <a:t>Use of mobile devices – depends on </a:t>
            </a:r>
            <a:r>
              <a:rPr lang="en-US" sz="1200" baseline="0" dirty="0" err="1"/>
              <a:t>wifi</a:t>
            </a:r>
            <a:r>
              <a:rPr lang="en-US" sz="1200" baseline="0" dirty="0"/>
              <a:t> access/bandwidth</a:t>
            </a:r>
          </a:p>
          <a:p>
            <a:endParaRPr lang="en-US" dirty="0"/>
          </a:p>
        </p:txBody>
      </p:sp>
      <p:sp>
        <p:nvSpPr>
          <p:cNvPr id="4" name="Slide Number Placeholder 3"/>
          <p:cNvSpPr>
            <a:spLocks noGrp="1"/>
          </p:cNvSpPr>
          <p:nvPr>
            <p:ph type="sldNum" sz="quarter" idx="5"/>
          </p:nvPr>
        </p:nvSpPr>
        <p:spPr/>
        <p:txBody>
          <a:bodyPr/>
          <a:lstStyle/>
          <a:p>
            <a:fld id="{330DED6B-4EDD-4504-AAAD-CCA9B96F4225}" type="slidenum">
              <a:rPr lang="en-US" smtClean="0"/>
              <a:t>15</a:t>
            </a:fld>
            <a:endParaRPr lang="en-US"/>
          </a:p>
        </p:txBody>
      </p:sp>
    </p:spTree>
    <p:extLst>
      <p:ext uri="{BB962C8B-B14F-4D97-AF65-F5344CB8AC3E}">
        <p14:creationId xmlns:p14="http://schemas.microsoft.com/office/powerpoint/2010/main" val="7452174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Public meeting is the democratic process at its most basic.</a:t>
            </a:r>
          </a:p>
          <a:p>
            <a:endParaRPr lang="en-US" sz="1200" dirty="0"/>
          </a:p>
          <a:p>
            <a:r>
              <a:rPr lang="en-US" sz="1200" dirty="0"/>
              <a:t>That doesn’t mean its easy.</a:t>
            </a:r>
          </a:p>
          <a:p>
            <a:endParaRPr lang="en-US" sz="1200" dirty="0"/>
          </a:p>
          <a:p>
            <a:r>
              <a:rPr lang="en-US" sz="1200" dirty="0"/>
              <a:t>Make a check list.</a:t>
            </a:r>
          </a:p>
          <a:p>
            <a:endParaRPr lang="en-US" sz="1200" dirty="0"/>
          </a:p>
          <a:p>
            <a:r>
              <a:rPr lang="en-US" sz="1200" dirty="0"/>
              <a:t>Have all</a:t>
            </a:r>
            <a:r>
              <a:rPr lang="en-US" sz="1200" baseline="0" dirty="0"/>
              <a:t> your supplies lined up.</a:t>
            </a:r>
          </a:p>
          <a:p>
            <a:endParaRPr lang="en-US" sz="1200" baseline="0" dirty="0"/>
          </a:p>
          <a:p>
            <a:r>
              <a:rPr lang="en-US" sz="1200" baseline="0" dirty="0"/>
              <a:t>Test your equipment prior (a couple of days).</a:t>
            </a:r>
          </a:p>
          <a:p>
            <a:endParaRPr lang="en-US" sz="1200" baseline="0" dirty="0"/>
          </a:p>
          <a:p>
            <a:r>
              <a:rPr lang="en-US" sz="1200" baseline="0" dirty="0"/>
              <a:t>Remember, community engagement is organic.</a:t>
            </a:r>
          </a:p>
          <a:p>
            <a:endParaRPr lang="en-US" sz="1200" baseline="0" dirty="0"/>
          </a:p>
          <a:p>
            <a:r>
              <a:rPr lang="en-US" sz="1200" baseline="0" dirty="0"/>
              <a:t>You cannot control, but you can be prepared and attempt to guide.</a:t>
            </a:r>
            <a:endParaRPr lang="en-US" dirty="0"/>
          </a:p>
        </p:txBody>
      </p:sp>
      <p:sp>
        <p:nvSpPr>
          <p:cNvPr id="4" name="Slide Number Placeholder 3"/>
          <p:cNvSpPr>
            <a:spLocks noGrp="1"/>
          </p:cNvSpPr>
          <p:nvPr>
            <p:ph type="sldNum" sz="quarter" idx="5"/>
          </p:nvPr>
        </p:nvSpPr>
        <p:spPr/>
        <p:txBody>
          <a:bodyPr/>
          <a:lstStyle/>
          <a:p>
            <a:fld id="{330DED6B-4EDD-4504-AAAD-CCA9B96F4225}" type="slidenum">
              <a:rPr lang="en-US" smtClean="0"/>
              <a:t>16</a:t>
            </a:fld>
            <a:endParaRPr lang="en-US"/>
          </a:p>
        </p:txBody>
      </p:sp>
    </p:spTree>
    <p:extLst>
      <p:ext uri="{BB962C8B-B14F-4D97-AF65-F5344CB8AC3E}">
        <p14:creationId xmlns:p14="http://schemas.microsoft.com/office/powerpoint/2010/main" val="23310165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aseline="0" dirty="0"/>
              <a:t>Concentrate on the needs of the audience</a:t>
            </a:r>
          </a:p>
          <a:p>
            <a:endParaRPr lang="en-US" sz="1200" baseline="0" dirty="0"/>
          </a:p>
          <a:p>
            <a:r>
              <a:rPr lang="en-US" sz="1200" baseline="0" dirty="0"/>
              <a:t>You are not here to prove you are right and other people are wrong</a:t>
            </a:r>
          </a:p>
          <a:p>
            <a:endParaRPr lang="en-US" sz="1200" baseline="0" dirty="0"/>
          </a:p>
          <a:p>
            <a:r>
              <a:rPr lang="en-US" sz="1200" baseline="0" dirty="0"/>
              <a:t>Put yourself aside for the length of the meeting</a:t>
            </a:r>
          </a:p>
          <a:p>
            <a:endParaRPr lang="en-US" sz="1200" baseline="0" dirty="0"/>
          </a:p>
          <a:p>
            <a:r>
              <a:rPr lang="en-US" sz="1200" baseline="0" dirty="0"/>
              <a:t>If you know you have a temper, designate a wingman to watch you and pull you back if you get heated</a:t>
            </a:r>
          </a:p>
          <a:p>
            <a:endParaRPr lang="en-US" sz="1200" baseline="0" dirty="0"/>
          </a:p>
          <a:p>
            <a:r>
              <a:rPr lang="en-US" sz="1200" baseline="0" dirty="0"/>
              <a:t>REMEMBER:</a:t>
            </a:r>
          </a:p>
          <a:p>
            <a:endParaRPr lang="en-US" sz="1200" baseline="0" dirty="0"/>
          </a:p>
          <a:p>
            <a:r>
              <a:rPr lang="en-US" sz="1200" baseline="0" dirty="0"/>
              <a:t>-Focus is on the participants—NOT you</a:t>
            </a:r>
          </a:p>
          <a:p>
            <a:endParaRPr lang="en-US" sz="1200" baseline="0" dirty="0"/>
          </a:p>
          <a:p>
            <a:r>
              <a:rPr lang="en-US" sz="1200" baseline="0" dirty="0"/>
              <a:t>-Goal is to involve the audience—NOT inform the audience</a:t>
            </a:r>
          </a:p>
          <a:p>
            <a:endParaRPr lang="en-US" sz="1200" baseline="0" dirty="0"/>
          </a:p>
          <a:p>
            <a:r>
              <a:rPr lang="en-US" sz="1200" baseline="0" dirty="0"/>
              <a:t>-Keep the audience ACTIVE—have tasks that engage different types of learners </a:t>
            </a:r>
          </a:p>
          <a:p>
            <a:endParaRPr lang="en-US" sz="1200" baseline="0" dirty="0"/>
          </a:p>
          <a:p>
            <a:r>
              <a:rPr lang="en-US" sz="1200" baseline="0" dirty="0"/>
              <a:t>-Types of Learners: Visual (see the info); Audio (hear the info); Read/Write (take notes and read texts); Kinesthetic (experience/practice the info)</a:t>
            </a:r>
          </a:p>
          <a:p>
            <a:endParaRPr lang="en-US" sz="1200" dirty="0"/>
          </a:p>
          <a:p>
            <a:r>
              <a:rPr lang="en-US" sz="1200" dirty="0"/>
              <a:t>Lumpkin</a:t>
            </a:r>
            <a:r>
              <a:rPr lang="en-US" sz="1200" baseline="0" dirty="0"/>
              <a:t> HP</a:t>
            </a:r>
            <a:endParaRPr lang="en-US" sz="1200" dirty="0"/>
          </a:p>
          <a:p>
            <a:endParaRPr lang="en-US" dirty="0"/>
          </a:p>
        </p:txBody>
      </p:sp>
      <p:sp>
        <p:nvSpPr>
          <p:cNvPr id="4" name="Slide Number Placeholder 3"/>
          <p:cNvSpPr>
            <a:spLocks noGrp="1"/>
          </p:cNvSpPr>
          <p:nvPr>
            <p:ph type="sldNum" sz="quarter" idx="5"/>
          </p:nvPr>
        </p:nvSpPr>
        <p:spPr/>
        <p:txBody>
          <a:bodyPr/>
          <a:lstStyle/>
          <a:p>
            <a:fld id="{330DED6B-4EDD-4504-AAAD-CCA9B96F4225}" type="slidenum">
              <a:rPr lang="en-US" smtClean="0"/>
              <a:t>17</a:t>
            </a:fld>
            <a:endParaRPr lang="en-US"/>
          </a:p>
        </p:txBody>
      </p:sp>
    </p:spTree>
    <p:extLst>
      <p:ext uri="{BB962C8B-B14F-4D97-AF65-F5344CB8AC3E}">
        <p14:creationId xmlns:p14="http://schemas.microsoft.com/office/powerpoint/2010/main" val="37291848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Lots</a:t>
            </a:r>
            <a:r>
              <a:rPr lang="en-US" sz="1200" baseline="0" dirty="0"/>
              <a:t> of things can go wrong.</a:t>
            </a:r>
          </a:p>
          <a:p>
            <a:endParaRPr lang="en-US" sz="1200" baseline="0" dirty="0"/>
          </a:p>
          <a:p>
            <a:r>
              <a:rPr lang="en-US" sz="1200" baseline="0" dirty="0"/>
              <a:t>Preparation can overcome many of these.</a:t>
            </a:r>
          </a:p>
          <a:p>
            <a:endParaRPr lang="en-US" sz="1200" baseline="0" dirty="0"/>
          </a:p>
          <a:p>
            <a:r>
              <a:rPr lang="en-US" sz="1200" baseline="0" dirty="0"/>
              <a:t>Make a list and check it twice.</a:t>
            </a:r>
            <a:endParaRPr lang="en-US" dirty="0"/>
          </a:p>
        </p:txBody>
      </p:sp>
      <p:sp>
        <p:nvSpPr>
          <p:cNvPr id="4" name="Slide Number Placeholder 3"/>
          <p:cNvSpPr>
            <a:spLocks noGrp="1"/>
          </p:cNvSpPr>
          <p:nvPr>
            <p:ph type="sldNum" sz="quarter" idx="5"/>
          </p:nvPr>
        </p:nvSpPr>
        <p:spPr/>
        <p:txBody>
          <a:bodyPr/>
          <a:lstStyle/>
          <a:p>
            <a:fld id="{330DED6B-4EDD-4504-AAAD-CCA9B96F4225}" type="slidenum">
              <a:rPr lang="en-US" smtClean="0"/>
              <a:t>18</a:t>
            </a:fld>
            <a:endParaRPr lang="en-US"/>
          </a:p>
        </p:txBody>
      </p:sp>
    </p:spTree>
    <p:extLst>
      <p:ext uri="{BB962C8B-B14F-4D97-AF65-F5344CB8AC3E}">
        <p14:creationId xmlns:p14="http://schemas.microsoft.com/office/powerpoint/2010/main" val="8525324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There is NO</a:t>
            </a:r>
            <a:r>
              <a:rPr lang="en-US" sz="1200" baseline="0" dirty="0"/>
              <a:t> silver bullet for dealing with a hostile audience.</a:t>
            </a:r>
          </a:p>
          <a:p>
            <a:endParaRPr lang="en-US" sz="1200" baseline="0" dirty="0"/>
          </a:p>
          <a:p>
            <a:r>
              <a:rPr lang="en-US" sz="1200" baseline="0" dirty="0"/>
              <a:t>Lay out the rules of conduct/meeting parameters at the beginning of the meeting.  Get everyone to agree to them.  </a:t>
            </a:r>
          </a:p>
          <a:p>
            <a:endParaRPr lang="en-US" sz="1200" baseline="0" dirty="0"/>
          </a:p>
          <a:p>
            <a:r>
              <a:rPr lang="en-US" sz="1200" baseline="0" dirty="0"/>
              <a:t>Remind people that you know they are busy and you value their time.</a:t>
            </a:r>
          </a:p>
          <a:p>
            <a:endParaRPr lang="en-US" sz="1200" baseline="0" dirty="0"/>
          </a:p>
          <a:p>
            <a:r>
              <a:rPr lang="en-US" sz="1200" baseline="0" dirty="0"/>
              <a:t>Have an idea of the “touchy” subjects and prepare for them. (Talbot County)</a:t>
            </a:r>
          </a:p>
          <a:p>
            <a:endParaRPr lang="en-US" sz="1200" baseline="0" dirty="0"/>
          </a:p>
          <a:p>
            <a:r>
              <a:rPr lang="en-US" sz="1200" baseline="0" dirty="0"/>
              <a:t>Some people will try to bait you.  Don’t fall for it.  </a:t>
            </a:r>
          </a:p>
          <a:p>
            <a:r>
              <a:rPr lang="en-US" sz="1200" baseline="0" dirty="0"/>
              <a:t>-Have a wingman</a:t>
            </a:r>
          </a:p>
          <a:p>
            <a:endParaRPr lang="en-US" sz="1200" baseline="0" dirty="0"/>
          </a:p>
          <a:p>
            <a:r>
              <a:rPr lang="en-US" sz="1200" baseline="0" dirty="0"/>
              <a:t>“Parking Lot” Poster</a:t>
            </a:r>
          </a:p>
          <a:p>
            <a:endParaRPr lang="en-US" sz="1200" baseline="0" dirty="0"/>
          </a:p>
          <a:p>
            <a:r>
              <a:rPr lang="en-US" sz="1200" baseline="0" dirty="0"/>
              <a:t>Remain calm.  Acknowledge the person; ignoring them will just make it worse.</a:t>
            </a:r>
          </a:p>
          <a:p>
            <a:endParaRPr lang="en-US" sz="1200" baseline="0" dirty="0"/>
          </a:p>
          <a:p>
            <a:r>
              <a:rPr lang="en-US" sz="1200" baseline="0" dirty="0"/>
              <a:t>Speaking with confidence and sincerity acknowledges your authority over the message.</a:t>
            </a:r>
          </a:p>
          <a:p>
            <a:endParaRPr lang="en-US" dirty="0"/>
          </a:p>
        </p:txBody>
      </p:sp>
      <p:sp>
        <p:nvSpPr>
          <p:cNvPr id="4" name="Slide Number Placeholder 3"/>
          <p:cNvSpPr>
            <a:spLocks noGrp="1"/>
          </p:cNvSpPr>
          <p:nvPr>
            <p:ph type="sldNum" sz="quarter" idx="5"/>
          </p:nvPr>
        </p:nvSpPr>
        <p:spPr/>
        <p:txBody>
          <a:bodyPr/>
          <a:lstStyle/>
          <a:p>
            <a:fld id="{330DED6B-4EDD-4504-AAAD-CCA9B96F4225}" type="slidenum">
              <a:rPr lang="en-US" smtClean="0"/>
              <a:t>19</a:t>
            </a:fld>
            <a:endParaRPr lang="en-US"/>
          </a:p>
        </p:txBody>
      </p:sp>
    </p:spTree>
    <p:extLst>
      <p:ext uri="{BB962C8B-B14F-4D97-AF65-F5344CB8AC3E}">
        <p14:creationId xmlns:p14="http://schemas.microsoft.com/office/powerpoint/2010/main" val="27099257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Why talk to my community?  That’s hard!</a:t>
            </a:r>
          </a:p>
          <a:p>
            <a:endParaRPr lang="en-US" sz="1200" dirty="0"/>
          </a:p>
          <a:p>
            <a:r>
              <a:rPr lang="en-US" sz="1200" dirty="0"/>
              <a:t>How many of you have…</a:t>
            </a:r>
          </a:p>
          <a:p>
            <a:endParaRPr lang="en-US" sz="1200" dirty="0"/>
          </a:p>
          <a:p>
            <a:r>
              <a:rPr lang="en-US" sz="1200" dirty="0"/>
              <a:t>Resident complaints</a:t>
            </a:r>
          </a:p>
          <a:p>
            <a:endParaRPr lang="en-US" sz="1200" dirty="0"/>
          </a:p>
          <a:p>
            <a:r>
              <a:rPr lang="en-US" sz="1200" dirty="0"/>
              <a:t>Right hand doesn’t know what the left hand is</a:t>
            </a:r>
            <a:r>
              <a:rPr lang="en-US" sz="1200" baseline="0" dirty="0"/>
              <a:t> doing</a:t>
            </a:r>
          </a:p>
          <a:p>
            <a:endParaRPr lang="en-US" sz="1200" baseline="0" dirty="0"/>
          </a:p>
          <a:p>
            <a:r>
              <a:rPr lang="en-US" sz="1200" baseline="0" dirty="0"/>
              <a:t>A good engagement process can …  overcome these obstacles before they start</a:t>
            </a:r>
          </a:p>
          <a:p>
            <a:endParaRPr lang="en-US" sz="1200" baseline="0" dirty="0"/>
          </a:p>
          <a:p>
            <a:r>
              <a:rPr lang="en-US" sz="1200" baseline="0" dirty="0"/>
              <a:t>Can be taken a step further to develop volunteer groups to assist with implementing your plan (Stewart County)</a:t>
            </a:r>
            <a:endParaRPr lang="en-US" dirty="0"/>
          </a:p>
        </p:txBody>
      </p:sp>
      <p:sp>
        <p:nvSpPr>
          <p:cNvPr id="4" name="Slide Number Placeholder 3"/>
          <p:cNvSpPr>
            <a:spLocks noGrp="1"/>
          </p:cNvSpPr>
          <p:nvPr>
            <p:ph type="sldNum" sz="quarter" idx="5"/>
          </p:nvPr>
        </p:nvSpPr>
        <p:spPr/>
        <p:txBody>
          <a:bodyPr/>
          <a:lstStyle/>
          <a:p>
            <a:fld id="{330DED6B-4EDD-4504-AAAD-CCA9B96F4225}" type="slidenum">
              <a:rPr lang="en-US" smtClean="0"/>
              <a:t>2</a:t>
            </a:fld>
            <a:endParaRPr lang="en-US"/>
          </a:p>
        </p:txBody>
      </p:sp>
    </p:spTree>
    <p:extLst>
      <p:ext uri="{BB962C8B-B14F-4D97-AF65-F5344CB8AC3E}">
        <p14:creationId xmlns:p14="http://schemas.microsoft.com/office/powerpoint/2010/main" val="29437299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Follow the</a:t>
            </a:r>
            <a:r>
              <a:rPr lang="en-US" sz="1200" baseline="0" dirty="0"/>
              <a:t> community attorney’s advice.</a:t>
            </a:r>
            <a:endParaRPr lang="en-US" sz="1200" dirty="0"/>
          </a:p>
          <a:p>
            <a:endParaRPr lang="en-US" sz="1200" dirty="0"/>
          </a:p>
          <a:p>
            <a:r>
              <a:rPr lang="en-US" sz="1200" dirty="0"/>
              <a:t>Should allow</a:t>
            </a:r>
            <a:r>
              <a:rPr lang="en-US" sz="1200" baseline="0" dirty="0"/>
              <a:t> access by both computer/phone</a:t>
            </a:r>
          </a:p>
          <a:p>
            <a:r>
              <a:rPr lang="en-US" sz="1200" baseline="0" dirty="0"/>
              <a:t>-public should be able to access the meeting for free not via subscription (GoToMeeting vs. MS Teams)</a:t>
            </a:r>
          </a:p>
          <a:p>
            <a:r>
              <a:rPr lang="en-US" sz="1200" baseline="0" dirty="0"/>
              <a:t>-have the capacity to handle many participants</a:t>
            </a:r>
          </a:p>
          <a:p>
            <a:r>
              <a:rPr lang="en-US" sz="1200" baseline="0" dirty="0"/>
              <a:t>-can record the meetings and any comments in the “chat” feature (set aside a designated time to read these comments out-loud to the people present)</a:t>
            </a:r>
          </a:p>
          <a:p>
            <a:r>
              <a:rPr lang="en-US" sz="1200" baseline="0" dirty="0"/>
              <a:t>-can accommodate closed captioning or other disability needs</a:t>
            </a:r>
          </a:p>
          <a:p>
            <a:endParaRPr lang="en-US" sz="1200" baseline="0" dirty="0"/>
          </a:p>
          <a:p>
            <a:r>
              <a:rPr lang="en-US" sz="1200" baseline="0" dirty="0"/>
              <a:t>If internet access/</a:t>
            </a:r>
            <a:r>
              <a:rPr lang="en-US" sz="1200" baseline="0" dirty="0" err="1"/>
              <a:t>bandwith</a:t>
            </a:r>
            <a:r>
              <a:rPr lang="en-US" sz="1200" baseline="0" dirty="0"/>
              <a:t> is a problem at meeting location, consider having some presentations pre-recorded </a:t>
            </a:r>
          </a:p>
          <a:p>
            <a:r>
              <a:rPr lang="en-US" sz="1200" baseline="0" dirty="0"/>
              <a:t>-RVRC Council Mtg-host meeting where internet access is secure. Actual in-person location is only a participant</a:t>
            </a:r>
          </a:p>
          <a:p>
            <a:endParaRPr lang="en-US" sz="1200" baseline="0" dirty="0"/>
          </a:p>
          <a:p>
            <a:r>
              <a:rPr lang="en-US" sz="1200" baseline="0" dirty="0"/>
              <a:t>Public Notice (put it in more places than just where it is required)</a:t>
            </a:r>
          </a:p>
          <a:p>
            <a:r>
              <a:rPr lang="en-US" sz="1200" baseline="0" dirty="0"/>
              <a:t>-tell people how they can participate (totally virtual vs. hybrid)</a:t>
            </a:r>
          </a:p>
          <a:p>
            <a:r>
              <a:rPr lang="en-US" sz="1200" baseline="0" dirty="0"/>
              <a:t>-provide links/passcodes and phone number for audio only (include information on tutorials)</a:t>
            </a:r>
          </a:p>
          <a:p>
            <a:r>
              <a:rPr lang="en-US" sz="1200" baseline="0" dirty="0"/>
              <a:t>-if you are going to allow comments prior to the meeting give email address and voice mail #</a:t>
            </a:r>
          </a:p>
          <a:p>
            <a:r>
              <a:rPr lang="en-US" sz="1200" baseline="0" dirty="0"/>
              <a:t>-make a note whether people need to sign up in advance to provide comments </a:t>
            </a:r>
          </a:p>
          <a:p>
            <a:endParaRPr lang="en-US" sz="1200" baseline="0" dirty="0"/>
          </a:p>
          <a:p>
            <a:r>
              <a:rPr lang="en-US" sz="1200" baseline="0" dirty="0"/>
              <a:t>Run a test prior to the meeting (especially for Elected Officials, Steering Committee Members, and Panelists)</a:t>
            </a:r>
          </a:p>
          <a:p>
            <a:r>
              <a:rPr lang="en-US" sz="1200" baseline="0" dirty="0"/>
              <a:t>-Create a Run-of-Show checklist for the staff</a:t>
            </a:r>
          </a:p>
          <a:p>
            <a:r>
              <a:rPr lang="en-US" sz="1200" baseline="0" dirty="0"/>
              <a:t>-ID staff roles (running the in-person meeting, running the meeting tech, monitoring/responding to the chat or dedicated phone line)</a:t>
            </a:r>
          </a:p>
          <a:p>
            <a:r>
              <a:rPr lang="en-US" sz="1200" baseline="0" dirty="0"/>
              <a:t>-Know how to MUTE and UNMUTE</a:t>
            </a:r>
          </a:p>
          <a:p>
            <a:endParaRPr lang="en-US" sz="1200" baseline="0" dirty="0"/>
          </a:p>
          <a:p>
            <a:r>
              <a:rPr lang="en-US" sz="1200" baseline="0" dirty="0"/>
              <a:t>Have the in-person moderator state aloud how the meeting will run.  </a:t>
            </a:r>
          </a:p>
          <a:p>
            <a:r>
              <a:rPr lang="en-US" sz="1200" baseline="0" dirty="0"/>
              <a:t>-Address both meeting procedures and technical issues (how to MUTE/UNMUTE)</a:t>
            </a:r>
          </a:p>
          <a:p>
            <a:r>
              <a:rPr lang="en-US" sz="1200" baseline="0" dirty="0"/>
              <a:t>-Tell participants they are being recorded</a:t>
            </a:r>
          </a:p>
          <a:p>
            <a:r>
              <a:rPr lang="en-US" sz="1200" baseline="0" dirty="0"/>
              <a:t>-Require all speakers to state their name and/or address before speaking (in-person/voicemail/phone call vs. chatroom/email)</a:t>
            </a:r>
          </a:p>
          <a:p>
            <a:endParaRPr lang="en-US" sz="1200" baseline="0" dirty="0"/>
          </a:p>
          <a:p>
            <a:endParaRPr lang="en-US" sz="1200" baseline="0" dirty="0"/>
          </a:p>
          <a:p>
            <a:endParaRPr lang="en-US" sz="1200" baseline="0" dirty="0"/>
          </a:p>
          <a:p>
            <a:endParaRPr lang="en-US" dirty="0"/>
          </a:p>
        </p:txBody>
      </p:sp>
      <p:sp>
        <p:nvSpPr>
          <p:cNvPr id="4" name="Slide Number Placeholder 3"/>
          <p:cNvSpPr>
            <a:spLocks noGrp="1"/>
          </p:cNvSpPr>
          <p:nvPr>
            <p:ph type="sldNum" sz="quarter" idx="5"/>
          </p:nvPr>
        </p:nvSpPr>
        <p:spPr/>
        <p:txBody>
          <a:bodyPr/>
          <a:lstStyle/>
          <a:p>
            <a:fld id="{330DED6B-4EDD-4504-AAAD-CCA9B96F4225}" type="slidenum">
              <a:rPr lang="en-US" smtClean="0"/>
              <a:t>20</a:t>
            </a:fld>
            <a:endParaRPr lang="en-US"/>
          </a:p>
        </p:txBody>
      </p:sp>
    </p:spTree>
    <p:extLst>
      <p:ext uri="{BB962C8B-B14F-4D97-AF65-F5344CB8AC3E}">
        <p14:creationId xmlns:p14="http://schemas.microsoft.com/office/powerpoint/2010/main" val="25028064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Public engagement will </a:t>
            </a:r>
            <a:r>
              <a:rPr lang="en-US" sz="1200" b="0" dirty="0"/>
              <a:t>help you figure out </a:t>
            </a:r>
            <a:r>
              <a:rPr lang="en-US" sz="1200" dirty="0"/>
              <a:t>how long the comp plan process will take and how much it will cost</a:t>
            </a:r>
          </a:p>
          <a:p>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What</a:t>
            </a:r>
            <a:r>
              <a:rPr lang="en-US" sz="1200" baseline="0" dirty="0"/>
              <a:t> is the best way to get information to your community and receive input back?</a:t>
            </a:r>
          </a:p>
          <a:p>
            <a:endParaRPr lang="en-US" sz="1200" dirty="0"/>
          </a:p>
          <a:p>
            <a:r>
              <a:rPr lang="en-US" sz="1200" dirty="0"/>
              <a:t>Has what you’ve done in the past worked well?</a:t>
            </a:r>
          </a:p>
          <a:p>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t>Do you need to try something different/new?</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t>-</a:t>
            </a:r>
            <a:r>
              <a:rPr lang="en-US" sz="1200" strike="sngStrike" baseline="0" dirty="0"/>
              <a:t>pop up engagement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strike="sngStrike" baseline="0" dirty="0"/>
              <a:t>-google</a:t>
            </a:r>
            <a:endParaRPr lang="en-US" sz="1200" strike="sngStrike" dirty="0"/>
          </a:p>
          <a:p>
            <a:endParaRPr lang="en-US" sz="1200" dirty="0"/>
          </a:p>
          <a:p>
            <a:r>
              <a:rPr lang="en-US" sz="1200" dirty="0"/>
              <a:t>Can you do this yourself?</a:t>
            </a:r>
          </a:p>
          <a:p>
            <a:endParaRPr lang="en-US" sz="1200" dirty="0"/>
          </a:p>
          <a:p>
            <a:r>
              <a:rPr lang="en-US" sz="1200" dirty="0"/>
              <a:t>Do you need to hire someone?</a:t>
            </a:r>
          </a:p>
          <a:p>
            <a:endParaRPr lang="en-US" dirty="0"/>
          </a:p>
        </p:txBody>
      </p:sp>
      <p:sp>
        <p:nvSpPr>
          <p:cNvPr id="4" name="Slide Number Placeholder 3"/>
          <p:cNvSpPr>
            <a:spLocks noGrp="1"/>
          </p:cNvSpPr>
          <p:nvPr>
            <p:ph type="sldNum" sz="quarter" idx="5"/>
          </p:nvPr>
        </p:nvSpPr>
        <p:spPr/>
        <p:txBody>
          <a:bodyPr/>
          <a:lstStyle/>
          <a:p>
            <a:fld id="{330DED6B-4EDD-4504-AAAD-CCA9B96F4225}" type="slidenum">
              <a:rPr lang="en-US" smtClean="0"/>
              <a:t>3</a:t>
            </a:fld>
            <a:endParaRPr lang="en-US"/>
          </a:p>
        </p:txBody>
      </p:sp>
    </p:spTree>
    <p:extLst>
      <p:ext uri="{BB962C8B-B14F-4D97-AF65-F5344CB8AC3E}">
        <p14:creationId xmlns:p14="http://schemas.microsoft.com/office/powerpoint/2010/main" val="3206990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According to state law, you MUST do these things.</a:t>
            </a:r>
          </a:p>
          <a:p>
            <a:endParaRPr lang="en-US" sz="1200" dirty="0"/>
          </a:p>
          <a:p>
            <a:r>
              <a:rPr lang="en-US" sz="1200" dirty="0"/>
              <a:t>ID stakeholders</a:t>
            </a:r>
          </a:p>
          <a:p>
            <a:endParaRPr lang="en-US" sz="1200" dirty="0"/>
          </a:p>
          <a:p>
            <a:r>
              <a:rPr lang="en-US" sz="1200" dirty="0"/>
              <a:t>Decide how to reach out to</a:t>
            </a:r>
            <a:r>
              <a:rPr lang="en-US" sz="1200" baseline="0" dirty="0"/>
              <a:t> people for ideas and information</a:t>
            </a:r>
          </a:p>
          <a:p>
            <a:endParaRPr lang="en-US" sz="1200" baseline="0" dirty="0"/>
          </a:p>
          <a:p>
            <a:r>
              <a:rPr lang="en-US" sz="1200" baseline="0" dirty="0"/>
              <a:t>Do what you say you’re going to do</a:t>
            </a:r>
          </a:p>
          <a:p>
            <a:endParaRPr lang="en-US" sz="1200" baseline="0" dirty="0"/>
          </a:p>
          <a:p>
            <a:r>
              <a:rPr lang="en-US" sz="1200" baseline="0" dirty="0"/>
              <a:t>Prove it!</a:t>
            </a:r>
          </a:p>
          <a:p>
            <a:r>
              <a:rPr lang="en-US" sz="1200" baseline="0" dirty="0"/>
              <a:t>-sign-in sheets, photos, newspaper articles, social media posts, videos</a:t>
            </a:r>
            <a:endParaRPr lang="en-US" dirty="0"/>
          </a:p>
        </p:txBody>
      </p:sp>
      <p:sp>
        <p:nvSpPr>
          <p:cNvPr id="4" name="Slide Number Placeholder 3"/>
          <p:cNvSpPr>
            <a:spLocks noGrp="1"/>
          </p:cNvSpPr>
          <p:nvPr>
            <p:ph type="sldNum" sz="quarter" idx="5"/>
          </p:nvPr>
        </p:nvSpPr>
        <p:spPr/>
        <p:txBody>
          <a:bodyPr/>
          <a:lstStyle/>
          <a:p>
            <a:fld id="{330DED6B-4EDD-4504-AAAD-CCA9B96F4225}" type="slidenum">
              <a:rPr lang="en-US" smtClean="0"/>
              <a:t>4</a:t>
            </a:fld>
            <a:endParaRPr lang="en-US"/>
          </a:p>
        </p:txBody>
      </p:sp>
    </p:spTree>
    <p:extLst>
      <p:ext uri="{BB962C8B-B14F-4D97-AF65-F5344CB8AC3E}">
        <p14:creationId xmlns:p14="http://schemas.microsoft.com/office/powerpoint/2010/main" val="34364985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These</a:t>
            </a:r>
            <a:r>
              <a:rPr lang="en-US" sz="1200" baseline="0" dirty="0"/>
              <a:t> are the MINIMUM to be done during this process.</a:t>
            </a:r>
          </a:p>
          <a:p>
            <a:endParaRPr lang="en-US" sz="1200" baseline="0" dirty="0"/>
          </a:p>
          <a:p>
            <a:r>
              <a:rPr lang="en-US" sz="1200" baseline="0" dirty="0"/>
              <a:t>You can always do more.</a:t>
            </a:r>
            <a:endParaRPr lang="en-US" sz="1200" dirty="0"/>
          </a:p>
          <a:p>
            <a:endParaRPr lang="en-US" dirty="0"/>
          </a:p>
        </p:txBody>
      </p:sp>
      <p:sp>
        <p:nvSpPr>
          <p:cNvPr id="4" name="Slide Number Placeholder 3"/>
          <p:cNvSpPr>
            <a:spLocks noGrp="1"/>
          </p:cNvSpPr>
          <p:nvPr>
            <p:ph type="sldNum" sz="quarter" idx="5"/>
          </p:nvPr>
        </p:nvSpPr>
        <p:spPr/>
        <p:txBody>
          <a:bodyPr/>
          <a:lstStyle/>
          <a:p>
            <a:fld id="{330DED6B-4EDD-4504-AAAD-CCA9B96F4225}" type="slidenum">
              <a:rPr lang="en-US" smtClean="0"/>
              <a:t>5</a:t>
            </a:fld>
            <a:endParaRPr lang="en-US"/>
          </a:p>
        </p:txBody>
      </p:sp>
    </p:spTree>
    <p:extLst>
      <p:ext uri="{BB962C8B-B14F-4D97-AF65-F5344CB8AC3E}">
        <p14:creationId xmlns:p14="http://schemas.microsoft.com/office/powerpoint/2010/main" val="28619787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This is a TYPICAL</a:t>
            </a:r>
            <a:r>
              <a:rPr lang="en-US" sz="1200" baseline="0" dirty="0"/>
              <a:t> timeline.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t>Meetings can be in front of the council/commission or be separate.</a:t>
            </a:r>
            <a:endParaRPr lang="en-US" sz="1200" dirty="0"/>
          </a:p>
          <a:p>
            <a:endParaRPr lang="en-US" sz="1200" baseline="0" dirty="0"/>
          </a:p>
          <a:p>
            <a:r>
              <a:rPr lang="en-US" sz="1200" baseline="0" dirty="0"/>
              <a:t>I usually have a kickoff meeting first.</a:t>
            </a:r>
          </a:p>
          <a:p>
            <a:r>
              <a:rPr lang="en-US" sz="1200" baseline="0" dirty="0"/>
              <a:t>-ask for volunteers for steering committee/stakeholders</a:t>
            </a:r>
          </a:p>
          <a:p>
            <a:endParaRPr lang="en-US" dirty="0"/>
          </a:p>
        </p:txBody>
      </p:sp>
      <p:sp>
        <p:nvSpPr>
          <p:cNvPr id="4" name="Slide Number Placeholder 3"/>
          <p:cNvSpPr>
            <a:spLocks noGrp="1"/>
          </p:cNvSpPr>
          <p:nvPr>
            <p:ph type="sldNum" sz="quarter" idx="5"/>
          </p:nvPr>
        </p:nvSpPr>
        <p:spPr/>
        <p:txBody>
          <a:bodyPr/>
          <a:lstStyle/>
          <a:p>
            <a:fld id="{330DED6B-4EDD-4504-AAAD-CCA9B96F4225}" type="slidenum">
              <a:rPr lang="en-US" smtClean="0"/>
              <a:t>6</a:t>
            </a:fld>
            <a:endParaRPr lang="en-US"/>
          </a:p>
        </p:txBody>
      </p:sp>
    </p:spTree>
    <p:extLst>
      <p:ext uri="{BB962C8B-B14F-4D97-AF65-F5344CB8AC3E}">
        <p14:creationId xmlns:p14="http://schemas.microsoft.com/office/powerpoint/2010/main" val="15957453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You should identify a steering committee and stakeholders.</a:t>
            </a:r>
          </a:p>
          <a:p>
            <a:endParaRPr lang="en-US" sz="1200" dirty="0"/>
          </a:p>
          <a:p>
            <a:r>
              <a:rPr lang="en-US" sz="1200" dirty="0"/>
              <a:t>These are two DIFFERENT groups.</a:t>
            </a:r>
          </a:p>
          <a:p>
            <a:endParaRPr lang="en-US" sz="1200" dirty="0"/>
          </a:p>
          <a:p>
            <a:r>
              <a:rPr lang="en-US" sz="1200" dirty="0"/>
              <a:t>Who should</a:t>
            </a:r>
            <a:r>
              <a:rPr lang="en-US" sz="1200" baseline="0" dirty="0"/>
              <a:t> be members?</a:t>
            </a:r>
          </a:p>
          <a:p>
            <a:endParaRPr lang="en-US" sz="1200" baseline="0" dirty="0"/>
          </a:p>
          <a:p>
            <a:r>
              <a:rPr lang="en-US" sz="1200" baseline="0" dirty="0"/>
              <a:t>REQUIRED Steering Committee members…</a:t>
            </a:r>
          </a:p>
          <a:p>
            <a:endParaRPr lang="en-US" sz="1200" baseline="0" dirty="0"/>
          </a:p>
          <a:p>
            <a:r>
              <a:rPr lang="en-US" sz="1200" baseline="0" dirty="0"/>
              <a:t>Local elected officials = beware quorum rules</a:t>
            </a:r>
          </a:p>
          <a:p>
            <a:endParaRPr lang="en-US" sz="1200" baseline="0" dirty="0"/>
          </a:p>
          <a:p>
            <a:r>
              <a:rPr lang="en-US" sz="1200" baseline="0" dirty="0"/>
              <a:t>Local econ dev = realtors, econ dev committee, dev authorities, etc.</a:t>
            </a:r>
          </a:p>
          <a:p>
            <a:endParaRPr lang="en-US" sz="1200" baseline="0" dirty="0"/>
          </a:p>
          <a:p>
            <a:r>
              <a:rPr lang="en-US" sz="1200" baseline="0" dirty="0"/>
              <a:t>Don’t forget public work staff</a:t>
            </a:r>
          </a:p>
          <a:p>
            <a:endParaRPr lang="en-US" dirty="0"/>
          </a:p>
        </p:txBody>
      </p:sp>
      <p:sp>
        <p:nvSpPr>
          <p:cNvPr id="4" name="Slide Number Placeholder 3"/>
          <p:cNvSpPr>
            <a:spLocks noGrp="1"/>
          </p:cNvSpPr>
          <p:nvPr>
            <p:ph type="sldNum" sz="quarter" idx="5"/>
          </p:nvPr>
        </p:nvSpPr>
        <p:spPr/>
        <p:txBody>
          <a:bodyPr/>
          <a:lstStyle/>
          <a:p>
            <a:fld id="{330DED6B-4EDD-4504-AAAD-CCA9B96F4225}" type="slidenum">
              <a:rPr lang="en-US" smtClean="0"/>
              <a:t>7</a:t>
            </a:fld>
            <a:endParaRPr lang="en-US"/>
          </a:p>
        </p:txBody>
      </p:sp>
    </p:spTree>
    <p:extLst>
      <p:ext uri="{BB962C8B-B14F-4D97-AF65-F5344CB8AC3E}">
        <p14:creationId xmlns:p14="http://schemas.microsoft.com/office/powerpoint/2010/main" val="28934412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Make a record IMMEDIATELY.  You will forget.</a:t>
            </a:r>
          </a:p>
          <a:p>
            <a:endParaRPr lang="en-US" sz="1200" dirty="0"/>
          </a:p>
          <a:p>
            <a:r>
              <a:rPr lang="en-US" sz="1200" dirty="0"/>
              <a:t>You can NEVER let TOO many people know!</a:t>
            </a:r>
          </a:p>
          <a:p>
            <a:endParaRPr lang="en-US" sz="1200" dirty="0"/>
          </a:p>
          <a:p>
            <a:r>
              <a:rPr lang="en-US" sz="1200" dirty="0"/>
              <a:t>Social Media Posts = (Concerned Citizen Groups) YouTube</a:t>
            </a:r>
            <a:r>
              <a:rPr lang="en-US" sz="1200" baseline="0" dirty="0"/>
              <a:t> Videos</a:t>
            </a:r>
            <a:endParaRPr lang="en-US" sz="1200" dirty="0"/>
          </a:p>
          <a:p>
            <a:endParaRPr lang="en-US" dirty="0"/>
          </a:p>
        </p:txBody>
      </p:sp>
      <p:sp>
        <p:nvSpPr>
          <p:cNvPr id="4" name="Slide Number Placeholder 3"/>
          <p:cNvSpPr>
            <a:spLocks noGrp="1"/>
          </p:cNvSpPr>
          <p:nvPr>
            <p:ph type="sldNum" sz="quarter" idx="5"/>
          </p:nvPr>
        </p:nvSpPr>
        <p:spPr/>
        <p:txBody>
          <a:bodyPr/>
          <a:lstStyle/>
          <a:p>
            <a:fld id="{330DED6B-4EDD-4504-AAAD-CCA9B96F4225}" type="slidenum">
              <a:rPr lang="en-US" smtClean="0"/>
              <a:t>8</a:t>
            </a:fld>
            <a:endParaRPr lang="en-US"/>
          </a:p>
        </p:txBody>
      </p:sp>
    </p:spTree>
    <p:extLst>
      <p:ext uri="{BB962C8B-B14F-4D97-AF65-F5344CB8AC3E}">
        <p14:creationId xmlns:p14="http://schemas.microsoft.com/office/powerpoint/2010/main" val="32208111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t>Community Engagement is an organic process.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t>What are your issues?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t>What do you hope to achieve?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t>Who do you want answers from?</a:t>
            </a:r>
          </a:p>
          <a:p>
            <a:endParaRPr lang="en-US" sz="1200" dirty="0"/>
          </a:p>
          <a:p>
            <a:r>
              <a:rPr lang="en-US" sz="1200" dirty="0"/>
              <a:t>You</a:t>
            </a:r>
            <a:r>
              <a:rPr lang="en-US" sz="1200" baseline="0" dirty="0"/>
              <a:t> CANNOT control people.  </a:t>
            </a:r>
          </a:p>
          <a:p>
            <a:endParaRPr lang="en-US" sz="1200" baseline="0" dirty="0"/>
          </a:p>
          <a:p>
            <a:r>
              <a:rPr lang="en-US" sz="1200" baseline="0" dirty="0"/>
              <a:t>You CAN be prepared.  </a:t>
            </a:r>
          </a:p>
          <a:p>
            <a:endParaRPr lang="en-US" dirty="0"/>
          </a:p>
        </p:txBody>
      </p:sp>
      <p:sp>
        <p:nvSpPr>
          <p:cNvPr id="4" name="Slide Number Placeholder 3"/>
          <p:cNvSpPr>
            <a:spLocks noGrp="1"/>
          </p:cNvSpPr>
          <p:nvPr>
            <p:ph type="sldNum" sz="quarter" idx="5"/>
          </p:nvPr>
        </p:nvSpPr>
        <p:spPr/>
        <p:txBody>
          <a:bodyPr/>
          <a:lstStyle/>
          <a:p>
            <a:fld id="{330DED6B-4EDD-4504-AAAD-CCA9B96F4225}" type="slidenum">
              <a:rPr lang="en-US" smtClean="0"/>
              <a:t>9</a:t>
            </a:fld>
            <a:endParaRPr lang="en-US"/>
          </a:p>
        </p:txBody>
      </p:sp>
    </p:spTree>
    <p:extLst>
      <p:ext uri="{BB962C8B-B14F-4D97-AF65-F5344CB8AC3E}">
        <p14:creationId xmlns:p14="http://schemas.microsoft.com/office/powerpoint/2010/main" val="3454199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FD8DD09-60F6-493F-BAB6-37D41966EF3F}" type="datetimeFigureOut">
              <a:rPr lang="en-US" smtClean="0"/>
              <a:t>5/14/2025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1BA70E-A256-45F1-8022-E19037EE1373}" type="slidenum">
              <a:rPr lang="en-US" smtClean="0"/>
              <a:t>‹#›</a:t>
            </a:fld>
            <a:endParaRPr lang="en-US"/>
          </a:p>
        </p:txBody>
      </p:sp>
    </p:spTree>
    <p:extLst>
      <p:ext uri="{BB962C8B-B14F-4D97-AF65-F5344CB8AC3E}">
        <p14:creationId xmlns:p14="http://schemas.microsoft.com/office/powerpoint/2010/main" val="1961848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FD8DD09-60F6-493F-BAB6-37D41966EF3F}" type="datetimeFigureOut">
              <a:rPr lang="en-US" smtClean="0"/>
              <a:t>5/14/2025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1BA70E-A256-45F1-8022-E19037EE1373}" type="slidenum">
              <a:rPr lang="en-US" smtClean="0"/>
              <a:t>‹#›</a:t>
            </a:fld>
            <a:endParaRPr lang="en-US"/>
          </a:p>
        </p:txBody>
      </p:sp>
    </p:spTree>
    <p:extLst>
      <p:ext uri="{BB962C8B-B14F-4D97-AF65-F5344CB8AC3E}">
        <p14:creationId xmlns:p14="http://schemas.microsoft.com/office/powerpoint/2010/main" val="32831205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FD8DD09-60F6-493F-BAB6-37D41966EF3F}" type="datetimeFigureOut">
              <a:rPr lang="en-US" smtClean="0"/>
              <a:t>5/14/2025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1BA70E-A256-45F1-8022-E19037EE1373}"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5822731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FD8DD09-60F6-493F-BAB6-37D41966EF3F}" type="datetimeFigureOut">
              <a:rPr lang="en-US" smtClean="0"/>
              <a:t>5/14/2025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1BA70E-A256-45F1-8022-E19037EE1373}" type="slidenum">
              <a:rPr lang="en-US" smtClean="0"/>
              <a:t>‹#›</a:t>
            </a:fld>
            <a:endParaRPr lang="en-US"/>
          </a:p>
        </p:txBody>
      </p:sp>
    </p:spTree>
    <p:extLst>
      <p:ext uri="{BB962C8B-B14F-4D97-AF65-F5344CB8AC3E}">
        <p14:creationId xmlns:p14="http://schemas.microsoft.com/office/powerpoint/2010/main" val="29124933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FD8DD09-60F6-493F-BAB6-37D41966EF3F}" type="datetimeFigureOut">
              <a:rPr lang="en-US" smtClean="0"/>
              <a:t>5/14/2025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1BA70E-A256-45F1-8022-E19037EE1373}"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4483662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FD8DD09-60F6-493F-BAB6-37D41966EF3F}" type="datetimeFigureOut">
              <a:rPr lang="en-US" smtClean="0"/>
              <a:t>5/14/2025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1BA70E-A256-45F1-8022-E19037EE1373}" type="slidenum">
              <a:rPr lang="en-US" smtClean="0"/>
              <a:t>‹#›</a:t>
            </a:fld>
            <a:endParaRPr lang="en-US"/>
          </a:p>
        </p:txBody>
      </p:sp>
    </p:spTree>
    <p:extLst>
      <p:ext uri="{BB962C8B-B14F-4D97-AF65-F5344CB8AC3E}">
        <p14:creationId xmlns:p14="http://schemas.microsoft.com/office/powerpoint/2010/main" val="10821860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D8DD09-60F6-493F-BAB6-37D41966EF3F}" type="datetimeFigureOut">
              <a:rPr lang="en-US" smtClean="0"/>
              <a:t>5/14/2025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1BA70E-A256-45F1-8022-E19037EE1373}" type="slidenum">
              <a:rPr lang="en-US" smtClean="0"/>
              <a:t>‹#›</a:t>
            </a:fld>
            <a:endParaRPr lang="en-US"/>
          </a:p>
        </p:txBody>
      </p:sp>
    </p:spTree>
    <p:extLst>
      <p:ext uri="{BB962C8B-B14F-4D97-AF65-F5344CB8AC3E}">
        <p14:creationId xmlns:p14="http://schemas.microsoft.com/office/powerpoint/2010/main" val="21013404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D8DD09-60F6-493F-BAB6-37D41966EF3F}" type="datetimeFigureOut">
              <a:rPr lang="en-US" smtClean="0"/>
              <a:t>5/14/2025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1BA70E-A256-45F1-8022-E19037EE1373}" type="slidenum">
              <a:rPr lang="en-US" smtClean="0"/>
              <a:t>‹#›</a:t>
            </a:fld>
            <a:endParaRPr lang="en-US"/>
          </a:p>
        </p:txBody>
      </p:sp>
    </p:spTree>
    <p:extLst>
      <p:ext uri="{BB962C8B-B14F-4D97-AF65-F5344CB8AC3E}">
        <p14:creationId xmlns:p14="http://schemas.microsoft.com/office/powerpoint/2010/main" val="55566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D8DD09-60F6-493F-BAB6-37D41966EF3F}" type="datetimeFigureOut">
              <a:rPr lang="en-US" smtClean="0"/>
              <a:t>5/14/2025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1BA70E-A256-45F1-8022-E19037EE1373}" type="slidenum">
              <a:rPr lang="en-US" smtClean="0"/>
              <a:t>‹#›</a:t>
            </a:fld>
            <a:endParaRPr lang="en-US"/>
          </a:p>
        </p:txBody>
      </p:sp>
    </p:spTree>
    <p:extLst>
      <p:ext uri="{BB962C8B-B14F-4D97-AF65-F5344CB8AC3E}">
        <p14:creationId xmlns:p14="http://schemas.microsoft.com/office/powerpoint/2010/main" val="24181370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FD8DD09-60F6-493F-BAB6-37D41966EF3F}" type="datetimeFigureOut">
              <a:rPr lang="en-US" smtClean="0"/>
              <a:t>5/14/2025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1BA70E-A256-45F1-8022-E19037EE1373}" type="slidenum">
              <a:rPr lang="en-US" smtClean="0"/>
              <a:t>‹#›</a:t>
            </a:fld>
            <a:endParaRPr lang="en-US"/>
          </a:p>
        </p:txBody>
      </p:sp>
    </p:spTree>
    <p:extLst>
      <p:ext uri="{BB962C8B-B14F-4D97-AF65-F5344CB8AC3E}">
        <p14:creationId xmlns:p14="http://schemas.microsoft.com/office/powerpoint/2010/main" val="2166563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FD8DD09-60F6-493F-BAB6-37D41966EF3F}" type="datetimeFigureOut">
              <a:rPr lang="en-US" smtClean="0"/>
              <a:t>5/14/2025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1BA70E-A256-45F1-8022-E19037EE1373}" type="slidenum">
              <a:rPr lang="en-US" smtClean="0"/>
              <a:t>‹#›</a:t>
            </a:fld>
            <a:endParaRPr lang="en-US"/>
          </a:p>
        </p:txBody>
      </p:sp>
    </p:spTree>
    <p:extLst>
      <p:ext uri="{BB962C8B-B14F-4D97-AF65-F5344CB8AC3E}">
        <p14:creationId xmlns:p14="http://schemas.microsoft.com/office/powerpoint/2010/main" val="16482661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FD8DD09-60F6-493F-BAB6-37D41966EF3F}" type="datetimeFigureOut">
              <a:rPr lang="en-US" smtClean="0"/>
              <a:t>5/14/2025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1BA70E-A256-45F1-8022-E19037EE1373}" type="slidenum">
              <a:rPr lang="en-US" smtClean="0"/>
              <a:t>‹#›</a:t>
            </a:fld>
            <a:endParaRPr lang="en-US"/>
          </a:p>
        </p:txBody>
      </p:sp>
    </p:spTree>
    <p:extLst>
      <p:ext uri="{BB962C8B-B14F-4D97-AF65-F5344CB8AC3E}">
        <p14:creationId xmlns:p14="http://schemas.microsoft.com/office/powerpoint/2010/main" val="1106009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FD8DD09-60F6-493F-BAB6-37D41966EF3F}" type="datetimeFigureOut">
              <a:rPr lang="en-US" smtClean="0"/>
              <a:t>5/14/2025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1BA70E-A256-45F1-8022-E19037EE1373}" type="slidenum">
              <a:rPr lang="en-US" smtClean="0"/>
              <a:t>‹#›</a:t>
            </a:fld>
            <a:endParaRPr lang="en-US"/>
          </a:p>
        </p:txBody>
      </p:sp>
    </p:spTree>
    <p:extLst>
      <p:ext uri="{BB962C8B-B14F-4D97-AF65-F5344CB8AC3E}">
        <p14:creationId xmlns:p14="http://schemas.microsoft.com/office/powerpoint/2010/main" val="10737971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D8DD09-60F6-493F-BAB6-37D41966EF3F}" type="datetimeFigureOut">
              <a:rPr lang="en-US" smtClean="0"/>
              <a:t>5/14/2025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1BA70E-A256-45F1-8022-E19037EE1373}" type="slidenum">
              <a:rPr lang="en-US" smtClean="0"/>
              <a:t>‹#›</a:t>
            </a:fld>
            <a:endParaRPr lang="en-US"/>
          </a:p>
        </p:txBody>
      </p:sp>
    </p:spTree>
    <p:extLst>
      <p:ext uri="{BB962C8B-B14F-4D97-AF65-F5344CB8AC3E}">
        <p14:creationId xmlns:p14="http://schemas.microsoft.com/office/powerpoint/2010/main" val="16168985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6FD8DD09-60F6-493F-BAB6-37D41966EF3F}" type="datetimeFigureOut">
              <a:rPr lang="en-US" smtClean="0"/>
              <a:t>5/14/2025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1BA70E-A256-45F1-8022-E19037EE1373}" type="slidenum">
              <a:rPr lang="en-US" smtClean="0"/>
              <a:t>‹#›</a:t>
            </a:fld>
            <a:endParaRPr lang="en-US"/>
          </a:p>
        </p:txBody>
      </p:sp>
    </p:spTree>
    <p:extLst>
      <p:ext uri="{BB962C8B-B14F-4D97-AF65-F5344CB8AC3E}">
        <p14:creationId xmlns:p14="http://schemas.microsoft.com/office/powerpoint/2010/main" val="3136481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FD8DD09-60F6-493F-BAB6-37D41966EF3F}" type="datetimeFigureOut">
              <a:rPr lang="en-US" smtClean="0"/>
              <a:t>5/14/2025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1BA70E-A256-45F1-8022-E19037EE1373}" type="slidenum">
              <a:rPr lang="en-US" smtClean="0"/>
              <a:t>‹#›</a:t>
            </a:fld>
            <a:endParaRPr lang="en-US"/>
          </a:p>
        </p:txBody>
      </p:sp>
    </p:spTree>
    <p:extLst>
      <p:ext uri="{BB962C8B-B14F-4D97-AF65-F5344CB8AC3E}">
        <p14:creationId xmlns:p14="http://schemas.microsoft.com/office/powerpoint/2010/main" val="25821440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FD8DD09-60F6-493F-BAB6-37D41966EF3F}" type="datetimeFigureOut">
              <a:rPr lang="en-US" smtClean="0"/>
              <a:t>5/14/2025</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271BA70E-A256-45F1-8022-E19037EE1373}" type="slidenum">
              <a:rPr lang="en-US" smtClean="0"/>
              <a:t>‹#›</a:t>
            </a:fld>
            <a:endParaRPr lang="en-US"/>
          </a:p>
        </p:txBody>
      </p:sp>
    </p:spTree>
    <p:extLst>
      <p:ext uri="{BB962C8B-B14F-4D97-AF65-F5344CB8AC3E}">
        <p14:creationId xmlns:p14="http://schemas.microsoft.com/office/powerpoint/2010/main" val="4127428618"/>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 id="2147483817" r:id="rId13"/>
    <p:sldLayoutId id="2147483818" r:id="rId14"/>
    <p:sldLayoutId id="2147483819" r:id="rId15"/>
    <p:sldLayoutId id="214748382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wmf"/></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70C06-E4D0-5ED5-BC46-DA028B11EEBC}"/>
              </a:ext>
            </a:extLst>
          </p:cNvPr>
          <p:cNvSpPr>
            <a:spLocks noGrp="1"/>
          </p:cNvSpPr>
          <p:nvPr>
            <p:ph type="ctrTitle"/>
          </p:nvPr>
        </p:nvSpPr>
        <p:spPr>
          <a:xfrm>
            <a:off x="304799" y="609600"/>
            <a:ext cx="8534401" cy="2590800"/>
          </a:xfrm>
        </p:spPr>
        <p:txBody>
          <a:bodyPr anchor="t"/>
          <a:lstStyle/>
          <a:p>
            <a:pPr algn="ctr"/>
            <a:r>
              <a:rPr lang="en-US" sz="4800" b="1" dirty="0">
                <a:ln w="3175">
                  <a:solidFill>
                    <a:schemeClr val="accent1"/>
                  </a:solidFill>
                  <a:prstDash val="solid"/>
                </a:ln>
                <a:solidFill>
                  <a:schemeClr val="accent2"/>
                </a:solidFill>
              </a:rPr>
              <a:t>Community Engagement </a:t>
            </a:r>
            <a:br>
              <a:rPr lang="en-US" sz="4800" b="1" dirty="0">
                <a:ln w="3175">
                  <a:solidFill>
                    <a:schemeClr val="accent1"/>
                  </a:solidFill>
                  <a:prstDash val="solid"/>
                </a:ln>
                <a:solidFill>
                  <a:schemeClr val="accent2"/>
                </a:solidFill>
              </a:rPr>
            </a:br>
            <a:r>
              <a:rPr lang="en-US" sz="4800" b="1" dirty="0">
                <a:ln w="3175">
                  <a:solidFill>
                    <a:schemeClr val="accent1"/>
                  </a:solidFill>
                  <a:prstDash val="solid"/>
                </a:ln>
                <a:solidFill>
                  <a:schemeClr val="accent2"/>
                </a:solidFill>
              </a:rPr>
              <a:t>in</a:t>
            </a:r>
            <a:br>
              <a:rPr lang="en-US" sz="4800" b="1" dirty="0">
                <a:ln w="3175">
                  <a:solidFill>
                    <a:schemeClr val="accent1"/>
                  </a:solidFill>
                  <a:prstDash val="solid"/>
                </a:ln>
                <a:solidFill>
                  <a:schemeClr val="accent2"/>
                </a:solidFill>
              </a:rPr>
            </a:br>
            <a:r>
              <a:rPr lang="en-US" sz="4800" b="1" dirty="0">
                <a:ln w="3175">
                  <a:solidFill>
                    <a:schemeClr val="accent1"/>
                  </a:solidFill>
                  <a:prstDash val="solid"/>
                </a:ln>
                <a:solidFill>
                  <a:schemeClr val="accent2"/>
                </a:solidFill>
              </a:rPr>
              <a:t>Comprehensive Planning</a:t>
            </a:r>
            <a:endParaRPr lang="en-US" sz="4800" b="1" dirty="0">
              <a:ln>
                <a:solidFill>
                  <a:schemeClr val="accent1"/>
                </a:solidFill>
              </a:ln>
              <a:solidFill>
                <a:schemeClr val="accent2"/>
              </a:solidFill>
            </a:endParaRPr>
          </a:p>
        </p:txBody>
      </p:sp>
      <p:sp>
        <p:nvSpPr>
          <p:cNvPr id="3" name="Subtitle 2">
            <a:extLst>
              <a:ext uri="{FF2B5EF4-FFF2-40B4-BE49-F238E27FC236}">
                <a16:creationId xmlns:a16="http://schemas.microsoft.com/office/drawing/2014/main" id="{5FDC3E74-938E-6B3B-53EB-BE40F7A35ADC}"/>
              </a:ext>
            </a:extLst>
          </p:cNvPr>
          <p:cNvSpPr>
            <a:spLocks noGrp="1"/>
          </p:cNvSpPr>
          <p:nvPr>
            <p:ph type="subTitle" idx="1"/>
          </p:nvPr>
        </p:nvSpPr>
        <p:spPr>
          <a:xfrm>
            <a:off x="1066800" y="3429000"/>
            <a:ext cx="7086600" cy="1096899"/>
          </a:xfrm>
        </p:spPr>
        <p:txBody>
          <a:bodyPr>
            <a:normAutofit fontScale="77500" lnSpcReduction="20000"/>
          </a:bodyPr>
          <a:lstStyle/>
          <a:p>
            <a:pPr algn="ctr"/>
            <a:r>
              <a:rPr lang="en-US" sz="3500" dirty="0">
                <a:solidFill>
                  <a:schemeClr val="tx1"/>
                </a:solidFill>
              </a:rPr>
              <a:t>Community Planning Institute</a:t>
            </a:r>
          </a:p>
          <a:p>
            <a:pPr algn="ctr"/>
            <a:endParaRPr lang="en-US" sz="1600" dirty="0">
              <a:solidFill>
                <a:schemeClr val="tx2"/>
              </a:solidFill>
            </a:endParaRPr>
          </a:p>
          <a:p>
            <a:pPr algn="ctr"/>
            <a:r>
              <a:rPr lang="en-US" sz="2600">
                <a:solidFill>
                  <a:schemeClr val="tx2"/>
                </a:solidFill>
              </a:rPr>
              <a:t>May 16, </a:t>
            </a:r>
            <a:r>
              <a:rPr lang="en-US" sz="2600" dirty="0">
                <a:solidFill>
                  <a:schemeClr val="tx2"/>
                </a:solidFill>
              </a:rPr>
              <a:t>2025</a:t>
            </a:r>
            <a:endParaRPr lang="en-US" dirty="0"/>
          </a:p>
          <a:p>
            <a:endParaRPr lang="en-US" dirty="0"/>
          </a:p>
        </p:txBody>
      </p:sp>
      <p:sp>
        <p:nvSpPr>
          <p:cNvPr id="4" name="Subtitle 4">
            <a:extLst>
              <a:ext uri="{FF2B5EF4-FFF2-40B4-BE49-F238E27FC236}">
                <a16:creationId xmlns:a16="http://schemas.microsoft.com/office/drawing/2014/main" id="{35FFDE1D-AC9D-C6F5-E657-0979CB121249}"/>
              </a:ext>
            </a:extLst>
          </p:cNvPr>
          <p:cNvSpPr txBox="1">
            <a:spLocks/>
          </p:cNvSpPr>
          <p:nvPr/>
        </p:nvSpPr>
        <p:spPr>
          <a:xfrm>
            <a:off x="2802147" y="5029200"/>
            <a:ext cx="5316747" cy="1531282"/>
          </a:xfrm>
          <a:prstGeom prst="rect">
            <a:avLst/>
          </a:prstGeom>
        </p:spPr>
        <p:txBody>
          <a:bodyPr vert="horz" lIns="91440" tIns="45720" rIns="91440" bIns="45720" rtlCol="0" anchor="t">
            <a:no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l"/>
            <a:r>
              <a:rPr lang="en-US" sz="1600" dirty="0">
                <a:solidFill>
                  <a:schemeClr val="tx1"/>
                </a:solidFill>
              </a:rPr>
              <a:t>Allison Slocum, AICP</a:t>
            </a:r>
            <a:br>
              <a:rPr lang="en-US" sz="1600" dirty="0">
                <a:solidFill>
                  <a:schemeClr val="tx1"/>
                </a:solidFill>
              </a:rPr>
            </a:br>
            <a:r>
              <a:rPr lang="en-US" sz="1600" dirty="0">
                <a:solidFill>
                  <a:schemeClr val="tx1"/>
                </a:solidFill>
              </a:rPr>
              <a:t>Assistant Director of Planning and Government Services</a:t>
            </a:r>
          </a:p>
          <a:p>
            <a:pPr algn="l">
              <a:spcBef>
                <a:spcPts val="0"/>
              </a:spcBef>
            </a:pPr>
            <a:r>
              <a:rPr lang="en-US" sz="1600" dirty="0">
                <a:solidFill>
                  <a:schemeClr val="tx1"/>
                </a:solidFill>
              </a:rPr>
              <a:t>River Valley Regional Commission</a:t>
            </a:r>
          </a:p>
          <a:p>
            <a:pPr algn="l"/>
            <a:r>
              <a:rPr lang="en-US" sz="1600" dirty="0">
                <a:solidFill>
                  <a:schemeClr val="tx1"/>
                </a:solidFill>
              </a:rPr>
              <a:t>District 7 Representative</a:t>
            </a:r>
          </a:p>
          <a:p>
            <a:pPr algn="l">
              <a:spcBef>
                <a:spcPts val="0"/>
              </a:spcBef>
            </a:pPr>
            <a:r>
              <a:rPr lang="en-US" sz="1600" dirty="0">
                <a:solidFill>
                  <a:schemeClr val="tx1"/>
                </a:solidFill>
              </a:rPr>
              <a:t>Georgia Planning Association</a:t>
            </a:r>
          </a:p>
        </p:txBody>
      </p:sp>
      <p:pic>
        <p:nvPicPr>
          <p:cNvPr id="5" name="Picture 4">
            <a:extLst>
              <a:ext uri="{FF2B5EF4-FFF2-40B4-BE49-F238E27FC236}">
                <a16:creationId xmlns:a16="http://schemas.microsoft.com/office/drawing/2014/main" id="{303E91BE-950B-6987-D742-DB473D01DD9E}"/>
              </a:ext>
            </a:extLst>
          </p:cNvPr>
          <p:cNvPicPr>
            <a:picLocks noChangeAspect="1"/>
          </p:cNvPicPr>
          <p:nvPr/>
        </p:nvPicPr>
        <p:blipFill rotWithShape="1">
          <a:blip r:embed="rId3">
            <a:extLst>
              <a:ext uri="{28A0092B-C50C-407E-A947-70E740481C1C}">
                <a14:useLocalDpi xmlns:a14="http://schemas.microsoft.com/office/drawing/2010/main" val="0"/>
              </a:ext>
            </a:extLst>
          </a:blip>
          <a:srcRect r="71994"/>
          <a:stretch/>
        </p:blipFill>
        <p:spPr>
          <a:xfrm>
            <a:off x="1352910" y="5066581"/>
            <a:ext cx="1449238" cy="1478487"/>
          </a:xfrm>
          <a:prstGeom prst="rect">
            <a:avLst/>
          </a:prstGeom>
        </p:spPr>
      </p:pic>
    </p:spTree>
    <p:extLst>
      <p:ext uri="{BB962C8B-B14F-4D97-AF65-F5344CB8AC3E}">
        <p14:creationId xmlns:p14="http://schemas.microsoft.com/office/powerpoint/2010/main" val="36797341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10BE40E3-5550-4CDD-B4FD-387C33EBF1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11" name="Straight Connector 10">
              <a:extLst>
                <a:ext uri="{FF2B5EF4-FFF2-40B4-BE49-F238E27FC236}">
                  <a16:creationId xmlns:a16="http://schemas.microsoft.com/office/drawing/2014/main" id="{71A6B738-E50C-4653-B343-B9D6A5EA2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498768D6-B28C-40A3-B381-39306F5816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B27C15B9-7795-4321-AB30-DF1DEF65C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25">
              <a:extLst>
                <a:ext uri="{FF2B5EF4-FFF2-40B4-BE49-F238E27FC236}">
                  <a16:creationId xmlns:a16="http://schemas.microsoft.com/office/drawing/2014/main" id="{578EC957-1F3F-4C00-B023-C8725C217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Isosceles Triangle 14">
              <a:extLst>
                <a:ext uri="{FF2B5EF4-FFF2-40B4-BE49-F238E27FC236}">
                  <a16:creationId xmlns:a16="http://schemas.microsoft.com/office/drawing/2014/main" id="{3D642632-BBD5-46D6-A91D-9B2BF6821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7">
              <a:extLst>
                <a:ext uri="{FF2B5EF4-FFF2-40B4-BE49-F238E27FC236}">
                  <a16:creationId xmlns:a16="http://schemas.microsoft.com/office/drawing/2014/main" id="{BF9D518D-AFF5-4DE2-AEE2-0EC15479A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8">
              <a:extLst>
                <a:ext uri="{FF2B5EF4-FFF2-40B4-BE49-F238E27FC236}">
                  <a16:creationId xmlns:a16="http://schemas.microsoft.com/office/drawing/2014/main" id="{14EF979B-B00D-460C-BD56-7EEAFB7E0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9">
              <a:extLst>
                <a:ext uri="{FF2B5EF4-FFF2-40B4-BE49-F238E27FC236}">
                  <a16:creationId xmlns:a16="http://schemas.microsoft.com/office/drawing/2014/main" id="{3E40F9A1-6B82-400F-9397-26D1D36F1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a:extLst>
                <a:ext uri="{FF2B5EF4-FFF2-40B4-BE49-F238E27FC236}">
                  <a16:creationId xmlns:a16="http://schemas.microsoft.com/office/drawing/2014/main" id="{2EF7DDF1-FF86-4CA4-B08B-8939557EBD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Isosceles Triangle 19">
              <a:extLst>
                <a:ext uri="{FF2B5EF4-FFF2-40B4-BE49-F238E27FC236}">
                  <a16:creationId xmlns:a16="http://schemas.microsoft.com/office/drawing/2014/main" id="{6D7C1F89-72B2-4FDC-B9E2-04F52D5C5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pic>
        <p:nvPicPr>
          <p:cNvPr id="5" name="Content Placeholder 4">
            <a:extLst>
              <a:ext uri="{FF2B5EF4-FFF2-40B4-BE49-F238E27FC236}">
                <a16:creationId xmlns:a16="http://schemas.microsoft.com/office/drawing/2014/main" id="{17A7E57F-8C53-5D5F-012F-D6E981053693}"/>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19411" r="19411"/>
          <a:stretch/>
        </p:blipFill>
        <p:spPr>
          <a:xfrm>
            <a:off x="3202390" y="-1"/>
            <a:ext cx="5941610"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BBDDE89B-2312-F296-3393-8BC2D0D32669}"/>
              </a:ext>
            </a:extLst>
          </p:cNvPr>
          <p:cNvSpPr>
            <a:spLocks noGrp="1"/>
          </p:cNvSpPr>
          <p:nvPr>
            <p:ph type="title"/>
          </p:nvPr>
        </p:nvSpPr>
        <p:spPr>
          <a:xfrm>
            <a:off x="507999" y="609600"/>
            <a:ext cx="2888343" cy="1320800"/>
          </a:xfrm>
        </p:spPr>
        <p:txBody>
          <a:bodyPr vert="horz" lIns="91440" tIns="45720" rIns="91440" bIns="45720" rtlCol="0" anchor="t">
            <a:normAutofit fontScale="90000"/>
          </a:bodyPr>
          <a:lstStyle/>
          <a:p>
            <a:r>
              <a:rPr lang="en-US" b="1" dirty="0">
                <a:solidFill>
                  <a:schemeClr val="accent2"/>
                </a:solidFill>
              </a:rPr>
              <a:t>Participation Techniques</a:t>
            </a:r>
          </a:p>
        </p:txBody>
      </p:sp>
      <p:sp>
        <p:nvSpPr>
          <p:cNvPr id="3" name="Content Placeholder 2">
            <a:extLst>
              <a:ext uri="{FF2B5EF4-FFF2-40B4-BE49-F238E27FC236}">
                <a16:creationId xmlns:a16="http://schemas.microsoft.com/office/drawing/2014/main" id="{328147BF-8D36-DBC3-FFC6-FAD4698C2C68}"/>
              </a:ext>
            </a:extLst>
          </p:cNvPr>
          <p:cNvSpPr>
            <a:spLocks noGrp="1"/>
          </p:cNvSpPr>
          <p:nvPr>
            <p:ph sz="half" idx="1"/>
          </p:nvPr>
        </p:nvSpPr>
        <p:spPr>
          <a:xfrm>
            <a:off x="505620" y="1930400"/>
            <a:ext cx="2888342" cy="4038599"/>
          </a:xfrm>
        </p:spPr>
        <p:txBody>
          <a:bodyPr vert="horz" lIns="91440" tIns="45720" rIns="91440" bIns="45720" rtlCol="0">
            <a:normAutofit/>
          </a:bodyPr>
          <a:lstStyle/>
          <a:p>
            <a:pPr>
              <a:lnSpc>
                <a:spcPct val="120000"/>
              </a:lnSpc>
              <a:spcBef>
                <a:spcPts val="0"/>
              </a:spcBef>
            </a:pPr>
            <a:r>
              <a:rPr lang="en-US" dirty="0"/>
              <a:t>Four types of techniques:</a:t>
            </a:r>
          </a:p>
          <a:p>
            <a:pPr lvl="1"/>
            <a:r>
              <a:rPr lang="en-US" dirty="0"/>
              <a:t>Informative  - outgoing information</a:t>
            </a:r>
          </a:p>
          <a:p>
            <a:pPr lvl="1"/>
            <a:r>
              <a:rPr lang="en-US" dirty="0"/>
              <a:t>Public input  - incoming information</a:t>
            </a:r>
          </a:p>
          <a:p>
            <a:pPr lvl="1"/>
            <a:r>
              <a:rPr lang="en-US" dirty="0"/>
              <a:t>Interactive  - collaborative with individuals</a:t>
            </a:r>
          </a:p>
          <a:p>
            <a:pPr lvl="1"/>
            <a:r>
              <a:rPr lang="en-US" dirty="0"/>
              <a:t>Partnership – collaborative with groups</a:t>
            </a:r>
          </a:p>
          <a:p>
            <a:pPr>
              <a:lnSpc>
                <a:spcPct val="90000"/>
              </a:lnSpc>
            </a:pPr>
            <a:endParaRPr lang="en-US" sz="1400" dirty="0"/>
          </a:p>
          <a:p>
            <a:pPr>
              <a:lnSpc>
                <a:spcPct val="90000"/>
              </a:lnSpc>
            </a:pPr>
            <a:endParaRPr lang="en-US" sz="1400" dirty="0"/>
          </a:p>
        </p:txBody>
      </p:sp>
      <p:cxnSp>
        <p:nvCxnSpPr>
          <p:cNvPr id="22" name="Straight Connector 21">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28259" y="0"/>
            <a:ext cx="9144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3681413"/>
            <a:ext cx="357266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6"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107"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2581"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9249"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2"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0875"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4"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4047" y="-8467"/>
            <a:ext cx="967571"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6"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4249" y="-8467"/>
            <a:ext cx="937369"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8"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8749"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9338525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1F2B4773-3207-44CC-B7AC-892B704982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35" name="Straight Connector 34">
              <a:extLst>
                <a:ext uri="{FF2B5EF4-FFF2-40B4-BE49-F238E27FC236}">
                  <a16:creationId xmlns:a16="http://schemas.microsoft.com/office/drawing/2014/main" id="{2B8267CA-A7A5-4E11-9D92-4EAC3DD3E80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E83D61B5-C6B4-4A4B-85AD-FEE7A54912C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37" name="Rectangle 23">
              <a:extLst>
                <a:ext uri="{FF2B5EF4-FFF2-40B4-BE49-F238E27FC236}">
                  <a16:creationId xmlns:a16="http://schemas.microsoft.com/office/drawing/2014/main" id="{A0B67FE4-688F-4497-8BFD-157613A697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8" name="Rectangle 25">
              <a:extLst>
                <a:ext uri="{FF2B5EF4-FFF2-40B4-BE49-F238E27FC236}">
                  <a16:creationId xmlns:a16="http://schemas.microsoft.com/office/drawing/2014/main" id="{3BF5BE1A-9BAC-4581-A82B-FD8FE31595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9" name="Isosceles Triangle 38">
              <a:extLst>
                <a:ext uri="{FF2B5EF4-FFF2-40B4-BE49-F238E27FC236}">
                  <a16:creationId xmlns:a16="http://schemas.microsoft.com/office/drawing/2014/main" id="{971E5644-6772-414A-8199-E30BFB02A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0" name="Rectangle 27">
              <a:extLst>
                <a:ext uri="{FF2B5EF4-FFF2-40B4-BE49-F238E27FC236}">
                  <a16:creationId xmlns:a16="http://schemas.microsoft.com/office/drawing/2014/main" id="{E8246D50-BB0C-408E-93FD-7B8D63A7F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1" name="Rectangle 28">
              <a:extLst>
                <a:ext uri="{FF2B5EF4-FFF2-40B4-BE49-F238E27FC236}">
                  <a16:creationId xmlns:a16="http://schemas.microsoft.com/office/drawing/2014/main" id="{AFBC5D22-68C1-44FB-8181-CB84ECAA83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2" name="Rectangle 29">
              <a:extLst>
                <a:ext uri="{FF2B5EF4-FFF2-40B4-BE49-F238E27FC236}">
                  <a16:creationId xmlns:a16="http://schemas.microsoft.com/office/drawing/2014/main" id="{FB6D0FCE-FBDB-4655-A1A7-640B1E86B5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3" name="Isosceles Triangle 42">
              <a:extLst>
                <a:ext uri="{FF2B5EF4-FFF2-40B4-BE49-F238E27FC236}">
                  <a16:creationId xmlns:a16="http://schemas.microsoft.com/office/drawing/2014/main" id="{BC8157DF-FD90-4AD6-B803-3AC0ACD8E6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4" name="Isosceles Triangle 43">
              <a:extLst>
                <a:ext uri="{FF2B5EF4-FFF2-40B4-BE49-F238E27FC236}">
                  <a16:creationId xmlns:a16="http://schemas.microsoft.com/office/drawing/2014/main" id="{3548B067-9D63-4D21-92EF-CBC9E6338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useBgFill="1">
        <p:nvSpPr>
          <p:cNvPr id="46" name="Rectangle 45">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48" name="Rectangle 47">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Connector 49">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33484" y="0"/>
            <a:ext cx="9144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468234" y="3681413"/>
            <a:ext cx="357266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54"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61926"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6"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8400"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8" name="Isosceles Triangle 57">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068"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0"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6694"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2" name="Isosceles Triangle 61">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54568"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4" name="Freeform: Shape 63">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8223" y="-8467"/>
            <a:ext cx="4495777"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BDDE89B-2312-F296-3393-8BC2D0D32669}"/>
              </a:ext>
            </a:extLst>
          </p:cNvPr>
          <p:cNvSpPr>
            <a:spLocks noGrp="1"/>
          </p:cNvSpPr>
          <p:nvPr>
            <p:ph type="title"/>
          </p:nvPr>
        </p:nvSpPr>
        <p:spPr>
          <a:xfrm>
            <a:off x="5386292" y="337670"/>
            <a:ext cx="3384742" cy="1770530"/>
          </a:xfrm>
        </p:spPr>
        <p:txBody>
          <a:bodyPr vert="horz" lIns="91440" tIns="45720" rIns="91440" bIns="45720" rtlCol="0" anchor="ctr">
            <a:normAutofit/>
          </a:bodyPr>
          <a:lstStyle/>
          <a:p>
            <a:r>
              <a:rPr lang="en-US" b="1" dirty="0">
                <a:solidFill>
                  <a:srgbClr val="FFFFFF"/>
                </a:solidFill>
              </a:rPr>
              <a:t>Informative Techniques</a:t>
            </a:r>
          </a:p>
        </p:txBody>
      </p:sp>
      <p:pic>
        <p:nvPicPr>
          <p:cNvPr id="5" name="Content Placeholder 4">
            <a:extLst>
              <a:ext uri="{FF2B5EF4-FFF2-40B4-BE49-F238E27FC236}">
                <a16:creationId xmlns:a16="http://schemas.microsoft.com/office/drawing/2014/main" id="{17A7E57F-8C53-5D5F-012F-D6E981053693}"/>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rcRect l="19746" r="24897" b="-2"/>
          <a:stretch/>
        </p:blipFill>
        <p:spPr>
          <a:xfrm>
            <a:off x="654248" y="1168399"/>
            <a:ext cx="2719961" cy="4610101"/>
          </a:xfrm>
          <a:prstGeom prst="rect">
            <a:avLst/>
          </a:prstGeom>
        </p:spPr>
      </p:pic>
      <p:sp>
        <p:nvSpPr>
          <p:cNvPr id="3" name="Content Placeholder 2">
            <a:extLst>
              <a:ext uri="{FF2B5EF4-FFF2-40B4-BE49-F238E27FC236}">
                <a16:creationId xmlns:a16="http://schemas.microsoft.com/office/drawing/2014/main" id="{328147BF-8D36-DBC3-FFC6-FAD4698C2C68}"/>
              </a:ext>
            </a:extLst>
          </p:cNvPr>
          <p:cNvSpPr>
            <a:spLocks noGrp="1"/>
          </p:cNvSpPr>
          <p:nvPr>
            <p:ph sz="half" idx="1"/>
          </p:nvPr>
        </p:nvSpPr>
        <p:spPr>
          <a:xfrm>
            <a:off x="5386293" y="2199746"/>
            <a:ext cx="3384741" cy="3317938"/>
          </a:xfrm>
        </p:spPr>
        <p:txBody>
          <a:bodyPr vert="horz" lIns="91440" tIns="45720" rIns="91440" bIns="45720" rtlCol="0" anchor="t">
            <a:normAutofit/>
          </a:bodyPr>
          <a:lstStyle/>
          <a:p>
            <a:r>
              <a:rPr lang="en-US" sz="1700" dirty="0">
                <a:solidFill>
                  <a:srgbClr val="FFFFFF"/>
                </a:solidFill>
              </a:rPr>
              <a:t>Kiosk/Lobby displays</a:t>
            </a:r>
          </a:p>
          <a:p>
            <a:r>
              <a:rPr lang="en-US" sz="1700" dirty="0">
                <a:solidFill>
                  <a:srgbClr val="FFFFFF"/>
                </a:solidFill>
              </a:rPr>
              <a:t>Public information meetings</a:t>
            </a:r>
          </a:p>
          <a:p>
            <a:r>
              <a:rPr lang="en-US" sz="1700" dirty="0">
                <a:solidFill>
                  <a:srgbClr val="FFFFFF"/>
                </a:solidFill>
              </a:rPr>
              <a:t>Printed materials</a:t>
            </a:r>
          </a:p>
          <a:p>
            <a:r>
              <a:rPr lang="en-US" sz="1700" dirty="0">
                <a:solidFill>
                  <a:srgbClr val="FFFFFF"/>
                </a:solidFill>
              </a:rPr>
              <a:t>Website – information only</a:t>
            </a:r>
          </a:p>
          <a:p>
            <a:r>
              <a:rPr lang="en-US" sz="1700" dirty="0">
                <a:solidFill>
                  <a:srgbClr val="FFFFFF"/>
                </a:solidFill>
              </a:rPr>
              <a:t>Cable TV</a:t>
            </a:r>
          </a:p>
          <a:p>
            <a:r>
              <a:rPr lang="en-US" sz="1700" dirty="0">
                <a:solidFill>
                  <a:srgbClr val="FFFFFF"/>
                </a:solidFill>
              </a:rPr>
              <a:t>Direct mail, including utility bills</a:t>
            </a:r>
          </a:p>
          <a:p>
            <a:r>
              <a:rPr lang="en-US" sz="1700" dirty="0">
                <a:solidFill>
                  <a:srgbClr val="FFFFFF"/>
                </a:solidFill>
              </a:rPr>
              <a:t>Email blasts</a:t>
            </a:r>
          </a:p>
          <a:p>
            <a:r>
              <a:rPr lang="en-US" sz="1700" dirty="0">
                <a:solidFill>
                  <a:srgbClr val="FFFFFF"/>
                </a:solidFill>
              </a:rPr>
              <a:t>Social Media Posts</a:t>
            </a:r>
          </a:p>
          <a:p>
            <a:endParaRPr lang="en-US" sz="1700" dirty="0">
              <a:solidFill>
                <a:srgbClr val="FFFFFF"/>
              </a:solidFill>
            </a:endParaRPr>
          </a:p>
        </p:txBody>
      </p:sp>
    </p:spTree>
    <p:extLst>
      <p:ext uri="{BB962C8B-B14F-4D97-AF65-F5344CB8AC3E}">
        <p14:creationId xmlns:p14="http://schemas.microsoft.com/office/powerpoint/2010/main" val="35484756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0BE40E3-5550-4CDD-B4FD-387C33EBF1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14" name="Straight Connector 13">
              <a:extLst>
                <a:ext uri="{FF2B5EF4-FFF2-40B4-BE49-F238E27FC236}">
                  <a16:creationId xmlns:a16="http://schemas.microsoft.com/office/drawing/2014/main" id="{71A6B738-E50C-4653-B343-B9D6A5EA2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498768D6-B28C-40A3-B381-39306F5816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B27C15B9-7795-4321-AB30-DF1DEF65C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5">
              <a:extLst>
                <a:ext uri="{FF2B5EF4-FFF2-40B4-BE49-F238E27FC236}">
                  <a16:creationId xmlns:a16="http://schemas.microsoft.com/office/drawing/2014/main" id="{578EC957-1F3F-4C00-B023-C8725C217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Isosceles Triangle 17">
              <a:extLst>
                <a:ext uri="{FF2B5EF4-FFF2-40B4-BE49-F238E27FC236}">
                  <a16:creationId xmlns:a16="http://schemas.microsoft.com/office/drawing/2014/main" id="{3D642632-BBD5-46D6-A91D-9B2BF6821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Rectangle 27">
              <a:extLst>
                <a:ext uri="{FF2B5EF4-FFF2-40B4-BE49-F238E27FC236}">
                  <a16:creationId xmlns:a16="http://schemas.microsoft.com/office/drawing/2014/main" id="{BF9D518D-AFF5-4DE2-AEE2-0EC15479A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Rectangle 28">
              <a:extLst>
                <a:ext uri="{FF2B5EF4-FFF2-40B4-BE49-F238E27FC236}">
                  <a16:creationId xmlns:a16="http://schemas.microsoft.com/office/drawing/2014/main" id="{14EF979B-B00D-460C-BD56-7EEAFB7E0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Rectangle 29">
              <a:extLst>
                <a:ext uri="{FF2B5EF4-FFF2-40B4-BE49-F238E27FC236}">
                  <a16:creationId xmlns:a16="http://schemas.microsoft.com/office/drawing/2014/main" id="{3E40F9A1-6B82-400F-9397-26D1D36F1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Isosceles Triangle 21">
              <a:extLst>
                <a:ext uri="{FF2B5EF4-FFF2-40B4-BE49-F238E27FC236}">
                  <a16:creationId xmlns:a16="http://schemas.microsoft.com/office/drawing/2014/main" id="{2EF7DDF1-FF86-4CA4-B08B-8939557EBD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Isosceles Triangle 22">
              <a:extLst>
                <a:ext uri="{FF2B5EF4-FFF2-40B4-BE49-F238E27FC236}">
                  <a16:creationId xmlns:a16="http://schemas.microsoft.com/office/drawing/2014/main" id="{6D7C1F89-72B2-4FDC-B9E2-04F52D5C5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5" name="Rectangle 24">
            <a:extLst>
              <a:ext uri="{FF2B5EF4-FFF2-40B4-BE49-F238E27FC236}">
                <a16:creationId xmlns:a16="http://schemas.microsoft.com/office/drawing/2014/main" id="{D94A7024-D948-494D-8920-BBA2DA07D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7" descr="A black sign with writing on it&#10;&#10;Description automatically generated">
            <a:extLst>
              <a:ext uri="{FF2B5EF4-FFF2-40B4-BE49-F238E27FC236}">
                <a16:creationId xmlns:a16="http://schemas.microsoft.com/office/drawing/2014/main" id="{55AB2B52-1530-3578-D8D3-14DE0E0DE5B7}"/>
              </a:ext>
            </a:extLst>
          </p:cNvPr>
          <p:cNvPicPr>
            <a:picLocks noGrp="1" noChangeAspect="1"/>
          </p:cNvPicPr>
          <p:nvPr>
            <p:ph sz="half" idx="2"/>
          </p:nvPr>
        </p:nvPicPr>
        <p:blipFill>
          <a:blip r:embed="rId3">
            <a:duotone>
              <a:prstClr val="black"/>
              <a:schemeClr val="tx2">
                <a:tint val="45000"/>
                <a:satMod val="400000"/>
              </a:schemeClr>
            </a:duotone>
            <a:alphaModFix amt="40000"/>
            <a:extLst>
              <a:ext uri="{28A0092B-C50C-407E-A947-70E740481C1C}">
                <a14:useLocalDpi xmlns:a14="http://schemas.microsoft.com/office/drawing/2010/main" val="0"/>
              </a:ext>
            </a:extLst>
          </a:blip>
          <a:srcRect t="3087" b="12880"/>
          <a:stretch/>
        </p:blipFill>
        <p:spPr>
          <a:xfrm>
            <a:off x="20" y="10"/>
            <a:ext cx="9143980" cy="6857990"/>
          </a:xfrm>
          <a:prstGeom prst="rect">
            <a:avLst/>
          </a:prstGeom>
        </p:spPr>
      </p:pic>
      <p:sp>
        <p:nvSpPr>
          <p:cNvPr id="2" name="Title 1">
            <a:extLst>
              <a:ext uri="{FF2B5EF4-FFF2-40B4-BE49-F238E27FC236}">
                <a16:creationId xmlns:a16="http://schemas.microsoft.com/office/drawing/2014/main" id="{5F4ECAD0-A335-9724-1BF3-7421056F978B}"/>
              </a:ext>
            </a:extLst>
          </p:cNvPr>
          <p:cNvSpPr>
            <a:spLocks noGrp="1"/>
          </p:cNvSpPr>
          <p:nvPr>
            <p:ph type="title"/>
          </p:nvPr>
        </p:nvSpPr>
        <p:spPr>
          <a:xfrm>
            <a:off x="508000" y="609600"/>
            <a:ext cx="6447501" cy="1320800"/>
          </a:xfrm>
        </p:spPr>
        <p:txBody>
          <a:bodyPr vert="horz" lIns="91440" tIns="45720" rIns="91440" bIns="45720" rtlCol="0" anchor="t">
            <a:normAutofit/>
          </a:bodyPr>
          <a:lstStyle/>
          <a:p>
            <a:r>
              <a:rPr lang="en-US" b="1" dirty="0">
                <a:solidFill>
                  <a:schemeClr val="accent2"/>
                </a:solidFill>
              </a:rPr>
              <a:t>Public Input Techniques</a:t>
            </a:r>
          </a:p>
        </p:txBody>
      </p:sp>
      <p:sp>
        <p:nvSpPr>
          <p:cNvPr id="3" name="Content Placeholder 2">
            <a:extLst>
              <a:ext uri="{FF2B5EF4-FFF2-40B4-BE49-F238E27FC236}">
                <a16:creationId xmlns:a16="http://schemas.microsoft.com/office/drawing/2014/main" id="{9551089E-45FE-87CD-9356-E33EABDFC339}"/>
              </a:ext>
            </a:extLst>
          </p:cNvPr>
          <p:cNvSpPr>
            <a:spLocks noGrp="1"/>
          </p:cNvSpPr>
          <p:nvPr>
            <p:ph sz="half" idx="1"/>
          </p:nvPr>
        </p:nvSpPr>
        <p:spPr>
          <a:xfrm>
            <a:off x="508000" y="2160589"/>
            <a:ext cx="6447501" cy="3880773"/>
          </a:xfrm>
        </p:spPr>
        <p:txBody>
          <a:bodyPr vert="horz" lIns="91440" tIns="45720" rIns="91440" bIns="45720" rtlCol="0">
            <a:normAutofit/>
          </a:bodyPr>
          <a:lstStyle/>
          <a:p>
            <a:r>
              <a:rPr lang="en-US" dirty="0">
                <a:solidFill>
                  <a:srgbClr val="FFFFFF"/>
                </a:solidFill>
              </a:rPr>
              <a:t>Surveys</a:t>
            </a:r>
          </a:p>
          <a:p>
            <a:r>
              <a:rPr lang="en-US" dirty="0">
                <a:solidFill>
                  <a:srgbClr val="FFFFFF"/>
                </a:solidFill>
              </a:rPr>
              <a:t>Input wall</a:t>
            </a:r>
          </a:p>
          <a:p>
            <a:r>
              <a:rPr lang="en-US" dirty="0">
                <a:solidFill>
                  <a:srgbClr val="FFFFFF"/>
                </a:solidFill>
              </a:rPr>
              <a:t>Open houses</a:t>
            </a:r>
          </a:p>
          <a:p>
            <a:r>
              <a:rPr lang="en-US" dirty="0">
                <a:solidFill>
                  <a:srgbClr val="FFFFFF"/>
                </a:solidFill>
              </a:rPr>
              <a:t>Dynamic website</a:t>
            </a:r>
          </a:p>
          <a:p>
            <a:r>
              <a:rPr lang="en-US" dirty="0">
                <a:solidFill>
                  <a:srgbClr val="FFFFFF"/>
                </a:solidFill>
              </a:rPr>
              <a:t>Social media</a:t>
            </a:r>
          </a:p>
          <a:p>
            <a:r>
              <a:rPr lang="en-US" dirty="0">
                <a:solidFill>
                  <a:srgbClr val="FFFFFF"/>
                </a:solidFill>
              </a:rPr>
              <a:t>Pop Up Engagement</a:t>
            </a:r>
          </a:p>
          <a:p>
            <a:pPr lvl="1"/>
            <a:r>
              <a:rPr lang="en-US" dirty="0">
                <a:solidFill>
                  <a:srgbClr val="FFFFFF"/>
                </a:solidFill>
              </a:rPr>
              <a:t>Tactical urbanism</a:t>
            </a:r>
          </a:p>
        </p:txBody>
      </p:sp>
    </p:spTree>
    <p:extLst>
      <p:ext uri="{BB962C8B-B14F-4D97-AF65-F5344CB8AC3E}">
        <p14:creationId xmlns:p14="http://schemas.microsoft.com/office/powerpoint/2010/main" val="1283360757"/>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1F2B4773-3207-44CC-B7AC-892B704982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11" name="Straight Connector 10">
              <a:extLst>
                <a:ext uri="{FF2B5EF4-FFF2-40B4-BE49-F238E27FC236}">
                  <a16:creationId xmlns:a16="http://schemas.microsoft.com/office/drawing/2014/main" id="{2B8267CA-A7A5-4E11-9D92-4EAC3DD3E80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E83D61B5-C6B4-4A4B-85AD-FEE7A54912C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A0B67FE4-688F-4497-8BFD-157613A697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25">
              <a:extLst>
                <a:ext uri="{FF2B5EF4-FFF2-40B4-BE49-F238E27FC236}">
                  <a16:creationId xmlns:a16="http://schemas.microsoft.com/office/drawing/2014/main" id="{3BF5BE1A-9BAC-4581-A82B-FD8FE31595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Isosceles Triangle 14">
              <a:extLst>
                <a:ext uri="{FF2B5EF4-FFF2-40B4-BE49-F238E27FC236}">
                  <a16:creationId xmlns:a16="http://schemas.microsoft.com/office/drawing/2014/main" id="{971E5644-6772-414A-8199-E30BFB02A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7">
              <a:extLst>
                <a:ext uri="{FF2B5EF4-FFF2-40B4-BE49-F238E27FC236}">
                  <a16:creationId xmlns:a16="http://schemas.microsoft.com/office/drawing/2014/main" id="{E8246D50-BB0C-408E-93FD-7B8D63A7F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8">
              <a:extLst>
                <a:ext uri="{FF2B5EF4-FFF2-40B4-BE49-F238E27FC236}">
                  <a16:creationId xmlns:a16="http://schemas.microsoft.com/office/drawing/2014/main" id="{AFBC5D22-68C1-44FB-8181-CB84ECAA83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9">
              <a:extLst>
                <a:ext uri="{FF2B5EF4-FFF2-40B4-BE49-F238E27FC236}">
                  <a16:creationId xmlns:a16="http://schemas.microsoft.com/office/drawing/2014/main" id="{FB6D0FCE-FBDB-4655-A1A7-640B1E86B5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a:extLst>
                <a:ext uri="{FF2B5EF4-FFF2-40B4-BE49-F238E27FC236}">
                  <a16:creationId xmlns:a16="http://schemas.microsoft.com/office/drawing/2014/main" id="{BC8157DF-FD90-4AD6-B803-3AC0ACD8E6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Isosceles Triangle 19">
              <a:extLst>
                <a:ext uri="{FF2B5EF4-FFF2-40B4-BE49-F238E27FC236}">
                  <a16:creationId xmlns:a16="http://schemas.microsoft.com/office/drawing/2014/main" id="{3548B067-9D63-4D21-92EF-CBC9E6338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useBgFill="1">
        <p:nvSpPr>
          <p:cNvPr id="22" name="Rectangle 21">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4" name="Rectangle 23">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33484" y="0"/>
            <a:ext cx="9144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468234" y="3681413"/>
            <a:ext cx="357266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30"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61926"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2"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8400"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4" name="Isosceles Triangle 33">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068"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6"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6694"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9" name="Isosceles Triangle 8">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54568"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Freeform: Shape 20">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8223" y="-8467"/>
            <a:ext cx="4495777"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01AD874-5D92-A956-5300-A7C5300EC806}"/>
              </a:ext>
            </a:extLst>
          </p:cNvPr>
          <p:cNvSpPr>
            <a:spLocks noGrp="1"/>
          </p:cNvSpPr>
          <p:nvPr>
            <p:ph type="title"/>
          </p:nvPr>
        </p:nvSpPr>
        <p:spPr>
          <a:xfrm>
            <a:off x="5335889" y="129942"/>
            <a:ext cx="3384742" cy="1846730"/>
          </a:xfrm>
        </p:spPr>
        <p:txBody>
          <a:bodyPr vert="horz" lIns="91440" tIns="45720" rIns="91440" bIns="45720" rtlCol="0" anchor="ctr">
            <a:normAutofit/>
          </a:bodyPr>
          <a:lstStyle/>
          <a:p>
            <a:r>
              <a:rPr lang="en-US" b="1" dirty="0">
                <a:solidFill>
                  <a:srgbClr val="FFFFFF"/>
                </a:solidFill>
              </a:rPr>
              <a:t>Interactive Techniques</a:t>
            </a:r>
          </a:p>
        </p:txBody>
      </p:sp>
      <p:pic>
        <p:nvPicPr>
          <p:cNvPr id="5" name="Content Placeholder 4">
            <a:extLst>
              <a:ext uri="{FF2B5EF4-FFF2-40B4-BE49-F238E27FC236}">
                <a16:creationId xmlns:a16="http://schemas.microsoft.com/office/drawing/2014/main" id="{F5990E0C-2727-F228-047B-FC7F961F2904}"/>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67938" y="2167771"/>
            <a:ext cx="2892580" cy="2611356"/>
          </a:xfrm>
          <a:prstGeom prst="rect">
            <a:avLst/>
          </a:prstGeom>
        </p:spPr>
      </p:pic>
      <p:sp>
        <p:nvSpPr>
          <p:cNvPr id="3" name="Content Placeholder 2">
            <a:extLst>
              <a:ext uri="{FF2B5EF4-FFF2-40B4-BE49-F238E27FC236}">
                <a16:creationId xmlns:a16="http://schemas.microsoft.com/office/drawing/2014/main" id="{ED3326BE-E960-851C-D379-38A5BA27157A}"/>
              </a:ext>
            </a:extLst>
          </p:cNvPr>
          <p:cNvSpPr>
            <a:spLocks noGrp="1"/>
          </p:cNvSpPr>
          <p:nvPr>
            <p:ph sz="half" idx="1"/>
          </p:nvPr>
        </p:nvSpPr>
        <p:spPr>
          <a:xfrm>
            <a:off x="5335890" y="1976671"/>
            <a:ext cx="3384741" cy="3317938"/>
          </a:xfrm>
        </p:spPr>
        <p:txBody>
          <a:bodyPr vert="horz" lIns="91440" tIns="45720" rIns="91440" bIns="45720" rtlCol="0" anchor="t">
            <a:normAutofit/>
          </a:bodyPr>
          <a:lstStyle/>
          <a:p>
            <a:r>
              <a:rPr lang="en-US">
                <a:solidFill>
                  <a:srgbClr val="FFFFFF"/>
                </a:solidFill>
              </a:rPr>
              <a:t>On-the-spot engagement</a:t>
            </a:r>
          </a:p>
          <a:p>
            <a:r>
              <a:rPr lang="en-US">
                <a:solidFill>
                  <a:srgbClr val="FFFFFF"/>
                </a:solidFill>
              </a:rPr>
              <a:t>Online (virtual) engagement</a:t>
            </a:r>
          </a:p>
          <a:p>
            <a:r>
              <a:rPr lang="en-US">
                <a:solidFill>
                  <a:srgbClr val="FFFFFF"/>
                </a:solidFill>
              </a:rPr>
              <a:t>Workshops/Charrettes</a:t>
            </a:r>
          </a:p>
          <a:p>
            <a:r>
              <a:rPr lang="en-US">
                <a:solidFill>
                  <a:srgbClr val="FFFFFF"/>
                </a:solidFill>
              </a:rPr>
              <a:t>Student/Youth programs</a:t>
            </a:r>
          </a:p>
          <a:p>
            <a:r>
              <a:rPr lang="en-US">
                <a:solidFill>
                  <a:srgbClr val="FFFFFF"/>
                </a:solidFill>
              </a:rPr>
              <a:t>Facilitated meetings</a:t>
            </a:r>
          </a:p>
        </p:txBody>
      </p:sp>
    </p:spTree>
    <p:extLst>
      <p:ext uri="{BB962C8B-B14F-4D97-AF65-F5344CB8AC3E}">
        <p14:creationId xmlns:p14="http://schemas.microsoft.com/office/powerpoint/2010/main" val="23114618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10BE40E3-5550-4CDD-B4FD-387C33EBF1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11" name="Straight Connector 10">
              <a:extLst>
                <a:ext uri="{FF2B5EF4-FFF2-40B4-BE49-F238E27FC236}">
                  <a16:creationId xmlns:a16="http://schemas.microsoft.com/office/drawing/2014/main" id="{71A6B738-E50C-4653-B343-B9D6A5EA2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498768D6-B28C-40A3-B381-39306F5816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B27C15B9-7795-4321-AB30-DF1DEF65C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25">
              <a:extLst>
                <a:ext uri="{FF2B5EF4-FFF2-40B4-BE49-F238E27FC236}">
                  <a16:creationId xmlns:a16="http://schemas.microsoft.com/office/drawing/2014/main" id="{578EC957-1F3F-4C00-B023-C8725C217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Isosceles Triangle 14">
              <a:extLst>
                <a:ext uri="{FF2B5EF4-FFF2-40B4-BE49-F238E27FC236}">
                  <a16:creationId xmlns:a16="http://schemas.microsoft.com/office/drawing/2014/main" id="{3D642632-BBD5-46D6-A91D-9B2BF6821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7">
              <a:extLst>
                <a:ext uri="{FF2B5EF4-FFF2-40B4-BE49-F238E27FC236}">
                  <a16:creationId xmlns:a16="http://schemas.microsoft.com/office/drawing/2014/main" id="{BF9D518D-AFF5-4DE2-AEE2-0EC15479A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8">
              <a:extLst>
                <a:ext uri="{FF2B5EF4-FFF2-40B4-BE49-F238E27FC236}">
                  <a16:creationId xmlns:a16="http://schemas.microsoft.com/office/drawing/2014/main" id="{14EF979B-B00D-460C-BD56-7EEAFB7E0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9">
              <a:extLst>
                <a:ext uri="{FF2B5EF4-FFF2-40B4-BE49-F238E27FC236}">
                  <a16:creationId xmlns:a16="http://schemas.microsoft.com/office/drawing/2014/main" id="{3E40F9A1-6B82-400F-9397-26D1D36F1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a:extLst>
                <a:ext uri="{FF2B5EF4-FFF2-40B4-BE49-F238E27FC236}">
                  <a16:creationId xmlns:a16="http://schemas.microsoft.com/office/drawing/2014/main" id="{2EF7DDF1-FF86-4CA4-B08B-8939557EBD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Isosceles Triangle 19">
              <a:extLst>
                <a:ext uri="{FF2B5EF4-FFF2-40B4-BE49-F238E27FC236}">
                  <a16:creationId xmlns:a16="http://schemas.microsoft.com/office/drawing/2014/main" id="{6D7C1F89-72B2-4FDC-B9E2-04F52D5C5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2" name="Rectangle 21">
            <a:extLst>
              <a:ext uri="{FF2B5EF4-FFF2-40B4-BE49-F238E27FC236}">
                <a16:creationId xmlns:a16="http://schemas.microsoft.com/office/drawing/2014/main" id="{D94A7024-D948-494D-8920-BBA2DA07D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8763D374-C545-BC7A-A90C-B8320498A0F1}"/>
              </a:ext>
            </a:extLst>
          </p:cNvPr>
          <p:cNvPicPr>
            <a:picLocks noGrp="1" noChangeAspect="1"/>
          </p:cNvPicPr>
          <p:nvPr>
            <p:ph sz="half" idx="2"/>
          </p:nvPr>
        </p:nvPicPr>
        <p:blipFill rotWithShape="1">
          <a:blip r:embed="rId3" cstate="print">
            <a:duotone>
              <a:prstClr val="black"/>
              <a:schemeClr val="tx2">
                <a:tint val="45000"/>
                <a:satMod val="400000"/>
              </a:schemeClr>
            </a:duotone>
            <a:alphaModFix amt="40000"/>
            <a:extLst>
              <a:ext uri="{28A0092B-C50C-407E-A947-70E740481C1C}">
                <a14:useLocalDpi xmlns:a14="http://schemas.microsoft.com/office/drawing/2010/main" val="0"/>
              </a:ext>
            </a:extLst>
          </a:blip>
          <a:srcRect/>
          <a:stretch/>
        </p:blipFill>
        <p:spPr>
          <a:xfrm>
            <a:off x="20" y="10"/>
            <a:ext cx="9143980" cy="6857990"/>
          </a:xfrm>
          <a:prstGeom prst="rect">
            <a:avLst/>
          </a:prstGeom>
        </p:spPr>
      </p:pic>
      <p:sp>
        <p:nvSpPr>
          <p:cNvPr id="2" name="Title 1">
            <a:extLst>
              <a:ext uri="{FF2B5EF4-FFF2-40B4-BE49-F238E27FC236}">
                <a16:creationId xmlns:a16="http://schemas.microsoft.com/office/drawing/2014/main" id="{A21D2D4C-A702-AFD6-EF81-AD05C67E1F5C}"/>
              </a:ext>
            </a:extLst>
          </p:cNvPr>
          <p:cNvSpPr>
            <a:spLocks noGrp="1"/>
          </p:cNvSpPr>
          <p:nvPr>
            <p:ph type="title"/>
          </p:nvPr>
        </p:nvSpPr>
        <p:spPr>
          <a:xfrm>
            <a:off x="508000" y="609600"/>
            <a:ext cx="6447501" cy="1320800"/>
          </a:xfrm>
        </p:spPr>
        <p:txBody>
          <a:bodyPr vert="horz" lIns="91440" tIns="45720" rIns="91440" bIns="45720" rtlCol="0" anchor="t">
            <a:normAutofit/>
          </a:bodyPr>
          <a:lstStyle/>
          <a:p>
            <a:r>
              <a:rPr lang="en-US" b="1" dirty="0">
                <a:solidFill>
                  <a:schemeClr val="accent2"/>
                </a:solidFill>
              </a:rPr>
              <a:t>Partnership Techniques</a:t>
            </a:r>
          </a:p>
        </p:txBody>
      </p:sp>
      <p:sp>
        <p:nvSpPr>
          <p:cNvPr id="3" name="Content Placeholder 2">
            <a:extLst>
              <a:ext uri="{FF2B5EF4-FFF2-40B4-BE49-F238E27FC236}">
                <a16:creationId xmlns:a16="http://schemas.microsoft.com/office/drawing/2014/main" id="{E8F30950-E612-367E-9F25-753EFBF902AF}"/>
              </a:ext>
            </a:extLst>
          </p:cNvPr>
          <p:cNvSpPr>
            <a:spLocks noGrp="1"/>
          </p:cNvSpPr>
          <p:nvPr>
            <p:ph sz="half" idx="1"/>
          </p:nvPr>
        </p:nvSpPr>
        <p:spPr>
          <a:xfrm>
            <a:off x="508000" y="2160589"/>
            <a:ext cx="6447501" cy="3880773"/>
          </a:xfrm>
        </p:spPr>
        <p:txBody>
          <a:bodyPr vert="horz" lIns="91440" tIns="45720" rIns="91440" bIns="45720" rtlCol="0">
            <a:normAutofit/>
          </a:bodyPr>
          <a:lstStyle/>
          <a:p>
            <a:r>
              <a:rPr lang="en-US" dirty="0">
                <a:solidFill>
                  <a:srgbClr val="FFFFFF"/>
                </a:solidFill>
              </a:rPr>
              <a:t>Stakeholder interviews and meetings</a:t>
            </a:r>
          </a:p>
          <a:p>
            <a:r>
              <a:rPr lang="en-US" dirty="0">
                <a:solidFill>
                  <a:srgbClr val="FFFFFF"/>
                </a:solidFill>
              </a:rPr>
              <a:t>Technical advisory committee</a:t>
            </a:r>
          </a:p>
          <a:p>
            <a:r>
              <a:rPr lang="en-US" dirty="0">
                <a:solidFill>
                  <a:srgbClr val="FFFFFF"/>
                </a:solidFill>
              </a:rPr>
              <a:t>Speakers bureau/Focus groups</a:t>
            </a:r>
          </a:p>
          <a:p>
            <a:r>
              <a:rPr lang="en-US" dirty="0">
                <a:solidFill>
                  <a:srgbClr val="FFFFFF"/>
                </a:solidFill>
              </a:rPr>
              <a:t>Civic organization meetings</a:t>
            </a:r>
          </a:p>
          <a:p>
            <a:r>
              <a:rPr lang="en-US" dirty="0">
                <a:solidFill>
                  <a:srgbClr val="FFFFFF"/>
                </a:solidFill>
              </a:rPr>
              <a:t>Intergovernmental partnership meetings</a:t>
            </a:r>
          </a:p>
          <a:p>
            <a:r>
              <a:rPr lang="en-US" dirty="0">
                <a:solidFill>
                  <a:srgbClr val="FFFFFF"/>
                </a:solidFill>
              </a:rPr>
              <a:t>Joint meetings with other planning efforts</a:t>
            </a:r>
          </a:p>
        </p:txBody>
      </p:sp>
    </p:spTree>
    <p:extLst>
      <p:ext uri="{BB962C8B-B14F-4D97-AF65-F5344CB8AC3E}">
        <p14:creationId xmlns:p14="http://schemas.microsoft.com/office/powerpoint/2010/main" val="2465944524"/>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0BE40E3-5550-4CDD-B4FD-387C33EBF1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12" name="Straight Connector 11">
              <a:extLst>
                <a:ext uri="{FF2B5EF4-FFF2-40B4-BE49-F238E27FC236}">
                  <a16:creationId xmlns:a16="http://schemas.microsoft.com/office/drawing/2014/main" id="{71A6B738-E50C-4653-B343-B9D6A5EA2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498768D6-B28C-40A3-B381-39306F5816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B27C15B9-7795-4321-AB30-DF1DEF65C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25">
              <a:extLst>
                <a:ext uri="{FF2B5EF4-FFF2-40B4-BE49-F238E27FC236}">
                  <a16:creationId xmlns:a16="http://schemas.microsoft.com/office/drawing/2014/main" id="{578EC957-1F3F-4C00-B023-C8725C217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Isosceles Triangle 15">
              <a:extLst>
                <a:ext uri="{FF2B5EF4-FFF2-40B4-BE49-F238E27FC236}">
                  <a16:creationId xmlns:a16="http://schemas.microsoft.com/office/drawing/2014/main" id="{3D642632-BBD5-46D6-A91D-9B2BF6821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7">
              <a:extLst>
                <a:ext uri="{FF2B5EF4-FFF2-40B4-BE49-F238E27FC236}">
                  <a16:creationId xmlns:a16="http://schemas.microsoft.com/office/drawing/2014/main" id="{BF9D518D-AFF5-4DE2-AEE2-0EC15479A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8">
              <a:extLst>
                <a:ext uri="{FF2B5EF4-FFF2-40B4-BE49-F238E27FC236}">
                  <a16:creationId xmlns:a16="http://schemas.microsoft.com/office/drawing/2014/main" id="{14EF979B-B00D-460C-BD56-7EEAFB7E0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Rectangle 29">
              <a:extLst>
                <a:ext uri="{FF2B5EF4-FFF2-40B4-BE49-F238E27FC236}">
                  <a16:creationId xmlns:a16="http://schemas.microsoft.com/office/drawing/2014/main" id="{3E40F9A1-6B82-400F-9397-26D1D36F1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Isosceles Triangle 19">
              <a:extLst>
                <a:ext uri="{FF2B5EF4-FFF2-40B4-BE49-F238E27FC236}">
                  <a16:creationId xmlns:a16="http://schemas.microsoft.com/office/drawing/2014/main" id="{2EF7DDF1-FF86-4CA4-B08B-8939557EBD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Isosceles Triangle 20">
              <a:extLst>
                <a:ext uri="{FF2B5EF4-FFF2-40B4-BE49-F238E27FC236}">
                  <a16:creationId xmlns:a16="http://schemas.microsoft.com/office/drawing/2014/main" id="{6D7C1F89-72B2-4FDC-B9E2-04F52D5C5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pic>
        <p:nvPicPr>
          <p:cNvPr id="6" name="Content Placeholder 5" descr="People raising hands">
            <a:extLst>
              <a:ext uri="{FF2B5EF4-FFF2-40B4-BE49-F238E27FC236}">
                <a16:creationId xmlns:a16="http://schemas.microsoft.com/office/drawing/2014/main" id="{83A096DF-B7E0-EBBE-05A4-FC4E0DAF0BB7}"/>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rcRect l="20373" r="21795" b="-2"/>
          <a:stretch/>
        </p:blipFill>
        <p:spPr>
          <a:xfrm>
            <a:off x="3202390" y="8466"/>
            <a:ext cx="5941610"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6156A0CA-F224-F52A-8AB2-B02671C13395}"/>
              </a:ext>
            </a:extLst>
          </p:cNvPr>
          <p:cNvSpPr>
            <a:spLocks noGrp="1"/>
          </p:cNvSpPr>
          <p:nvPr>
            <p:ph type="title"/>
          </p:nvPr>
        </p:nvSpPr>
        <p:spPr>
          <a:xfrm>
            <a:off x="507999" y="609600"/>
            <a:ext cx="2888343" cy="1320800"/>
          </a:xfrm>
        </p:spPr>
        <p:txBody>
          <a:bodyPr vert="horz" lIns="91440" tIns="45720" rIns="91440" bIns="45720" rtlCol="0" anchor="t">
            <a:normAutofit/>
          </a:bodyPr>
          <a:lstStyle/>
          <a:p>
            <a:r>
              <a:rPr lang="en-US" b="1" dirty="0">
                <a:solidFill>
                  <a:schemeClr val="accent2"/>
                </a:solidFill>
              </a:rPr>
              <a:t>Polling Software</a:t>
            </a:r>
          </a:p>
        </p:txBody>
      </p:sp>
      <p:sp>
        <p:nvSpPr>
          <p:cNvPr id="3" name="Content Placeholder 2">
            <a:extLst>
              <a:ext uri="{FF2B5EF4-FFF2-40B4-BE49-F238E27FC236}">
                <a16:creationId xmlns:a16="http://schemas.microsoft.com/office/drawing/2014/main" id="{748F7417-65F6-847C-01B3-A84DC7E3EF39}"/>
              </a:ext>
            </a:extLst>
          </p:cNvPr>
          <p:cNvSpPr>
            <a:spLocks noGrp="1"/>
          </p:cNvSpPr>
          <p:nvPr>
            <p:ph sz="half" idx="1"/>
          </p:nvPr>
        </p:nvSpPr>
        <p:spPr>
          <a:xfrm>
            <a:off x="508000" y="2160589"/>
            <a:ext cx="2888342" cy="3880773"/>
          </a:xfrm>
        </p:spPr>
        <p:txBody>
          <a:bodyPr vert="horz" lIns="91440" tIns="45720" rIns="91440" bIns="45720" rtlCol="0">
            <a:normAutofit/>
          </a:bodyPr>
          <a:lstStyle/>
          <a:p>
            <a:r>
              <a:rPr lang="en-US" dirty="0"/>
              <a:t>Allows real time voting with interface through PowerPoint</a:t>
            </a:r>
          </a:p>
          <a:p>
            <a:r>
              <a:rPr lang="en-US" dirty="0"/>
              <a:t>Costs depend on number of users and questions</a:t>
            </a:r>
          </a:p>
          <a:p>
            <a:r>
              <a:rPr lang="en-US" dirty="0"/>
              <a:t>Most economical type is smart phone dependent</a:t>
            </a:r>
          </a:p>
          <a:p>
            <a:r>
              <a:rPr lang="en-US" dirty="0"/>
              <a:t>Easy record keeping</a:t>
            </a:r>
          </a:p>
        </p:txBody>
      </p:sp>
      <p:cxnSp>
        <p:nvCxnSpPr>
          <p:cNvPr id="23" name="Straight Connector 22">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28259" y="0"/>
            <a:ext cx="9144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3681413"/>
            <a:ext cx="357266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7"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107"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2581"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1"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9249"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3"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0875"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5"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4047" y="-8467"/>
            <a:ext cx="967571"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7"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4249" y="-8467"/>
            <a:ext cx="937369"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9"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8749"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9731805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10BE40E3-5550-4CDD-B4FD-387C33EBF1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11" name="Straight Connector 10">
              <a:extLst>
                <a:ext uri="{FF2B5EF4-FFF2-40B4-BE49-F238E27FC236}">
                  <a16:creationId xmlns:a16="http://schemas.microsoft.com/office/drawing/2014/main" id="{71A6B738-E50C-4653-B343-B9D6A5EA2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498768D6-B28C-40A3-B381-39306F5816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B27C15B9-7795-4321-AB30-DF1DEF65C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25">
              <a:extLst>
                <a:ext uri="{FF2B5EF4-FFF2-40B4-BE49-F238E27FC236}">
                  <a16:creationId xmlns:a16="http://schemas.microsoft.com/office/drawing/2014/main" id="{578EC957-1F3F-4C00-B023-C8725C217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Isosceles Triangle 14">
              <a:extLst>
                <a:ext uri="{FF2B5EF4-FFF2-40B4-BE49-F238E27FC236}">
                  <a16:creationId xmlns:a16="http://schemas.microsoft.com/office/drawing/2014/main" id="{3D642632-BBD5-46D6-A91D-9B2BF6821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7">
              <a:extLst>
                <a:ext uri="{FF2B5EF4-FFF2-40B4-BE49-F238E27FC236}">
                  <a16:creationId xmlns:a16="http://schemas.microsoft.com/office/drawing/2014/main" id="{BF9D518D-AFF5-4DE2-AEE2-0EC15479A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8">
              <a:extLst>
                <a:ext uri="{FF2B5EF4-FFF2-40B4-BE49-F238E27FC236}">
                  <a16:creationId xmlns:a16="http://schemas.microsoft.com/office/drawing/2014/main" id="{14EF979B-B00D-460C-BD56-7EEAFB7E0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9">
              <a:extLst>
                <a:ext uri="{FF2B5EF4-FFF2-40B4-BE49-F238E27FC236}">
                  <a16:creationId xmlns:a16="http://schemas.microsoft.com/office/drawing/2014/main" id="{3E40F9A1-6B82-400F-9397-26D1D36F1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a:extLst>
                <a:ext uri="{FF2B5EF4-FFF2-40B4-BE49-F238E27FC236}">
                  <a16:creationId xmlns:a16="http://schemas.microsoft.com/office/drawing/2014/main" id="{2EF7DDF1-FF86-4CA4-B08B-8939557EBD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Isosceles Triangle 19">
              <a:extLst>
                <a:ext uri="{FF2B5EF4-FFF2-40B4-BE49-F238E27FC236}">
                  <a16:creationId xmlns:a16="http://schemas.microsoft.com/office/drawing/2014/main" id="{6D7C1F89-72B2-4FDC-B9E2-04F52D5C5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a:extLst>
              <a:ext uri="{FF2B5EF4-FFF2-40B4-BE49-F238E27FC236}">
                <a16:creationId xmlns:a16="http://schemas.microsoft.com/office/drawing/2014/main" id="{8F145F83-375C-CB10-A343-364133EBE599}"/>
              </a:ext>
            </a:extLst>
          </p:cNvPr>
          <p:cNvSpPr>
            <a:spLocks noGrp="1"/>
          </p:cNvSpPr>
          <p:nvPr>
            <p:ph type="title"/>
          </p:nvPr>
        </p:nvSpPr>
        <p:spPr>
          <a:xfrm>
            <a:off x="4140541" y="521824"/>
            <a:ext cx="2802951" cy="1320800"/>
          </a:xfrm>
        </p:spPr>
        <p:txBody>
          <a:bodyPr vert="horz" lIns="91440" tIns="45720" rIns="91440" bIns="45720" rtlCol="0" anchor="t">
            <a:normAutofit/>
          </a:bodyPr>
          <a:lstStyle/>
          <a:p>
            <a:r>
              <a:rPr lang="en-US" b="1" dirty="0">
                <a:solidFill>
                  <a:schemeClr val="accent2"/>
                </a:solidFill>
              </a:rPr>
              <a:t>Public Meetings</a:t>
            </a:r>
          </a:p>
        </p:txBody>
      </p:sp>
      <p:sp>
        <p:nvSpPr>
          <p:cNvPr id="3" name="Content Placeholder 2">
            <a:extLst>
              <a:ext uri="{FF2B5EF4-FFF2-40B4-BE49-F238E27FC236}">
                <a16:creationId xmlns:a16="http://schemas.microsoft.com/office/drawing/2014/main" id="{DDBE6D5D-EBB7-50DF-3021-B343D80AE753}"/>
              </a:ext>
            </a:extLst>
          </p:cNvPr>
          <p:cNvSpPr>
            <a:spLocks noGrp="1"/>
          </p:cNvSpPr>
          <p:nvPr>
            <p:ph sz="half" idx="1"/>
          </p:nvPr>
        </p:nvSpPr>
        <p:spPr>
          <a:xfrm>
            <a:off x="4151873" y="2072813"/>
            <a:ext cx="3048329" cy="3880773"/>
          </a:xfrm>
        </p:spPr>
        <p:txBody>
          <a:bodyPr vert="horz" lIns="91440" tIns="45720" rIns="91440" bIns="45720" rtlCol="0">
            <a:normAutofit/>
          </a:bodyPr>
          <a:lstStyle/>
          <a:p>
            <a:pPr>
              <a:lnSpc>
                <a:spcPct val="90000"/>
              </a:lnSpc>
            </a:pPr>
            <a:r>
              <a:rPr lang="en-US" dirty="0"/>
              <a:t>Steps in the process</a:t>
            </a:r>
          </a:p>
          <a:p>
            <a:pPr lvl="1">
              <a:lnSpc>
                <a:spcPct val="90000"/>
              </a:lnSpc>
            </a:pPr>
            <a:r>
              <a:rPr lang="en-US" dirty="0"/>
              <a:t>Preparation</a:t>
            </a:r>
          </a:p>
          <a:p>
            <a:pPr lvl="1">
              <a:lnSpc>
                <a:spcPct val="90000"/>
              </a:lnSpc>
            </a:pPr>
            <a:r>
              <a:rPr lang="en-US" dirty="0"/>
              <a:t>Logistics</a:t>
            </a:r>
          </a:p>
          <a:p>
            <a:pPr lvl="1">
              <a:lnSpc>
                <a:spcPct val="90000"/>
              </a:lnSpc>
            </a:pPr>
            <a:r>
              <a:rPr lang="en-US" dirty="0"/>
              <a:t>Presentation</a:t>
            </a:r>
          </a:p>
          <a:p>
            <a:pPr lvl="1">
              <a:lnSpc>
                <a:spcPct val="90000"/>
              </a:lnSpc>
            </a:pPr>
            <a:r>
              <a:rPr lang="en-US" dirty="0"/>
              <a:t>Follow up</a:t>
            </a:r>
          </a:p>
          <a:p>
            <a:pPr lvl="1">
              <a:lnSpc>
                <a:spcPct val="90000"/>
              </a:lnSpc>
            </a:pPr>
            <a:r>
              <a:rPr lang="en-US" dirty="0"/>
              <a:t>Record keeping</a:t>
            </a:r>
          </a:p>
          <a:p>
            <a:pPr>
              <a:lnSpc>
                <a:spcPct val="90000"/>
              </a:lnSpc>
            </a:pPr>
            <a:r>
              <a:rPr lang="en-US" dirty="0"/>
              <a:t>Keys to Success	</a:t>
            </a:r>
          </a:p>
          <a:p>
            <a:pPr lvl="1">
              <a:lnSpc>
                <a:spcPct val="90000"/>
              </a:lnSpc>
            </a:pPr>
            <a:r>
              <a:rPr lang="en-US" dirty="0"/>
              <a:t>Be prepared</a:t>
            </a:r>
          </a:p>
          <a:p>
            <a:pPr lvl="1">
              <a:lnSpc>
                <a:spcPct val="90000"/>
              </a:lnSpc>
            </a:pPr>
            <a:r>
              <a:rPr lang="en-US" dirty="0"/>
              <a:t>Be flexible</a:t>
            </a:r>
          </a:p>
          <a:p>
            <a:pPr lvl="1">
              <a:lnSpc>
                <a:spcPct val="90000"/>
              </a:lnSpc>
            </a:pPr>
            <a:r>
              <a:rPr lang="en-US" dirty="0"/>
              <a:t>Be professional</a:t>
            </a:r>
          </a:p>
        </p:txBody>
      </p:sp>
      <p:pic>
        <p:nvPicPr>
          <p:cNvPr id="5" name="Content Placeholder 4" descr="A group of people sitting at tables&#10;&#10;Description automatically generated">
            <a:extLst>
              <a:ext uri="{FF2B5EF4-FFF2-40B4-BE49-F238E27FC236}">
                <a16:creationId xmlns:a16="http://schemas.microsoft.com/office/drawing/2014/main" id="{420DA52F-45F7-3558-3963-782119DD3C89}"/>
              </a:ext>
            </a:extLst>
          </p:cNvPr>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l="18696" r="37054"/>
          <a:stretch/>
        </p:blipFill>
        <p:spPr>
          <a:xfrm>
            <a:off x="20" y="-1"/>
            <a:ext cx="404620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22" name="Isosceles Triangle 21">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2788864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10BE40E3-5550-4CDD-B4FD-387C33EBF1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11" name="Straight Connector 10">
              <a:extLst>
                <a:ext uri="{FF2B5EF4-FFF2-40B4-BE49-F238E27FC236}">
                  <a16:creationId xmlns:a16="http://schemas.microsoft.com/office/drawing/2014/main" id="{71A6B738-E50C-4653-B343-B9D6A5EA2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498768D6-B28C-40A3-B381-39306F5816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B27C15B9-7795-4321-AB30-DF1DEF65C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25">
              <a:extLst>
                <a:ext uri="{FF2B5EF4-FFF2-40B4-BE49-F238E27FC236}">
                  <a16:creationId xmlns:a16="http://schemas.microsoft.com/office/drawing/2014/main" id="{578EC957-1F3F-4C00-B023-C8725C217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Isosceles Triangle 14">
              <a:extLst>
                <a:ext uri="{FF2B5EF4-FFF2-40B4-BE49-F238E27FC236}">
                  <a16:creationId xmlns:a16="http://schemas.microsoft.com/office/drawing/2014/main" id="{3D642632-BBD5-46D6-A91D-9B2BF6821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7">
              <a:extLst>
                <a:ext uri="{FF2B5EF4-FFF2-40B4-BE49-F238E27FC236}">
                  <a16:creationId xmlns:a16="http://schemas.microsoft.com/office/drawing/2014/main" id="{BF9D518D-AFF5-4DE2-AEE2-0EC15479A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8">
              <a:extLst>
                <a:ext uri="{FF2B5EF4-FFF2-40B4-BE49-F238E27FC236}">
                  <a16:creationId xmlns:a16="http://schemas.microsoft.com/office/drawing/2014/main" id="{14EF979B-B00D-460C-BD56-7EEAFB7E0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9">
              <a:extLst>
                <a:ext uri="{FF2B5EF4-FFF2-40B4-BE49-F238E27FC236}">
                  <a16:creationId xmlns:a16="http://schemas.microsoft.com/office/drawing/2014/main" id="{3E40F9A1-6B82-400F-9397-26D1D36F1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a:extLst>
                <a:ext uri="{FF2B5EF4-FFF2-40B4-BE49-F238E27FC236}">
                  <a16:creationId xmlns:a16="http://schemas.microsoft.com/office/drawing/2014/main" id="{2EF7DDF1-FF86-4CA4-B08B-8939557EBD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Isosceles Triangle 19">
              <a:extLst>
                <a:ext uri="{FF2B5EF4-FFF2-40B4-BE49-F238E27FC236}">
                  <a16:creationId xmlns:a16="http://schemas.microsoft.com/office/drawing/2014/main" id="{6D7C1F89-72B2-4FDC-B9E2-04F52D5C5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a:extLst>
              <a:ext uri="{FF2B5EF4-FFF2-40B4-BE49-F238E27FC236}">
                <a16:creationId xmlns:a16="http://schemas.microsoft.com/office/drawing/2014/main" id="{85160867-9432-2480-3409-4AB5B1902F61}"/>
              </a:ext>
            </a:extLst>
          </p:cNvPr>
          <p:cNvSpPr>
            <a:spLocks noGrp="1"/>
          </p:cNvSpPr>
          <p:nvPr>
            <p:ph type="title"/>
          </p:nvPr>
        </p:nvSpPr>
        <p:spPr>
          <a:xfrm>
            <a:off x="508000" y="609600"/>
            <a:ext cx="6447501" cy="1320800"/>
          </a:xfrm>
        </p:spPr>
        <p:txBody>
          <a:bodyPr vert="horz" lIns="91440" tIns="45720" rIns="91440" bIns="45720" rtlCol="0" anchor="t">
            <a:normAutofit/>
          </a:bodyPr>
          <a:lstStyle/>
          <a:p>
            <a:r>
              <a:rPr lang="en-US" b="1" dirty="0">
                <a:solidFill>
                  <a:schemeClr val="accent2"/>
                </a:solidFill>
              </a:rPr>
              <a:t>Preparation</a:t>
            </a:r>
          </a:p>
        </p:txBody>
      </p:sp>
      <p:sp>
        <p:nvSpPr>
          <p:cNvPr id="3" name="Content Placeholder 2">
            <a:extLst>
              <a:ext uri="{FF2B5EF4-FFF2-40B4-BE49-F238E27FC236}">
                <a16:creationId xmlns:a16="http://schemas.microsoft.com/office/drawing/2014/main" id="{186EC867-6132-88C6-F692-4E97AF834448}"/>
              </a:ext>
            </a:extLst>
          </p:cNvPr>
          <p:cNvSpPr>
            <a:spLocks noGrp="1"/>
          </p:cNvSpPr>
          <p:nvPr>
            <p:ph sz="half" idx="1"/>
          </p:nvPr>
        </p:nvSpPr>
        <p:spPr>
          <a:xfrm>
            <a:off x="4691220" y="1911553"/>
            <a:ext cx="2795147" cy="3880773"/>
          </a:xfrm>
        </p:spPr>
        <p:txBody>
          <a:bodyPr vert="horz" lIns="91440" tIns="45720" rIns="91440" bIns="45720" rtlCol="0">
            <a:normAutofit/>
          </a:bodyPr>
          <a:lstStyle/>
          <a:p>
            <a:r>
              <a:rPr lang="en-US" dirty="0"/>
              <a:t>Know your audience</a:t>
            </a:r>
          </a:p>
          <a:p>
            <a:r>
              <a:rPr lang="en-US" dirty="0"/>
              <a:t>Validate your data</a:t>
            </a:r>
          </a:p>
          <a:p>
            <a:r>
              <a:rPr lang="en-US" dirty="0"/>
              <a:t>Keep your purpose in mind</a:t>
            </a:r>
          </a:p>
          <a:p>
            <a:r>
              <a:rPr lang="en-US" dirty="0"/>
              <a:t>Give others the right to be wrong</a:t>
            </a:r>
          </a:p>
          <a:p>
            <a:r>
              <a:rPr lang="en-US" dirty="0"/>
              <a:t>Be organized and brief</a:t>
            </a:r>
          </a:p>
          <a:p>
            <a:endParaRPr lang="en-US" dirty="0"/>
          </a:p>
        </p:txBody>
      </p:sp>
      <p:pic>
        <p:nvPicPr>
          <p:cNvPr id="5" name="Content Placeholder 4">
            <a:extLst>
              <a:ext uri="{FF2B5EF4-FFF2-40B4-BE49-F238E27FC236}">
                <a16:creationId xmlns:a16="http://schemas.microsoft.com/office/drawing/2014/main" id="{74BB3583-6A41-F4D5-5D9F-A43DA4A92C7B}"/>
              </a:ext>
            </a:extLst>
          </p:cNvPr>
          <p:cNvPicPr>
            <a:picLocks noGrp="1" noChangeAspect="1" noChangeArrowheads="1"/>
          </p:cNvPicPr>
          <p:nvPr>
            <p:ph sz="half" idx="2"/>
          </p:nvPr>
        </p:nvPicPr>
        <p:blipFill rotWithShape="1">
          <a:blip r:embed="rId3" cstate="print">
            <a:extLst>
              <a:ext uri="{28A0092B-C50C-407E-A947-70E740481C1C}">
                <a14:useLocalDpi xmlns:a14="http://schemas.microsoft.com/office/drawing/2010/main" val="0"/>
              </a:ext>
            </a:extLst>
          </a:blip>
          <a:srcRect l="10711" r="10710" b="-2"/>
          <a:stretch/>
        </p:blipFill>
        <p:spPr bwMode="auto">
          <a:xfrm>
            <a:off x="447005" y="1910295"/>
            <a:ext cx="4067572" cy="388236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37735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10BE40E3-5550-4CDD-B4FD-387C33EBF1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11" name="Straight Connector 10">
              <a:extLst>
                <a:ext uri="{FF2B5EF4-FFF2-40B4-BE49-F238E27FC236}">
                  <a16:creationId xmlns:a16="http://schemas.microsoft.com/office/drawing/2014/main" id="{71A6B738-E50C-4653-B343-B9D6A5EA2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498768D6-B28C-40A3-B381-39306F5816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B27C15B9-7795-4321-AB30-DF1DEF65C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25">
              <a:extLst>
                <a:ext uri="{FF2B5EF4-FFF2-40B4-BE49-F238E27FC236}">
                  <a16:creationId xmlns:a16="http://schemas.microsoft.com/office/drawing/2014/main" id="{578EC957-1F3F-4C00-B023-C8725C217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Isosceles Triangle 14">
              <a:extLst>
                <a:ext uri="{FF2B5EF4-FFF2-40B4-BE49-F238E27FC236}">
                  <a16:creationId xmlns:a16="http://schemas.microsoft.com/office/drawing/2014/main" id="{3D642632-BBD5-46D6-A91D-9B2BF6821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7">
              <a:extLst>
                <a:ext uri="{FF2B5EF4-FFF2-40B4-BE49-F238E27FC236}">
                  <a16:creationId xmlns:a16="http://schemas.microsoft.com/office/drawing/2014/main" id="{BF9D518D-AFF5-4DE2-AEE2-0EC15479A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8">
              <a:extLst>
                <a:ext uri="{FF2B5EF4-FFF2-40B4-BE49-F238E27FC236}">
                  <a16:creationId xmlns:a16="http://schemas.microsoft.com/office/drawing/2014/main" id="{14EF979B-B00D-460C-BD56-7EEAFB7E0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9">
              <a:extLst>
                <a:ext uri="{FF2B5EF4-FFF2-40B4-BE49-F238E27FC236}">
                  <a16:creationId xmlns:a16="http://schemas.microsoft.com/office/drawing/2014/main" id="{3E40F9A1-6B82-400F-9397-26D1D36F1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a:extLst>
                <a:ext uri="{FF2B5EF4-FFF2-40B4-BE49-F238E27FC236}">
                  <a16:creationId xmlns:a16="http://schemas.microsoft.com/office/drawing/2014/main" id="{2EF7DDF1-FF86-4CA4-B08B-8939557EBD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Isosceles Triangle 19">
              <a:extLst>
                <a:ext uri="{FF2B5EF4-FFF2-40B4-BE49-F238E27FC236}">
                  <a16:creationId xmlns:a16="http://schemas.microsoft.com/office/drawing/2014/main" id="{6D7C1F89-72B2-4FDC-B9E2-04F52D5C5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2" name="Rectangle 21">
            <a:extLst>
              <a:ext uri="{FF2B5EF4-FFF2-40B4-BE49-F238E27FC236}">
                <a16:creationId xmlns:a16="http://schemas.microsoft.com/office/drawing/2014/main" id="{D94A7024-D948-494D-8920-BBA2DA07D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Image result for padlocked door image">
            <a:extLst>
              <a:ext uri="{FF2B5EF4-FFF2-40B4-BE49-F238E27FC236}">
                <a16:creationId xmlns:a16="http://schemas.microsoft.com/office/drawing/2014/main" id="{2C0D2A73-0A11-2C44-8348-DE5EB26BEB74}"/>
              </a:ext>
            </a:extLst>
          </p:cNvPr>
          <p:cNvPicPr>
            <a:picLocks noGrp="1" noChangeAspect="1" noChangeArrowheads="1"/>
          </p:cNvPicPr>
          <p:nvPr>
            <p:ph sz="half" idx="2"/>
          </p:nvPr>
        </p:nvPicPr>
        <p:blipFill rotWithShape="1">
          <a:blip r:embed="rId3">
            <a:duotone>
              <a:prstClr val="black"/>
              <a:schemeClr val="tx2">
                <a:tint val="45000"/>
                <a:satMod val="400000"/>
              </a:schemeClr>
            </a:duotone>
            <a:alphaModFix amt="40000"/>
            <a:extLst>
              <a:ext uri="{28A0092B-C50C-407E-A947-70E740481C1C}">
                <a14:useLocalDpi xmlns:a14="http://schemas.microsoft.com/office/drawing/2010/main" val="0"/>
              </a:ext>
            </a:extLst>
          </a:blip>
          <a:srcRect l="2501" r="9165" b="-1"/>
          <a:stretch/>
        </p:blipFill>
        <p:spPr bwMode="auto">
          <a:xfrm>
            <a:off x="20" y="10"/>
            <a:ext cx="9143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81E742A-51A0-F500-050C-430AB1D8D878}"/>
              </a:ext>
            </a:extLst>
          </p:cNvPr>
          <p:cNvSpPr>
            <a:spLocks noGrp="1"/>
          </p:cNvSpPr>
          <p:nvPr>
            <p:ph type="title"/>
          </p:nvPr>
        </p:nvSpPr>
        <p:spPr>
          <a:xfrm>
            <a:off x="508000" y="609600"/>
            <a:ext cx="6447501" cy="1320800"/>
          </a:xfrm>
        </p:spPr>
        <p:txBody>
          <a:bodyPr vert="horz" lIns="91440" tIns="45720" rIns="91440" bIns="45720" rtlCol="0" anchor="t">
            <a:normAutofit/>
          </a:bodyPr>
          <a:lstStyle/>
          <a:p>
            <a:r>
              <a:rPr lang="en-US" b="1" dirty="0">
                <a:solidFill>
                  <a:schemeClr val="accent2"/>
                </a:solidFill>
              </a:rPr>
              <a:t>Flexibility </a:t>
            </a:r>
          </a:p>
        </p:txBody>
      </p:sp>
      <p:sp>
        <p:nvSpPr>
          <p:cNvPr id="3" name="Content Placeholder 2">
            <a:extLst>
              <a:ext uri="{FF2B5EF4-FFF2-40B4-BE49-F238E27FC236}">
                <a16:creationId xmlns:a16="http://schemas.microsoft.com/office/drawing/2014/main" id="{D9FD5940-D056-A6DC-8144-4D0323BAF263}"/>
              </a:ext>
            </a:extLst>
          </p:cNvPr>
          <p:cNvSpPr>
            <a:spLocks noGrp="1"/>
          </p:cNvSpPr>
          <p:nvPr>
            <p:ph sz="half" idx="1"/>
          </p:nvPr>
        </p:nvSpPr>
        <p:spPr>
          <a:xfrm>
            <a:off x="508000" y="1600201"/>
            <a:ext cx="6447501" cy="4038599"/>
          </a:xfrm>
        </p:spPr>
        <p:txBody>
          <a:bodyPr vert="horz" lIns="91440" tIns="45720" rIns="91440" bIns="45720" rtlCol="0">
            <a:normAutofit/>
          </a:bodyPr>
          <a:lstStyle/>
          <a:p>
            <a:r>
              <a:rPr lang="en-US" dirty="0">
                <a:solidFill>
                  <a:srgbClr val="FFFFFF"/>
                </a:solidFill>
              </a:rPr>
              <a:t>What can go wrong?</a:t>
            </a:r>
          </a:p>
          <a:p>
            <a:pPr lvl="1"/>
            <a:r>
              <a:rPr lang="en-US" dirty="0">
                <a:solidFill>
                  <a:srgbClr val="FFFFFF"/>
                </a:solidFill>
              </a:rPr>
              <a:t>Weather</a:t>
            </a:r>
          </a:p>
          <a:p>
            <a:pPr lvl="1"/>
            <a:r>
              <a:rPr lang="en-US" dirty="0">
                <a:solidFill>
                  <a:srgbClr val="FFFFFF"/>
                </a:solidFill>
              </a:rPr>
              <a:t>Missing the meeting or tardiness</a:t>
            </a:r>
          </a:p>
          <a:p>
            <a:pPr lvl="1"/>
            <a:r>
              <a:rPr lang="en-US" dirty="0">
                <a:solidFill>
                  <a:srgbClr val="FFFFFF"/>
                </a:solidFill>
              </a:rPr>
              <a:t>Equipment malfunction</a:t>
            </a:r>
          </a:p>
          <a:p>
            <a:pPr lvl="1"/>
            <a:r>
              <a:rPr lang="en-US" dirty="0">
                <a:solidFill>
                  <a:srgbClr val="FFFFFF"/>
                </a:solidFill>
              </a:rPr>
              <a:t>Schedule conflict</a:t>
            </a:r>
          </a:p>
          <a:p>
            <a:pPr lvl="1"/>
            <a:r>
              <a:rPr lang="en-US" dirty="0">
                <a:solidFill>
                  <a:srgbClr val="FFFFFF"/>
                </a:solidFill>
              </a:rPr>
              <a:t>Locked out of venue</a:t>
            </a:r>
          </a:p>
          <a:p>
            <a:pPr lvl="1"/>
            <a:r>
              <a:rPr lang="en-US" dirty="0">
                <a:solidFill>
                  <a:srgbClr val="FFFFFF"/>
                </a:solidFill>
              </a:rPr>
              <a:t>No one shows up</a:t>
            </a:r>
          </a:p>
          <a:p>
            <a:pPr lvl="1"/>
            <a:r>
              <a:rPr lang="en-US" dirty="0">
                <a:solidFill>
                  <a:srgbClr val="FFFFFF"/>
                </a:solidFill>
              </a:rPr>
              <a:t>Too many show up</a:t>
            </a:r>
          </a:p>
          <a:p>
            <a:pPr lvl="1"/>
            <a:r>
              <a:rPr lang="en-US" dirty="0">
                <a:solidFill>
                  <a:srgbClr val="FFFFFF"/>
                </a:solidFill>
              </a:rPr>
              <a:t>Hostile crowd</a:t>
            </a:r>
          </a:p>
          <a:p>
            <a:pPr lvl="1"/>
            <a:r>
              <a:rPr lang="en-US" dirty="0">
                <a:solidFill>
                  <a:srgbClr val="FFFFFF"/>
                </a:solidFill>
              </a:rPr>
              <a:t>Wrong information</a:t>
            </a:r>
          </a:p>
        </p:txBody>
      </p:sp>
    </p:spTree>
    <p:extLst>
      <p:ext uri="{BB962C8B-B14F-4D97-AF65-F5344CB8AC3E}">
        <p14:creationId xmlns:p14="http://schemas.microsoft.com/office/powerpoint/2010/main" val="1561939183"/>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10BE40E3-5550-4CDD-B4FD-387C33EBF1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11" name="Straight Connector 10">
              <a:extLst>
                <a:ext uri="{FF2B5EF4-FFF2-40B4-BE49-F238E27FC236}">
                  <a16:creationId xmlns:a16="http://schemas.microsoft.com/office/drawing/2014/main" id="{71A6B738-E50C-4653-B343-B9D6A5EA2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498768D6-B28C-40A3-B381-39306F5816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7" name="Rectangle 23">
              <a:extLst>
                <a:ext uri="{FF2B5EF4-FFF2-40B4-BE49-F238E27FC236}">
                  <a16:creationId xmlns:a16="http://schemas.microsoft.com/office/drawing/2014/main" id="{B27C15B9-7795-4321-AB30-DF1DEF65C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Rectangle 25">
              <a:extLst>
                <a:ext uri="{FF2B5EF4-FFF2-40B4-BE49-F238E27FC236}">
                  <a16:creationId xmlns:a16="http://schemas.microsoft.com/office/drawing/2014/main" id="{578EC957-1F3F-4C00-B023-C8725C217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1" name="Isosceles Triangle 30">
              <a:extLst>
                <a:ext uri="{FF2B5EF4-FFF2-40B4-BE49-F238E27FC236}">
                  <a16:creationId xmlns:a16="http://schemas.microsoft.com/office/drawing/2014/main" id="{3D642632-BBD5-46D6-A91D-9B2BF6821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3" name="Rectangle 27">
              <a:extLst>
                <a:ext uri="{FF2B5EF4-FFF2-40B4-BE49-F238E27FC236}">
                  <a16:creationId xmlns:a16="http://schemas.microsoft.com/office/drawing/2014/main" id="{BF9D518D-AFF5-4DE2-AEE2-0EC15479A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5" name="Rectangle 28">
              <a:extLst>
                <a:ext uri="{FF2B5EF4-FFF2-40B4-BE49-F238E27FC236}">
                  <a16:creationId xmlns:a16="http://schemas.microsoft.com/office/drawing/2014/main" id="{14EF979B-B00D-460C-BD56-7EEAFB7E0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7" name="Rectangle 29">
              <a:extLst>
                <a:ext uri="{FF2B5EF4-FFF2-40B4-BE49-F238E27FC236}">
                  <a16:creationId xmlns:a16="http://schemas.microsoft.com/office/drawing/2014/main" id="{3E40F9A1-6B82-400F-9397-26D1D36F1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9" name="Isosceles Triangle 38">
              <a:extLst>
                <a:ext uri="{FF2B5EF4-FFF2-40B4-BE49-F238E27FC236}">
                  <a16:creationId xmlns:a16="http://schemas.microsoft.com/office/drawing/2014/main" id="{2EF7DDF1-FF86-4CA4-B08B-8939557EBD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0" name="Isosceles Triangle 39">
              <a:extLst>
                <a:ext uri="{FF2B5EF4-FFF2-40B4-BE49-F238E27FC236}">
                  <a16:creationId xmlns:a16="http://schemas.microsoft.com/office/drawing/2014/main" id="{6D7C1F89-72B2-4FDC-B9E2-04F52D5C5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pic>
        <p:nvPicPr>
          <p:cNvPr id="5" name="Content Placeholder 4" descr="Health_Care_Specter_Miss_t_w600_h600.jpg">
            <a:extLst>
              <a:ext uri="{FF2B5EF4-FFF2-40B4-BE49-F238E27FC236}">
                <a16:creationId xmlns:a16="http://schemas.microsoft.com/office/drawing/2014/main" id="{F673B6A2-9975-1235-59F2-5E1019BD65EF}"/>
              </a:ext>
            </a:extLst>
          </p:cNvPr>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l="13170" r="33331" b="-1"/>
          <a:stretch/>
        </p:blipFill>
        <p:spPr>
          <a:xfrm>
            <a:off x="3202390" y="-1"/>
            <a:ext cx="5941610"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049497FB-2EAF-6405-E07E-B9948EE595C9}"/>
              </a:ext>
            </a:extLst>
          </p:cNvPr>
          <p:cNvSpPr>
            <a:spLocks noGrp="1"/>
          </p:cNvSpPr>
          <p:nvPr>
            <p:ph type="title"/>
          </p:nvPr>
        </p:nvSpPr>
        <p:spPr>
          <a:xfrm>
            <a:off x="507999" y="609600"/>
            <a:ext cx="3302001" cy="1320800"/>
          </a:xfrm>
        </p:spPr>
        <p:txBody>
          <a:bodyPr vert="horz" lIns="91440" tIns="45720" rIns="91440" bIns="45720" rtlCol="0" anchor="t">
            <a:normAutofit/>
          </a:bodyPr>
          <a:lstStyle/>
          <a:p>
            <a:pPr>
              <a:lnSpc>
                <a:spcPct val="90000"/>
              </a:lnSpc>
            </a:pPr>
            <a:r>
              <a:rPr lang="en-US" sz="2800" b="1" dirty="0">
                <a:solidFill>
                  <a:schemeClr val="accent2"/>
                </a:solidFill>
              </a:rPr>
              <a:t>In Person Meeting Best Practices</a:t>
            </a:r>
          </a:p>
        </p:txBody>
      </p:sp>
      <p:sp>
        <p:nvSpPr>
          <p:cNvPr id="3" name="Content Placeholder 2">
            <a:extLst>
              <a:ext uri="{FF2B5EF4-FFF2-40B4-BE49-F238E27FC236}">
                <a16:creationId xmlns:a16="http://schemas.microsoft.com/office/drawing/2014/main" id="{268CE29D-BD01-1E85-A564-79B461C04A48}"/>
              </a:ext>
            </a:extLst>
          </p:cNvPr>
          <p:cNvSpPr>
            <a:spLocks noGrp="1"/>
          </p:cNvSpPr>
          <p:nvPr>
            <p:ph sz="half" idx="1"/>
          </p:nvPr>
        </p:nvSpPr>
        <p:spPr>
          <a:xfrm>
            <a:off x="236336" y="1828800"/>
            <a:ext cx="3954663" cy="4110962"/>
          </a:xfrm>
        </p:spPr>
        <p:txBody>
          <a:bodyPr vert="horz" lIns="91440" tIns="45720" rIns="91440" bIns="45720" rtlCol="0">
            <a:normAutofit/>
          </a:bodyPr>
          <a:lstStyle/>
          <a:p>
            <a:r>
              <a:rPr lang="en-US" sz="1700" dirty="0"/>
              <a:t>Dealing with a hostile audience</a:t>
            </a:r>
          </a:p>
          <a:p>
            <a:pPr lvl="1"/>
            <a:r>
              <a:rPr lang="en-US" sz="1700" dirty="0"/>
              <a:t>Lay out parameters ahead of time</a:t>
            </a:r>
          </a:p>
          <a:p>
            <a:pPr lvl="1"/>
            <a:r>
              <a:rPr lang="en-US" sz="1700" dirty="0"/>
              <a:t>Know the controversy</a:t>
            </a:r>
          </a:p>
          <a:p>
            <a:pPr lvl="1"/>
            <a:r>
              <a:rPr lang="en-US" sz="1700" dirty="0"/>
              <a:t>Include counter arguments</a:t>
            </a:r>
          </a:p>
          <a:p>
            <a:pPr lvl="1"/>
            <a:r>
              <a:rPr lang="en-US" sz="1700" dirty="0"/>
              <a:t>Do NOT ignore the audience</a:t>
            </a:r>
          </a:p>
          <a:p>
            <a:pPr lvl="1"/>
            <a:r>
              <a:rPr lang="en-US" sz="1700" dirty="0"/>
              <a:t>Do NOT go on the attack</a:t>
            </a:r>
          </a:p>
          <a:p>
            <a:pPr lvl="1"/>
            <a:r>
              <a:rPr lang="en-US" sz="1700" dirty="0"/>
              <a:t>Steer the conversation</a:t>
            </a:r>
          </a:p>
          <a:p>
            <a:endParaRPr lang="en-US" sz="1700" dirty="0"/>
          </a:p>
        </p:txBody>
      </p:sp>
      <p:cxnSp>
        <p:nvCxnSpPr>
          <p:cNvPr id="41" name="Straight Connector 40">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28259" y="0"/>
            <a:ext cx="9144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3681413"/>
            <a:ext cx="357266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6"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107"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2581"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9249"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2"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0875"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4"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4047" y="-8467"/>
            <a:ext cx="967571"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6"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4249" y="-8467"/>
            <a:ext cx="937369"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8"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8749"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984543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10BE40E3-5550-4CDD-B4FD-387C33EBF1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11" name="Straight Connector 10">
              <a:extLst>
                <a:ext uri="{FF2B5EF4-FFF2-40B4-BE49-F238E27FC236}">
                  <a16:creationId xmlns:a16="http://schemas.microsoft.com/office/drawing/2014/main" id="{71A6B738-E50C-4653-B343-B9D6A5EA2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498768D6-B28C-40A3-B381-39306F5816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B27C15B9-7795-4321-AB30-DF1DEF65C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25">
              <a:extLst>
                <a:ext uri="{FF2B5EF4-FFF2-40B4-BE49-F238E27FC236}">
                  <a16:creationId xmlns:a16="http://schemas.microsoft.com/office/drawing/2014/main" id="{578EC957-1F3F-4C00-B023-C8725C217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Isosceles Triangle 14">
              <a:extLst>
                <a:ext uri="{FF2B5EF4-FFF2-40B4-BE49-F238E27FC236}">
                  <a16:creationId xmlns:a16="http://schemas.microsoft.com/office/drawing/2014/main" id="{3D642632-BBD5-46D6-A91D-9B2BF6821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7">
              <a:extLst>
                <a:ext uri="{FF2B5EF4-FFF2-40B4-BE49-F238E27FC236}">
                  <a16:creationId xmlns:a16="http://schemas.microsoft.com/office/drawing/2014/main" id="{BF9D518D-AFF5-4DE2-AEE2-0EC15479A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8">
              <a:extLst>
                <a:ext uri="{FF2B5EF4-FFF2-40B4-BE49-F238E27FC236}">
                  <a16:creationId xmlns:a16="http://schemas.microsoft.com/office/drawing/2014/main" id="{14EF979B-B00D-460C-BD56-7EEAFB7E0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9">
              <a:extLst>
                <a:ext uri="{FF2B5EF4-FFF2-40B4-BE49-F238E27FC236}">
                  <a16:creationId xmlns:a16="http://schemas.microsoft.com/office/drawing/2014/main" id="{3E40F9A1-6B82-400F-9397-26D1D36F1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a:extLst>
                <a:ext uri="{FF2B5EF4-FFF2-40B4-BE49-F238E27FC236}">
                  <a16:creationId xmlns:a16="http://schemas.microsoft.com/office/drawing/2014/main" id="{2EF7DDF1-FF86-4CA4-B08B-8939557EBD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Isosceles Triangle 19">
              <a:extLst>
                <a:ext uri="{FF2B5EF4-FFF2-40B4-BE49-F238E27FC236}">
                  <a16:creationId xmlns:a16="http://schemas.microsoft.com/office/drawing/2014/main" id="{6D7C1F89-72B2-4FDC-B9E2-04F52D5C5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a:extLst>
              <a:ext uri="{FF2B5EF4-FFF2-40B4-BE49-F238E27FC236}">
                <a16:creationId xmlns:a16="http://schemas.microsoft.com/office/drawing/2014/main" id="{1164A96E-0A6F-816D-043F-B3330F4A6CE4}"/>
              </a:ext>
            </a:extLst>
          </p:cNvPr>
          <p:cNvSpPr>
            <a:spLocks noGrp="1"/>
          </p:cNvSpPr>
          <p:nvPr>
            <p:ph type="title"/>
          </p:nvPr>
        </p:nvSpPr>
        <p:spPr>
          <a:xfrm>
            <a:off x="4152550" y="609600"/>
            <a:ext cx="2802951" cy="1320800"/>
          </a:xfrm>
        </p:spPr>
        <p:txBody>
          <a:bodyPr vert="horz" lIns="91440" tIns="45720" rIns="91440" bIns="45720" rtlCol="0" anchor="t">
            <a:normAutofit/>
          </a:bodyPr>
          <a:lstStyle/>
          <a:p>
            <a:r>
              <a:rPr lang="en-US" b="1" dirty="0">
                <a:solidFill>
                  <a:schemeClr val="accent2"/>
                </a:solidFill>
              </a:rPr>
              <a:t>Planning Goals</a:t>
            </a:r>
          </a:p>
        </p:txBody>
      </p:sp>
      <p:sp>
        <p:nvSpPr>
          <p:cNvPr id="3" name="Content Placeholder 2">
            <a:extLst>
              <a:ext uri="{FF2B5EF4-FFF2-40B4-BE49-F238E27FC236}">
                <a16:creationId xmlns:a16="http://schemas.microsoft.com/office/drawing/2014/main" id="{13ABA837-5DEA-316B-8AF8-8D4D110E946F}"/>
              </a:ext>
            </a:extLst>
          </p:cNvPr>
          <p:cNvSpPr>
            <a:spLocks noGrp="1"/>
          </p:cNvSpPr>
          <p:nvPr>
            <p:ph sz="half" idx="1"/>
          </p:nvPr>
        </p:nvSpPr>
        <p:spPr>
          <a:xfrm>
            <a:off x="3907172" y="2160589"/>
            <a:ext cx="3048329" cy="3880773"/>
          </a:xfrm>
        </p:spPr>
        <p:txBody>
          <a:bodyPr vert="horz" lIns="91440" tIns="45720" rIns="91440" bIns="45720" rtlCol="0">
            <a:normAutofit lnSpcReduction="10000"/>
          </a:bodyPr>
          <a:lstStyle/>
          <a:p>
            <a:r>
              <a:rPr lang="en-US" sz="1700" dirty="0"/>
              <a:t>Build support for the plan</a:t>
            </a:r>
          </a:p>
          <a:p>
            <a:pPr lvl="1"/>
            <a:r>
              <a:rPr lang="en-US" sz="1700" dirty="0"/>
              <a:t>Business community</a:t>
            </a:r>
          </a:p>
          <a:p>
            <a:pPr lvl="1"/>
            <a:r>
              <a:rPr lang="en-US" sz="1700" dirty="0"/>
              <a:t>Residents</a:t>
            </a:r>
          </a:p>
          <a:p>
            <a:pPr lvl="1"/>
            <a:r>
              <a:rPr lang="en-US" sz="1700" dirty="0"/>
              <a:t>Elected officials</a:t>
            </a:r>
          </a:p>
          <a:p>
            <a:pPr lvl="1"/>
            <a:r>
              <a:rPr lang="en-US" sz="1700" dirty="0"/>
              <a:t>Staff</a:t>
            </a:r>
          </a:p>
          <a:p>
            <a:r>
              <a:rPr lang="en-US" sz="1700" dirty="0"/>
              <a:t>Transparency</a:t>
            </a:r>
          </a:p>
          <a:p>
            <a:r>
              <a:rPr lang="en-US" sz="1700" dirty="0"/>
              <a:t>Gather meaningful input</a:t>
            </a:r>
          </a:p>
          <a:p>
            <a:r>
              <a:rPr lang="en-US" sz="1700" dirty="0"/>
              <a:t>Reflect the community’s unique attributes</a:t>
            </a:r>
          </a:p>
          <a:p>
            <a:r>
              <a:rPr lang="en-US" sz="1700" dirty="0"/>
              <a:t>Find a champion for implementation</a:t>
            </a:r>
          </a:p>
          <a:p>
            <a:endParaRPr lang="en-US" sz="1700" dirty="0"/>
          </a:p>
        </p:txBody>
      </p:sp>
      <p:pic>
        <p:nvPicPr>
          <p:cNvPr id="5" name="Content Placeholder 4">
            <a:extLst>
              <a:ext uri="{FF2B5EF4-FFF2-40B4-BE49-F238E27FC236}">
                <a16:creationId xmlns:a16="http://schemas.microsoft.com/office/drawing/2014/main" id="{56B04A9E-3192-CBEB-EC7A-0ED1FDBCC198}"/>
              </a:ext>
            </a:extLst>
          </p:cNvPr>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l="32462" r="23288"/>
          <a:stretch/>
        </p:blipFill>
        <p:spPr>
          <a:xfrm>
            <a:off x="20" y="-1"/>
            <a:ext cx="404620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22" name="Isosceles Triangle 21">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7843539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9574C-1310-5F76-B34E-6E37D428F39F}"/>
              </a:ext>
            </a:extLst>
          </p:cNvPr>
          <p:cNvSpPr>
            <a:spLocks noGrp="1"/>
          </p:cNvSpPr>
          <p:nvPr>
            <p:ph type="title"/>
          </p:nvPr>
        </p:nvSpPr>
        <p:spPr/>
        <p:txBody>
          <a:bodyPr/>
          <a:lstStyle/>
          <a:p>
            <a:r>
              <a:rPr lang="en-US" b="1" dirty="0">
                <a:solidFill>
                  <a:schemeClr val="accent2"/>
                </a:solidFill>
              </a:rPr>
              <a:t>Virtual/Hybrid Meeting Best Practices</a:t>
            </a:r>
          </a:p>
        </p:txBody>
      </p:sp>
      <p:sp>
        <p:nvSpPr>
          <p:cNvPr id="3" name="Content Placeholder 2">
            <a:extLst>
              <a:ext uri="{FF2B5EF4-FFF2-40B4-BE49-F238E27FC236}">
                <a16:creationId xmlns:a16="http://schemas.microsoft.com/office/drawing/2014/main" id="{B7F6B427-3FE6-BBF6-82AB-176C877050E0}"/>
              </a:ext>
            </a:extLst>
          </p:cNvPr>
          <p:cNvSpPr>
            <a:spLocks noGrp="1"/>
          </p:cNvSpPr>
          <p:nvPr>
            <p:ph sz="half" idx="1"/>
          </p:nvPr>
        </p:nvSpPr>
        <p:spPr>
          <a:xfrm>
            <a:off x="609600" y="1930400"/>
            <a:ext cx="6858000" cy="4110961"/>
          </a:xfrm>
        </p:spPr>
        <p:txBody>
          <a:bodyPr>
            <a:normAutofit lnSpcReduction="10000"/>
          </a:bodyPr>
          <a:lstStyle/>
          <a:p>
            <a:r>
              <a:rPr lang="en-US" dirty="0"/>
              <a:t>Choose a platform</a:t>
            </a:r>
          </a:p>
          <a:p>
            <a:pPr lvl="1"/>
            <a:r>
              <a:rPr lang="en-US" dirty="0"/>
              <a:t>Computer</a:t>
            </a:r>
          </a:p>
          <a:p>
            <a:pPr lvl="1"/>
            <a:r>
              <a:rPr lang="en-US" dirty="0"/>
              <a:t>Telephone</a:t>
            </a:r>
          </a:p>
          <a:p>
            <a:r>
              <a:rPr lang="en-US" dirty="0"/>
              <a:t>Should include information in the public notice</a:t>
            </a:r>
          </a:p>
          <a:p>
            <a:r>
              <a:rPr lang="en-US" dirty="0"/>
              <a:t>Test all equipment prior to the meeting</a:t>
            </a:r>
          </a:p>
          <a:p>
            <a:r>
              <a:rPr lang="en-US" dirty="0"/>
              <a:t>Establish meeting procedure</a:t>
            </a:r>
          </a:p>
          <a:p>
            <a:pPr lvl="1"/>
            <a:r>
              <a:rPr lang="en-US" dirty="0"/>
              <a:t>Identify staff roles</a:t>
            </a:r>
          </a:p>
          <a:p>
            <a:r>
              <a:rPr lang="en-US" dirty="0"/>
              <a:t>Public feedback</a:t>
            </a:r>
          </a:p>
          <a:p>
            <a:pPr lvl="1"/>
            <a:r>
              <a:rPr lang="en-US" dirty="0"/>
              <a:t>Dedicated phone line</a:t>
            </a:r>
          </a:p>
          <a:p>
            <a:pPr lvl="1"/>
            <a:r>
              <a:rPr lang="en-US" dirty="0"/>
              <a:t>Pre-recorded videos/voicemails</a:t>
            </a:r>
          </a:p>
          <a:p>
            <a:pPr lvl="1"/>
            <a:r>
              <a:rPr lang="en-US" dirty="0"/>
              <a:t>Chat room comments</a:t>
            </a:r>
          </a:p>
          <a:p>
            <a:endParaRPr lang="en-US" dirty="0"/>
          </a:p>
        </p:txBody>
      </p:sp>
    </p:spTree>
    <p:extLst>
      <p:ext uri="{BB962C8B-B14F-4D97-AF65-F5344CB8AC3E}">
        <p14:creationId xmlns:p14="http://schemas.microsoft.com/office/powerpoint/2010/main" val="39262964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AA3F4-611C-0FE6-72FB-5C086C863D33}"/>
              </a:ext>
            </a:extLst>
          </p:cNvPr>
          <p:cNvSpPr>
            <a:spLocks noGrp="1"/>
          </p:cNvSpPr>
          <p:nvPr>
            <p:ph type="title"/>
          </p:nvPr>
        </p:nvSpPr>
        <p:spPr>
          <a:xfrm>
            <a:off x="537541" y="400175"/>
            <a:ext cx="6347713" cy="1320800"/>
          </a:xfrm>
        </p:spPr>
        <p:txBody>
          <a:bodyPr/>
          <a:lstStyle/>
          <a:p>
            <a:r>
              <a:rPr lang="en-US" b="1" dirty="0">
                <a:solidFill>
                  <a:schemeClr val="accent2"/>
                </a:solidFill>
              </a:rPr>
              <a:t>What has worked in your community?</a:t>
            </a:r>
          </a:p>
        </p:txBody>
      </p:sp>
      <p:sp>
        <p:nvSpPr>
          <p:cNvPr id="3" name="Content Placeholder 2">
            <a:extLst>
              <a:ext uri="{FF2B5EF4-FFF2-40B4-BE49-F238E27FC236}">
                <a16:creationId xmlns:a16="http://schemas.microsoft.com/office/drawing/2014/main" id="{DEBCFA64-5083-8FA0-908A-0ECF0097494B}"/>
              </a:ext>
            </a:extLst>
          </p:cNvPr>
          <p:cNvSpPr>
            <a:spLocks noGrp="1"/>
          </p:cNvSpPr>
          <p:nvPr>
            <p:ph idx="1"/>
          </p:nvPr>
        </p:nvSpPr>
        <p:spPr/>
        <p:txBody>
          <a:bodyPr/>
          <a:lstStyle/>
          <a:p>
            <a:endParaRPr lang="en-US" dirty="0"/>
          </a:p>
        </p:txBody>
      </p:sp>
      <p:pic>
        <p:nvPicPr>
          <p:cNvPr id="4" name="Picture 3" descr="Workshop7">
            <a:extLst>
              <a:ext uri="{FF2B5EF4-FFF2-40B4-BE49-F238E27FC236}">
                <a16:creationId xmlns:a16="http://schemas.microsoft.com/office/drawing/2014/main" id="{D13A4E9A-E6EF-A444-B02D-420386B98A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544" y="1965235"/>
            <a:ext cx="2690957" cy="221518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a:extLst>
              <a:ext uri="{FF2B5EF4-FFF2-40B4-BE49-F238E27FC236}">
                <a16:creationId xmlns:a16="http://schemas.microsoft.com/office/drawing/2014/main" id="{8EE5FA3E-B48F-EB4C-2D8F-5C638ACCA52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67685" y="1720975"/>
            <a:ext cx="3733800" cy="280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a:extLst>
              <a:ext uri="{FF2B5EF4-FFF2-40B4-BE49-F238E27FC236}">
                <a16:creationId xmlns:a16="http://schemas.microsoft.com/office/drawing/2014/main" id="{025E0DD4-5098-43FA-5BE2-D2F3E36B64C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10675">
            <a:off x="513285" y="3521998"/>
            <a:ext cx="2206992" cy="2971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descr="2005_0217Image0013">
            <a:extLst>
              <a:ext uri="{FF2B5EF4-FFF2-40B4-BE49-F238E27FC236}">
                <a16:creationId xmlns:a16="http://schemas.microsoft.com/office/drawing/2014/main" id="{BA923640-40B3-73C0-5C66-C0F58D35A4E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0818" t="24536"/>
          <a:stretch/>
        </p:blipFill>
        <p:spPr bwMode="auto">
          <a:xfrm rot="476315">
            <a:off x="6092922" y="2149917"/>
            <a:ext cx="2877185" cy="1825960"/>
          </a:xfrm>
          <a:prstGeom prst="rect">
            <a:avLst/>
          </a:prstGeom>
          <a:solidFill>
            <a:schemeClr val="bg1"/>
          </a:solidFill>
          <a:ln w="9525">
            <a:solidFill>
              <a:schemeClr val="bg1"/>
            </a:solidFill>
            <a:miter lim="800000"/>
            <a:headEnd/>
            <a:tailEnd/>
          </a:ln>
        </p:spPr>
      </p:pic>
      <p:pic>
        <p:nvPicPr>
          <p:cNvPr id="8" name="Picture 7">
            <a:extLst>
              <a:ext uri="{FF2B5EF4-FFF2-40B4-BE49-F238E27FC236}">
                <a16:creationId xmlns:a16="http://schemas.microsoft.com/office/drawing/2014/main" id="{4A3F711A-80CA-B380-6154-6D6EAACE827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1145652">
            <a:off x="6226167" y="3713178"/>
            <a:ext cx="2810046" cy="2165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7" descr="DSCF0044">
            <a:extLst>
              <a:ext uri="{FF2B5EF4-FFF2-40B4-BE49-F238E27FC236}">
                <a16:creationId xmlns:a16="http://schemas.microsoft.com/office/drawing/2014/main" id="{A7F3CFFC-8615-9ABF-64A6-5E6390D6E8D5}"/>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27124"/>
          <a:stretch/>
        </p:blipFill>
        <p:spPr bwMode="auto">
          <a:xfrm>
            <a:off x="2310921" y="4273508"/>
            <a:ext cx="4334392" cy="2366910"/>
          </a:xfrm>
          <a:prstGeom prst="rect">
            <a:avLst/>
          </a:prstGeom>
          <a:solidFill>
            <a:schemeClr val="bg1"/>
          </a:solidFill>
          <a:ln w="9525">
            <a:solidFill>
              <a:schemeClr val="bg1"/>
            </a:solidFill>
            <a:miter lim="800000"/>
            <a:headEnd/>
            <a:tailEnd/>
          </a:ln>
        </p:spPr>
      </p:pic>
    </p:spTree>
    <p:extLst>
      <p:ext uri="{BB962C8B-B14F-4D97-AF65-F5344CB8AC3E}">
        <p14:creationId xmlns:p14="http://schemas.microsoft.com/office/powerpoint/2010/main" val="13918876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49D8C-B726-6FBF-E35E-C95CBF035EFC}"/>
              </a:ext>
            </a:extLst>
          </p:cNvPr>
          <p:cNvSpPr>
            <a:spLocks noGrp="1"/>
          </p:cNvSpPr>
          <p:nvPr>
            <p:ph type="title"/>
          </p:nvPr>
        </p:nvSpPr>
        <p:spPr/>
        <p:txBody>
          <a:bodyPr/>
          <a:lstStyle/>
          <a:p>
            <a:r>
              <a:rPr lang="en-US" b="1" dirty="0">
                <a:solidFill>
                  <a:schemeClr val="accent2"/>
                </a:solidFill>
              </a:rPr>
              <a:t>Questions?</a:t>
            </a:r>
          </a:p>
        </p:txBody>
      </p:sp>
      <p:sp>
        <p:nvSpPr>
          <p:cNvPr id="3" name="Content Placeholder 2">
            <a:extLst>
              <a:ext uri="{FF2B5EF4-FFF2-40B4-BE49-F238E27FC236}">
                <a16:creationId xmlns:a16="http://schemas.microsoft.com/office/drawing/2014/main" id="{6C085F26-4CBA-BB4D-4787-AFAE067D937A}"/>
              </a:ext>
            </a:extLst>
          </p:cNvPr>
          <p:cNvSpPr>
            <a:spLocks noGrp="1"/>
          </p:cNvSpPr>
          <p:nvPr>
            <p:ph idx="1"/>
          </p:nvPr>
        </p:nvSpPr>
        <p:spPr>
          <a:xfrm>
            <a:off x="811655" y="1676400"/>
            <a:ext cx="5943600" cy="2563810"/>
          </a:xfrm>
        </p:spPr>
        <p:txBody>
          <a:bodyPr>
            <a:normAutofit/>
          </a:bodyPr>
          <a:lstStyle/>
          <a:p>
            <a:pPr marL="0" indent="0" algn="ctr">
              <a:buNone/>
            </a:pPr>
            <a:r>
              <a:rPr lang="en-US" sz="1800" dirty="0"/>
              <a:t>Allison Slocum, AICP</a:t>
            </a:r>
            <a:br>
              <a:rPr lang="en-US" sz="1800" dirty="0"/>
            </a:br>
            <a:r>
              <a:rPr lang="en-US" sz="1800" dirty="0"/>
              <a:t>Assistant Director of Planning and Government Services</a:t>
            </a:r>
          </a:p>
          <a:p>
            <a:pPr marL="0" indent="0" algn="ctr">
              <a:spcBef>
                <a:spcPts val="0"/>
              </a:spcBef>
              <a:buNone/>
            </a:pPr>
            <a:r>
              <a:rPr lang="en-US" sz="1800" dirty="0"/>
              <a:t>River Valley Regional Commission</a:t>
            </a:r>
          </a:p>
          <a:p>
            <a:pPr marL="0" indent="0" algn="ctr">
              <a:buNone/>
            </a:pPr>
            <a:r>
              <a:rPr lang="en-US" sz="1800" dirty="0"/>
              <a:t>District 7 Representative</a:t>
            </a:r>
          </a:p>
          <a:p>
            <a:pPr marL="0" indent="0" algn="ctr">
              <a:spcBef>
                <a:spcPts val="0"/>
              </a:spcBef>
              <a:buNone/>
            </a:pPr>
            <a:r>
              <a:rPr lang="en-US" sz="1800" dirty="0"/>
              <a:t>Georgia Planning Association</a:t>
            </a:r>
          </a:p>
          <a:p>
            <a:pPr marL="0" indent="0" algn="ctr">
              <a:spcBef>
                <a:spcPts val="1200"/>
              </a:spcBef>
              <a:buNone/>
            </a:pPr>
            <a:r>
              <a:rPr lang="en-US" sz="1800" dirty="0"/>
              <a:t>(706) 256-2910</a:t>
            </a:r>
          </a:p>
          <a:p>
            <a:pPr marL="0" indent="0" algn="ctr">
              <a:spcBef>
                <a:spcPts val="1200"/>
              </a:spcBef>
              <a:buNone/>
            </a:pPr>
            <a:r>
              <a:rPr lang="en-US" sz="1800" dirty="0"/>
              <a:t>aslocum@rivervalleyrc.org</a:t>
            </a:r>
            <a:endParaRPr lang="en-US" dirty="0"/>
          </a:p>
        </p:txBody>
      </p:sp>
      <p:grpSp>
        <p:nvGrpSpPr>
          <p:cNvPr id="6" name="Group 5">
            <a:extLst>
              <a:ext uri="{FF2B5EF4-FFF2-40B4-BE49-F238E27FC236}">
                <a16:creationId xmlns:a16="http://schemas.microsoft.com/office/drawing/2014/main" id="{D511214B-F436-A4DE-A2F8-FE552CD0EE45}"/>
              </a:ext>
            </a:extLst>
          </p:cNvPr>
          <p:cNvGrpSpPr/>
          <p:nvPr/>
        </p:nvGrpSpPr>
        <p:grpSpPr>
          <a:xfrm>
            <a:off x="1447801" y="4470401"/>
            <a:ext cx="4724399" cy="1005840"/>
            <a:chOff x="1447800" y="4954592"/>
            <a:chExt cx="4572000" cy="1005840"/>
          </a:xfrm>
        </p:grpSpPr>
        <p:pic>
          <p:nvPicPr>
            <p:cNvPr id="4" name="Picture 3">
              <a:extLst>
                <a:ext uri="{FF2B5EF4-FFF2-40B4-BE49-F238E27FC236}">
                  <a16:creationId xmlns:a16="http://schemas.microsoft.com/office/drawing/2014/main" id="{7F8AB773-411B-3590-7AFE-F180822B1292}"/>
                </a:ext>
              </a:extLst>
            </p:cNvPr>
            <p:cNvPicPr>
              <a:picLocks noChangeAspect="1"/>
            </p:cNvPicPr>
            <p:nvPr/>
          </p:nvPicPr>
          <p:blipFill rotWithShape="1">
            <a:blip r:embed="rId2">
              <a:extLst>
                <a:ext uri="{28A0092B-C50C-407E-A947-70E740481C1C}">
                  <a14:useLocalDpi xmlns:a14="http://schemas.microsoft.com/office/drawing/2010/main" val="0"/>
                </a:ext>
              </a:extLst>
            </a:blip>
            <a:srcRect r="71739"/>
            <a:stretch/>
          </p:blipFill>
          <p:spPr>
            <a:xfrm>
              <a:off x="5029200" y="4958946"/>
              <a:ext cx="990600" cy="1001486"/>
            </a:xfrm>
            <a:prstGeom prst="rect">
              <a:avLst/>
            </a:prstGeom>
          </p:spPr>
        </p:pic>
        <p:pic>
          <p:nvPicPr>
            <p:cNvPr id="5" name="Picture 4">
              <a:extLst>
                <a:ext uri="{FF2B5EF4-FFF2-40B4-BE49-F238E27FC236}">
                  <a16:creationId xmlns:a16="http://schemas.microsoft.com/office/drawing/2014/main" id="{C71A7FE2-5582-A797-23E7-0914240080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7800" y="4954592"/>
              <a:ext cx="3246369" cy="1005840"/>
            </a:xfrm>
            <a:prstGeom prst="rect">
              <a:avLst/>
            </a:prstGeom>
          </p:spPr>
        </p:pic>
      </p:grpSp>
    </p:spTree>
    <p:extLst>
      <p:ext uri="{BB962C8B-B14F-4D97-AF65-F5344CB8AC3E}">
        <p14:creationId xmlns:p14="http://schemas.microsoft.com/office/powerpoint/2010/main" val="38914467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10BE40E3-5550-4CDD-B4FD-387C33EBF1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11" name="Straight Connector 10">
              <a:extLst>
                <a:ext uri="{FF2B5EF4-FFF2-40B4-BE49-F238E27FC236}">
                  <a16:creationId xmlns:a16="http://schemas.microsoft.com/office/drawing/2014/main" id="{71A6B738-E50C-4653-B343-B9D6A5EA2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498768D6-B28C-40A3-B381-39306F5816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B27C15B9-7795-4321-AB30-DF1DEF65C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25">
              <a:extLst>
                <a:ext uri="{FF2B5EF4-FFF2-40B4-BE49-F238E27FC236}">
                  <a16:creationId xmlns:a16="http://schemas.microsoft.com/office/drawing/2014/main" id="{578EC957-1F3F-4C00-B023-C8725C217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Isosceles Triangle 14">
              <a:extLst>
                <a:ext uri="{FF2B5EF4-FFF2-40B4-BE49-F238E27FC236}">
                  <a16:creationId xmlns:a16="http://schemas.microsoft.com/office/drawing/2014/main" id="{3D642632-BBD5-46D6-A91D-9B2BF6821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7">
              <a:extLst>
                <a:ext uri="{FF2B5EF4-FFF2-40B4-BE49-F238E27FC236}">
                  <a16:creationId xmlns:a16="http://schemas.microsoft.com/office/drawing/2014/main" id="{BF9D518D-AFF5-4DE2-AEE2-0EC15479A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8">
              <a:extLst>
                <a:ext uri="{FF2B5EF4-FFF2-40B4-BE49-F238E27FC236}">
                  <a16:creationId xmlns:a16="http://schemas.microsoft.com/office/drawing/2014/main" id="{14EF979B-B00D-460C-BD56-7EEAFB7E0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9">
              <a:extLst>
                <a:ext uri="{FF2B5EF4-FFF2-40B4-BE49-F238E27FC236}">
                  <a16:creationId xmlns:a16="http://schemas.microsoft.com/office/drawing/2014/main" id="{3E40F9A1-6B82-400F-9397-26D1D36F1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a:extLst>
                <a:ext uri="{FF2B5EF4-FFF2-40B4-BE49-F238E27FC236}">
                  <a16:creationId xmlns:a16="http://schemas.microsoft.com/office/drawing/2014/main" id="{2EF7DDF1-FF86-4CA4-B08B-8939557EBD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Isosceles Triangle 19">
              <a:extLst>
                <a:ext uri="{FF2B5EF4-FFF2-40B4-BE49-F238E27FC236}">
                  <a16:creationId xmlns:a16="http://schemas.microsoft.com/office/drawing/2014/main" id="{6D7C1F89-72B2-4FDC-B9E2-04F52D5C5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a:extLst>
              <a:ext uri="{FF2B5EF4-FFF2-40B4-BE49-F238E27FC236}">
                <a16:creationId xmlns:a16="http://schemas.microsoft.com/office/drawing/2014/main" id="{7CD14560-B5DE-A73A-1A56-2646B0B05148}"/>
              </a:ext>
            </a:extLst>
          </p:cNvPr>
          <p:cNvSpPr>
            <a:spLocks noGrp="1"/>
          </p:cNvSpPr>
          <p:nvPr>
            <p:ph type="title"/>
          </p:nvPr>
        </p:nvSpPr>
        <p:spPr>
          <a:xfrm>
            <a:off x="4152550" y="609600"/>
            <a:ext cx="2802951" cy="1320800"/>
          </a:xfrm>
        </p:spPr>
        <p:txBody>
          <a:bodyPr vert="horz" lIns="91440" tIns="45720" rIns="91440" bIns="45720" rtlCol="0" anchor="t">
            <a:normAutofit fontScale="90000"/>
          </a:bodyPr>
          <a:lstStyle/>
          <a:p>
            <a:r>
              <a:rPr lang="en-US" b="1" dirty="0">
                <a:solidFill>
                  <a:schemeClr val="accent2"/>
                </a:solidFill>
              </a:rPr>
              <a:t>Process Management</a:t>
            </a:r>
          </a:p>
        </p:txBody>
      </p:sp>
      <p:sp>
        <p:nvSpPr>
          <p:cNvPr id="3" name="Content Placeholder 2">
            <a:extLst>
              <a:ext uri="{FF2B5EF4-FFF2-40B4-BE49-F238E27FC236}">
                <a16:creationId xmlns:a16="http://schemas.microsoft.com/office/drawing/2014/main" id="{EA068A59-2C37-000C-8A77-848E67D78EBF}"/>
              </a:ext>
            </a:extLst>
          </p:cNvPr>
          <p:cNvSpPr>
            <a:spLocks noGrp="1"/>
          </p:cNvSpPr>
          <p:nvPr>
            <p:ph sz="half" idx="1"/>
          </p:nvPr>
        </p:nvSpPr>
        <p:spPr>
          <a:xfrm>
            <a:off x="3907172" y="2160589"/>
            <a:ext cx="3048329" cy="3880773"/>
          </a:xfrm>
        </p:spPr>
        <p:txBody>
          <a:bodyPr vert="horz" lIns="91440" tIns="45720" rIns="91440" bIns="45720" rtlCol="0">
            <a:normAutofit/>
          </a:bodyPr>
          <a:lstStyle/>
          <a:p>
            <a:pPr>
              <a:lnSpc>
                <a:spcPct val="90000"/>
              </a:lnSpc>
            </a:pPr>
            <a:r>
              <a:rPr lang="en-US" dirty="0"/>
              <a:t>How much time do you have?</a:t>
            </a:r>
          </a:p>
          <a:p>
            <a:pPr lvl="1">
              <a:lnSpc>
                <a:spcPct val="90000"/>
              </a:lnSpc>
            </a:pPr>
            <a:r>
              <a:rPr lang="en-US" dirty="0"/>
              <a:t>Public engagement drives the schedule and cost</a:t>
            </a:r>
          </a:p>
          <a:p>
            <a:pPr>
              <a:lnSpc>
                <a:spcPct val="90000"/>
              </a:lnSpc>
            </a:pPr>
            <a:r>
              <a:rPr lang="en-US" dirty="0"/>
              <a:t>How much are you willing to spend?</a:t>
            </a:r>
          </a:p>
          <a:p>
            <a:pPr lvl="1">
              <a:lnSpc>
                <a:spcPct val="90000"/>
              </a:lnSpc>
            </a:pPr>
            <a:r>
              <a:rPr lang="en-US" dirty="0"/>
              <a:t>In-house or consultant?</a:t>
            </a:r>
          </a:p>
          <a:p>
            <a:pPr>
              <a:lnSpc>
                <a:spcPct val="90000"/>
              </a:lnSpc>
            </a:pPr>
            <a:r>
              <a:rPr lang="en-US" dirty="0"/>
              <a:t>How experimental are you?</a:t>
            </a:r>
          </a:p>
          <a:p>
            <a:pPr lvl="1">
              <a:lnSpc>
                <a:spcPct val="90000"/>
              </a:lnSpc>
            </a:pPr>
            <a:r>
              <a:rPr lang="en-US" dirty="0"/>
              <a:t>Use traditional methods or </a:t>
            </a:r>
          </a:p>
          <a:p>
            <a:pPr marL="741363" lvl="1" indent="0">
              <a:lnSpc>
                <a:spcPct val="90000"/>
              </a:lnSpc>
            </a:pPr>
            <a:r>
              <a:rPr lang="en-US" dirty="0"/>
              <a:t>Something original?</a:t>
            </a:r>
          </a:p>
          <a:p>
            <a:pPr>
              <a:lnSpc>
                <a:spcPct val="90000"/>
              </a:lnSpc>
            </a:pPr>
            <a:endParaRPr lang="en-US" dirty="0"/>
          </a:p>
        </p:txBody>
      </p:sp>
      <p:pic>
        <p:nvPicPr>
          <p:cNvPr id="5" name="Content Placeholder 4" descr="A group of people standing around a table&#10;&#10;Description automatically generated">
            <a:extLst>
              <a:ext uri="{FF2B5EF4-FFF2-40B4-BE49-F238E27FC236}">
                <a16:creationId xmlns:a16="http://schemas.microsoft.com/office/drawing/2014/main" id="{4BC08C37-D638-78AF-3DB1-C96546AFB1BC}"/>
              </a:ext>
            </a:extLst>
          </p:cNvPr>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l="30335" r="25562" b="-2"/>
          <a:stretch/>
        </p:blipFill>
        <p:spPr>
          <a:xfrm>
            <a:off x="20" y="-1"/>
            <a:ext cx="404620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22" name="Isosceles Triangle 21">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219239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E906C-EA5B-DC89-3C0E-FFF4D4F06C5A}"/>
              </a:ext>
            </a:extLst>
          </p:cNvPr>
          <p:cNvSpPr>
            <a:spLocks noGrp="1"/>
          </p:cNvSpPr>
          <p:nvPr>
            <p:ph type="title"/>
          </p:nvPr>
        </p:nvSpPr>
        <p:spPr/>
        <p:txBody>
          <a:bodyPr/>
          <a:lstStyle/>
          <a:p>
            <a:r>
              <a:rPr lang="en-US" b="1" dirty="0">
                <a:solidFill>
                  <a:schemeClr val="accent2"/>
                </a:solidFill>
              </a:rPr>
              <a:t>Requirements</a:t>
            </a:r>
          </a:p>
        </p:txBody>
      </p:sp>
      <p:sp>
        <p:nvSpPr>
          <p:cNvPr id="3" name="Content Placeholder 2">
            <a:extLst>
              <a:ext uri="{FF2B5EF4-FFF2-40B4-BE49-F238E27FC236}">
                <a16:creationId xmlns:a16="http://schemas.microsoft.com/office/drawing/2014/main" id="{24F4F5A5-457E-8471-C1A8-A304C9B6E508}"/>
              </a:ext>
            </a:extLst>
          </p:cNvPr>
          <p:cNvSpPr>
            <a:spLocks noGrp="1"/>
          </p:cNvSpPr>
          <p:nvPr>
            <p:ph sz="half" idx="1"/>
          </p:nvPr>
        </p:nvSpPr>
        <p:spPr>
          <a:xfrm>
            <a:off x="573657" y="1488614"/>
            <a:ext cx="6347714" cy="3880772"/>
          </a:xfrm>
        </p:spPr>
        <p:txBody>
          <a:bodyPr>
            <a:normAutofit/>
          </a:bodyPr>
          <a:lstStyle/>
          <a:p>
            <a:pPr marL="0" indent="0">
              <a:buNone/>
            </a:pPr>
            <a:r>
              <a:rPr lang="en-US" sz="1800" b="1" dirty="0"/>
              <a:t>Minimum Standards for Local Comprehensive Planning</a:t>
            </a:r>
            <a:br>
              <a:rPr lang="en-US" sz="1800" b="1" dirty="0"/>
            </a:br>
            <a:r>
              <a:rPr lang="en-US" sz="1800" dirty="0"/>
              <a:t>(Rules of DCA, Chapter 110-12-1-.02)</a:t>
            </a:r>
          </a:p>
          <a:p>
            <a:pPr marL="566928" indent="-457200">
              <a:buFont typeface="Century Gothic" panose="020B0502020202020204" pitchFamily="34" charset="0"/>
              <a:buChar char="►"/>
            </a:pPr>
            <a:r>
              <a:rPr lang="en-US" dirty="0"/>
              <a:t>Identify stakeholders</a:t>
            </a:r>
          </a:p>
          <a:p>
            <a:pPr marL="566928" indent="-457200">
              <a:buFont typeface="Century Gothic" panose="020B0502020202020204" pitchFamily="34" charset="0"/>
              <a:buChar char="►"/>
            </a:pPr>
            <a:r>
              <a:rPr lang="en-US" dirty="0"/>
              <a:t>Identify participation </a:t>
            </a:r>
            <a:br>
              <a:rPr lang="en-US" dirty="0"/>
            </a:br>
            <a:r>
              <a:rPr lang="en-US" dirty="0"/>
              <a:t>techniques</a:t>
            </a:r>
          </a:p>
          <a:p>
            <a:pPr marL="566928" indent="-457200">
              <a:buFont typeface="Century Gothic" panose="020B0502020202020204" pitchFamily="34" charset="0"/>
              <a:buChar char="►"/>
            </a:pPr>
            <a:r>
              <a:rPr lang="en-US" dirty="0"/>
              <a:t>Conduct participation </a:t>
            </a:r>
            <a:br>
              <a:rPr lang="en-US" dirty="0"/>
            </a:br>
            <a:r>
              <a:rPr lang="en-US" dirty="0"/>
              <a:t>program</a:t>
            </a:r>
          </a:p>
          <a:p>
            <a:pPr marL="566928" indent="-457200">
              <a:buFont typeface="Century Gothic" panose="020B0502020202020204" pitchFamily="34" charset="0"/>
              <a:buChar char="►"/>
            </a:pPr>
            <a:r>
              <a:rPr lang="en-US" dirty="0"/>
              <a:t>Document community </a:t>
            </a:r>
            <a:br>
              <a:rPr lang="en-US" dirty="0"/>
            </a:br>
            <a:r>
              <a:rPr lang="en-US" dirty="0"/>
              <a:t>involvement activities</a:t>
            </a:r>
          </a:p>
          <a:p>
            <a:endParaRPr lang="en-US" sz="1800" dirty="0"/>
          </a:p>
          <a:p>
            <a:endParaRPr lang="en-US" dirty="0"/>
          </a:p>
        </p:txBody>
      </p:sp>
      <p:sp>
        <p:nvSpPr>
          <p:cNvPr id="4" name="Content Placeholder 3">
            <a:extLst>
              <a:ext uri="{FF2B5EF4-FFF2-40B4-BE49-F238E27FC236}">
                <a16:creationId xmlns:a16="http://schemas.microsoft.com/office/drawing/2014/main" id="{9C642B0B-D56D-F46F-C1F9-07BA82FD24CB}"/>
              </a:ext>
            </a:extLst>
          </p:cNvPr>
          <p:cNvSpPr>
            <a:spLocks noGrp="1"/>
          </p:cNvSpPr>
          <p:nvPr>
            <p:ph sz="half" idx="2"/>
          </p:nvPr>
        </p:nvSpPr>
        <p:spPr>
          <a:xfrm>
            <a:off x="5257800" y="3429000"/>
            <a:ext cx="3088110" cy="2702386"/>
          </a:xfrm>
          <a:solidFill>
            <a:schemeClr val="accent2"/>
          </a:solidFill>
        </p:spPr>
        <p:txBody>
          <a:bodyPr>
            <a:normAutofit/>
          </a:bodyPr>
          <a:lstStyle/>
          <a:p>
            <a:pPr marL="0" indent="0" algn="just">
              <a:buNone/>
            </a:pPr>
            <a:r>
              <a:rPr lang="en-US" dirty="0">
                <a:solidFill>
                  <a:schemeClr val="bg1"/>
                </a:solidFill>
              </a:rPr>
              <a:t>“</a:t>
            </a:r>
            <a:r>
              <a:rPr lang="en-US" i="1" dirty="0">
                <a:solidFill>
                  <a:schemeClr val="bg1"/>
                </a:solidFill>
              </a:rPr>
              <a:t>Each element of the plan must be prepared with considerable opportunity for involvement and input from stakeholders and the general public, in order to ensure the plan reflects the full range of community needs and values.”</a:t>
            </a:r>
          </a:p>
          <a:p>
            <a:endParaRPr lang="en-US" dirty="0"/>
          </a:p>
        </p:txBody>
      </p:sp>
    </p:spTree>
    <p:extLst>
      <p:ext uri="{BB962C8B-B14F-4D97-AF65-F5344CB8AC3E}">
        <p14:creationId xmlns:p14="http://schemas.microsoft.com/office/powerpoint/2010/main" val="23214973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10BE40E3-5550-4CDD-B4FD-387C33EBF1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11" name="Straight Connector 10">
              <a:extLst>
                <a:ext uri="{FF2B5EF4-FFF2-40B4-BE49-F238E27FC236}">
                  <a16:creationId xmlns:a16="http://schemas.microsoft.com/office/drawing/2014/main" id="{71A6B738-E50C-4653-B343-B9D6A5EA2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498768D6-B28C-40A3-B381-39306F5816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B27C15B9-7795-4321-AB30-DF1DEF65C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25">
              <a:extLst>
                <a:ext uri="{FF2B5EF4-FFF2-40B4-BE49-F238E27FC236}">
                  <a16:creationId xmlns:a16="http://schemas.microsoft.com/office/drawing/2014/main" id="{578EC957-1F3F-4C00-B023-C8725C217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Isosceles Triangle 14">
              <a:extLst>
                <a:ext uri="{FF2B5EF4-FFF2-40B4-BE49-F238E27FC236}">
                  <a16:creationId xmlns:a16="http://schemas.microsoft.com/office/drawing/2014/main" id="{3D642632-BBD5-46D6-A91D-9B2BF6821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7">
              <a:extLst>
                <a:ext uri="{FF2B5EF4-FFF2-40B4-BE49-F238E27FC236}">
                  <a16:creationId xmlns:a16="http://schemas.microsoft.com/office/drawing/2014/main" id="{BF9D518D-AFF5-4DE2-AEE2-0EC15479A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8">
              <a:extLst>
                <a:ext uri="{FF2B5EF4-FFF2-40B4-BE49-F238E27FC236}">
                  <a16:creationId xmlns:a16="http://schemas.microsoft.com/office/drawing/2014/main" id="{14EF979B-B00D-460C-BD56-7EEAFB7E0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9">
              <a:extLst>
                <a:ext uri="{FF2B5EF4-FFF2-40B4-BE49-F238E27FC236}">
                  <a16:creationId xmlns:a16="http://schemas.microsoft.com/office/drawing/2014/main" id="{3E40F9A1-6B82-400F-9397-26D1D36F1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a:extLst>
                <a:ext uri="{FF2B5EF4-FFF2-40B4-BE49-F238E27FC236}">
                  <a16:creationId xmlns:a16="http://schemas.microsoft.com/office/drawing/2014/main" id="{2EF7DDF1-FF86-4CA4-B08B-8939557EBD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Isosceles Triangle 19">
              <a:extLst>
                <a:ext uri="{FF2B5EF4-FFF2-40B4-BE49-F238E27FC236}">
                  <a16:creationId xmlns:a16="http://schemas.microsoft.com/office/drawing/2014/main" id="{6D7C1F89-72B2-4FDC-B9E2-04F52D5C5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pic>
        <p:nvPicPr>
          <p:cNvPr id="5" name="Content Placeholder 4">
            <a:extLst>
              <a:ext uri="{FF2B5EF4-FFF2-40B4-BE49-F238E27FC236}">
                <a16:creationId xmlns:a16="http://schemas.microsoft.com/office/drawing/2014/main" id="{17A7E57F-8C53-5D5F-012F-D6E981053693}"/>
              </a:ext>
            </a:extLst>
          </p:cNvPr>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l="21370" r="19627" b="-2"/>
          <a:stretch/>
        </p:blipFill>
        <p:spPr>
          <a:xfrm>
            <a:off x="3728444" y="0"/>
            <a:ext cx="5413174"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BBDDE89B-2312-F296-3393-8BC2D0D32669}"/>
              </a:ext>
            </a:extLst>
          </p:cNvPr>
          <p:cNvSpPr>
            <a:spLocks noGrp="1"/>
          </p:cNvSpPr>
          <p:nvPr>
            <p:ph type="title"/>
          </p:nvPr>
        </p:nvSpPr>
        <p:spPr>
          <a:xfrm>
            <a:off x="507999" y="609600"/>
            <a:ext cx="2888343" cy="1320800"/>
          </a:xfrm>
        </p:spPr>
        <p:txBody>
          <a:bodyPr vert="horz" lIns="91440" tIns="45720" rIns="91440" bIns="45720" rtlCol="0" anchor="t">
            <a:normAutofit/>
          </a:bodyPr>
          <a:lstStyle/>
          <a:p>
            <a:r>
              <a:rPr lang="en-US" b="1" dirty="0">
                <a:solidFill>
                  <a:schemeClr val="accent2"/>
                </a:solidFill>
              </a:rPr>
              <a:t>Procedures</a:t>
            </a:r>
          </a:p>
        </p:txBody>
      </p:sp>
      <p:sp>
        <p:nvSpPr>
          <p:cNvPr id="3" name="Content Placeholder 2">
            <a:extLst>
              <a:ext uri="{FF2B5EF4-FFF2-40B4-BE49-F238E27FC236}">
                <a16:creationId xmlns:a16="http://schemas.microsoft.com/office/drawing/2014/main" id="{328147BF-8D36-DBC3-FFC6-FAD4698C2C68}"/>
              </a:ext>
            </a:extLst>
          </p:cNvPr>
          <p:cNvSpPr>
            <a:spLocks noGrp="1"/>
          </p:cNvSpPr>
          <p:nvPr>
            <p:ph sz="half" idx="1"/>
          </p:nvPr>
        </p:nvSpPr>
        <p:spPr>
          <a:xfrm>
            <a:off x="412302" y="1405466"/>
            <a:ext cx="4064000" cy="4038599"/>
          </a:xfrm>
        </p:spPr>
        <p:txBody>
          <a:bodyPr vert="horz" lIns="91440" tIns="45720" rIns="91440" bIns="45720" rtlCol="0">
            <a:normAutofit/>
          </a:bodyPr>
          <a:lstStyle/>
          <a:p>
            <a:pPr marL="45720" indent="0">
              <a:lnSpc>
                <a:spcPct val="90000"/>
              </a:lnSpc>
              <a:buNone/>
            </a:pPr>
            <a:r>
              <a:rPr lang="en-US" sz="1400" b="1" dirty="0"/>
              <a:t>Minimum Standards for Local Comprehensive Planning, Procedures </a:t>
            </a:r>
            <a:br>
              <a:rPr lang="en-US" sz="1400" b="1" dirty="0"/>
            </a:br>
            <a:r>
              <a:rPr lang="en-US" sz="1400" dirty="0"/>
              <a:t>(Rules of DCA, Chapter 110-12-1-.04)</a:t>
            </a:r>
          </a:p>
          <a:p>
            <a:pPr>
              <a:lnSpc>
                <a:spcPct val="90000"/>
              </a:lnSpc>
            </a:pPr>
            <a:r>
              <a:rPr lang="en-US" sz="1400" dirty="0"/>
              <a:t>Initial public hearing</a:t>
            </a:r>
          </a:p>
          <a:p>
            <a:pPr>
              <a:lnSpc>
                <a:spcPct val="90000"/>
              </a:lnSpc>
            </a:pPr>
            <a:r>
              <a:rPr lang="en-US" sz="1400" dirty="0"/>
              <a:t>Minimum techniques for developing the plan </a:t>
            </a:r>
          </a:p>
          <a:p>
            <a:pPr lvl="1">
              <a:lnSpc>
                <a:spcPct val="90000"/>
              </a:lnSpc>
            </a:pPr>
            <a:r>
              <a:rPr lang="en-US" sz="1400" dirty="0"/>
              <a:t>Steering committee</a:t>
            </a:r>
          </a:p>
          <a:p>
            <a:pPr lvl="1">
              <a:lnSpc>
                <a:spcPct val="90000"/>
              </a:lnSpc>
            </a:pPr>
            <a:r>
              <a:rPr lang="en-US" sz="1400" dirty="0"/>
              <a:t>Stakeholders</a:t>
            </a:r>
          </a:p>
          <a:p>
            <a:pPr lvl="1">
              <a:lnSpc>
                <a:spcPct val="90000"/>
              </a:lnSpc>
            </a:pPr>
            <a:r>
              <a:rPr lang="en-US" sz="1400" dirty="0"/>
              <a:t>Needs and opportunities</a:t>
            </a:r>
          </a:p>
          <a:p>
            <a:pPr lvl="1">
              <a:lnSpc>
                <a:spcPct val="90000"/>
              </a:lnSpc>
            </a:pPr>
            <a:r>
              <a:rPr lang="en-US" sz="1400" dirty="0"/>
              <a:t>SWOT</a:t>
            </a:r>
          </a:p>
          <a:p>
            <a:pPr>
              <a:lnSpc>
                <a:spcPct val="90000"/>
              </a:lnSpc>
            </a:pPr>
            <a:r>
              <a:rPr lang="en-US" sz="1400" dirty="0"/>
              <a:t>Transmittal hearing</a:t>
            </a:r>
          </a:p>
          <a:p>
            <a:pPr>
              <a:lnSpc>
                <a:spcPct val="90000"/>
              </a:lnSpc>
            </a:pPr>
            <a:r>
              <a:rPr lang="en-US" sz="1400" dirty="0"/>
              <a:t>Adoption</a:t>
            </a:r>
          </a:p>
          <a:p>
            <a:pPr>
              <a:lnSpc>
                <a:spcPct val="90000"/>
              </a:lnSpc>
            </a:pPr>
            <a:r>
              <a:rPr lang="en-US" sz="1400" dirty="0"/>
              <a:t>Publicize the plan</a:t>
            </a:r>
          </a:p>
          <a:p>
            <a:pPr>
              <a:lnSpc>
                <a:spcPct val="90000"/>
              </a:lnSpc>
            </a:pPr>
            <a:endParaRPr lang="en-US" sz="1400" dirty="0"/>
          </a:p>
          <a:p>
            <a:pPr>
              <a:lnSpc>
                <a:spcPct val="90000"/>
              </a:lnSpc>
            </a:pPr>
            <a:endParaRPr lang="en-US" sz="1400" dirty="0"/>
          </a:p>
        </p:txBody>
      </p:sp>
      <p:cxnSp>
        <p:nvCxnSpPr>
          <p:cNvPr id="22" name="Straight Connector 21">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28259" y="0"/>
            <a:ext cx="9144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3681413"/>
            <a:ext cx="357266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6"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107"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2581"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9249"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2"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0875"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4"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4047" y="-8467"/>
            <a:ext cx="967571"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6"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4249" y="-8467"/>
            <a:ext cx="937369"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8"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8749"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5398576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A34B7-5851-9EF9-AA28-2064674ED4CE}"/>
              </a:ext>
            </a:extLst>
          </p:cNvPr>
          <p:cNvSpPr>
            <a:spLocks noGrp="1"/>
          </p:cNvSpPr>
          <p:nvPr>
            <p:ph type="title"/>
          </p:nvPr>
        </p:nvSpPr>
        <p:spPr/>
        <p:txBody>
          <a:bodyPr/>
          <a:lstStyle/>
          <a:p>
            <a:r>
              <a:rPr lang="en-US" b="1" dirty="0">
                <a:solidFill>
                  <a:schemeClr val="accent2"/>
                </a:solidFill>
              </a:rPr>
              <a:t>Typical Timeline</a:t>
            </a:r>
          </a:p>
        </p:txBody>
      </p:sp>
      <p:sp>
        <p:nvSpPr>
          <p:cNvPr id="3" name="Content Placeholder 2">
            <a:extLst>
              <a:ext uri="{FF2B5EF4-FFF2-40B4-BE49-F238E27FC236}">
                <a16:creationId xmlns:a16="http://schemas.microsoft.com/office/drawing/2014/main" id="{BA861785-A264-71A0-19CF-FB7554FB8813}"/>
              </a:ext>
            </a:extLst>
          </p:cNvPr>
          <p:cNvSpPr>
            <a:spLocks noGrp="1"/>
          </p:cNvSpPr>
          <p:nvPr>
            <p:ph idx="1"/>
          </p:nvPr>
        </p:nvSpPr>
        <p:spPr>
          <a:xfrm>
            <a:off x="609598" y="1524000"/>
            <a:ext cx="6781801" cy="4517363"/>
          </a:xfrm>
        </p:spPr>
        <p:txBody>
          <a:bodyPr>
            <a:normAutofit lnSpcReduction="10000"/>
          </a:bodyPr>
          <a:lstStyle/>
          <a:p>
            <a:r>
              <a:rPr lang="en-US" dirty="0"/>
              <a:t>Consultation/Coordination meeting</a:t>
            </a:r>
          </a:p>
          <a:p>
            <a:r>
              <a:rPr lang="en-US" dirty="0"/>
              <a:t>Identify steering committee candidates and stakeholders</a:t>
            </a:r>
          </a:p>
          <a:p>
            <a:r>
              <a:rPr lang="en-US" dirty="0"/>
              <a:t>Identify participation techniques</a:t>
            </a:r>
          </a:p>
          <a:p>
            <a:r>
              <a:rPr lang="en-US" dirty="0"/>
              <a:t>Hold kickoff meeting (initial public hearing)</a:t>
            </a:r>
          </a:p>
          <a:p>
            <a:r>
              <a:rPr lang="en-US" dirty="0"/>
              <a:t>Hold first steering committee meeting</a:t>
            </a:r>
          </a:p>
          <a:p>
            <a:r>
              <a:rPr lang="en-US" dirty="0"/>
              <a:t>Engage the public and receive input</a:t>
            </a:r>
          </a:p>
          <a:p>
            <a:r>
              <a:rPr lang="en-US" dirty="0"/>
              <a:t>Draft the plan with steering committee and citizen input</a:t>
            </a:r>
          </a:p>
          <a:p>
            <a:r>
              <a:rPr lang="en-US" dirty="0"/>
              <a:t>Transmittal hearing (final public hearing)</a:t>
            </a:r>
          </a:p>
          <a:p>
            <a:r>
              <a:rPr lang="en-US" dirty="0"/>
              <a:t>Regional and state review</a:t>
            </a:r>
          </a:p>
          <a:p>
            <a:r>
              <a:rPr lang="en-US" dirty="0"/>
              <a:t>Adoption</a:t>
            </a:r>
          </a:p>
          <a:p>
            <a:r>
              <a:rPr lang="en-US" dirty="0"/>
              <a:t>Publicize the final plan</a:t>
            </a:r>
          </a:p>
          <a:p>
            <a:r>
              <a:rPr lang="en-US" dirty="0"/>
              <a:t>Implement the work program</a:t>
            </a:r>
          </a:p>
        </p:txBody>
      </p:sp>
    </p:spTree>
    <p:extLst>
      <p:ext uri="{BB962C8B-B14F-4D97-AF65-F5344CB8AC3E}">
        <p14:creationId xmlns:p14="http://schemas.microsoft.com/office/powerpoint/2010/main" val="26541811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D54DA-05DB-CBE5-0513-0A94D50B7479}"/>
              </a:ext>
            </a:extLst>
          </p:cNvPr>
          <p:cNvSpPr>
            <a:spLocks noGrp="1"/>
          </p:cNvSpPr>
          <p:nvPr>
            <p:ph type="title"/>
          </p:nvPr>
        </p:nvSpPr>
        <p:spPr/>
        <p:txBody>
          <a:bodyPr/>
          <a:lstStyle/>
          <a:p>
            <a:r>
              <a:rPr lang="en-US" b="1" dirty="0">
                <a:solidFill>
                  <a:schemeClr val="accent2"/>
                </a:solidFill>
              </a:rPr>
              <a:t>Stakeholders &amp; Steering Committee</a:t>
            </a:r>
          </a:p>
        </p:txBody>
      </p:sp>
      <p:sp>
        <p:nvSpPr>
          <p:cNvPr id="3" name="Content Placeholder 2">
            <a:extLst>
              <a:ext uri="{FF2B5EF4-FFF2-40B4-BE49-F238E27FC236}">
                <a16:creationId xmlns:a16="http://schemas.microsoft.com/office/drawing/2014/main" id="{4C3B3488-E387-487E-22FB-67763EAF78AD}"/>
              </a:ext>
            </a:extLst>
          </p:cNvPr>
          <p:cNvSpPr>
            <a:spLocks noGrp="1"/>
          </p:cNvSpPr>
          <p:nvPr>
            <p:ph sz="half" idx="1"/>
          </p:nvPr>
        </p:nvSpPr>
        <p:spPr>
          <a:xfrm>
            <a:off x="608162" y="1930400"/>
            <a:ext cx="4648200" cy="3880772"/>
          </a:xfrm>
        </p:spPr>
        <p:txBody>
          <a:bodyPr>
            <a:normAutofit fontScale="55000" lnSpcReduction="20000"/>
          </a:bodyPr>
          <a:lstStyle/>
          <a:p>
            <a:r>
              <a:rPr lang="en-US" sz="2800" dirty="0"/>
              <a:t>Steering committee must include:</a:t>
            </a:r>
          </a:p>
          <a:p>
            <a:pPr lvl="1"/>
            <a:r>
              <a:rPr lang="en-US" sz="2200" dirty="0"/>
              <a:t>Governing authority</a:t>
            </a:r>
          </a:p>
          <a:p>
            <a:pPr lvl="1">
              <a:lnSpc>
                <a:spcPct val="120000"/>
              </a:lnSpc>
            </a:pPr>
            <a:r>
              <a:rPr lang="en-US" sz="2200" dirty="0"/>
              <a:t>Local economic development practitioners </a:t>
            </a:r>
          </a:p>
          <a:p>
            <a:pPr lvl="1"/>
            <a:r>
              <a:rPr lang="en-US" sz="2200" dirty="0"/>
              <a:t>Local government staff</a:t>
            </a:r>
          </a:p>
          <a:p>
            <a:r>
              <a:rPr lang="en-US" sz="2800" dirty="0"/>
              <a:t>Suggested Stakeholders:</a:t>
            </a:r>
          </a:p>
          <a:p>
            <a:pPr lvl="1"/>
            <a:r>
              <a:rPr lang="en-US" sz="2200" dirty="0"/>
              <a:t>Individuals &amp; groups</a:t>
            </a:r>
          </a:p>
          <a:p>
            <a:pPr lvl="1"/>
            <a:r>
              <a:rPr lang="en-US" sz="2200" dirty="0"/>
              <a:t>Interest in future of community</a:t>
            </a:r>
          </a:p>
          <a:p>
            <a:pPr lvl="1"/>
            <a:r>
              <a:rPr lang="en-US" sz="2200" dirty="0"/>
              <a:t>Supporters &amp; opponents</a:t>
            </a:r>
          </a:p>
          <a:p>
            <a:r>
              <a:rPr lang="en-US" sz="2800" dirty="0"/>
              <a:t>Compile a list</a:t>
            </a:r>
          </a:p>
          <a:p>
            <a:r>
              <a:rPr lang="en-US" sz="2800" dirty="0"/>
              <a:t>Seek guidance</a:t>
            </a:r>
          </a:p>
          <a:p>
            <a:pPr lvl="1"/>
            <a:r>
              <a:rPr lang="en-US" sz="2200" dirty="0"/>
              <a:t>Governing body</a:t>
            </a:r>
          </a:p>
          <a:p>
            <a:pPr lvl="1"/>
            <a:r>
              <a:rPr lang="en-US" sz="2200" dirty="0"/>
              <a:t>Regional commission</a:t>
            </a:r>
          </a:p>
          <a:p>
            <a:r>
              <a:rPr lang="en-US" sz="2800" dirty="0"/>
              <a:t>Have the committee meet regularly</a:t>
            </a:r>
          </a:p>
          <a:p>
            <a:endParaRPr lang="en-US" dirty="0"/>
          </a:p>
        </p:txBody>
      </p:sp>
      <p:sp>
        <p:nvSpPr>
          <p:cNvPr id="4" name="Content Placeholder 3">
            <a:extLst>
              <a:ext uri="{FF2B5EF4-FFF2-40B4-BE49-F238E27FC236}">
                <a16:creationId xmlns:a16="http://schemas.microsoft.com/office/drawing/2014/main" id="{594355C5-FC2A-C715-04F3-8817C2BC839B}"/>
              </a:ext>
            </a:extLst>
          </p:cNvPr>
          <p:cNvSpPr>
            <a:spLocks noGrp="1"/>
          </p:cNvSpPr>
          <p:nvPr>
            <p:ph sz="half" idx="2"/>
          </p:nvPr>
        </p:nvSpPr>
        <p:spPr>
          <a:xfrm>
            <a:off x="5105400" y="4191000"/>
            <a:ext cx="4038600" cy="2382172"/>
          </a:xfrm>
          <a:solidFill>
            <a:schemeClr val="accent2"/>
          </a:solidFill>
          <a:ln w="76200">
            <a:solidFill>
              <a:schemeClr val="accent3"/>
            </a:solidFill>
          </a:ln>
        </p:spPr>
        <p:txBody>
          <a:bodyPr>
            <a:normAutofit fontScale="55000" lnSpcReduction="20000"/>
          </a:bodyPr>
          <a:lstStyle/>
          <a:p>
            <a:pPr marL="0" indent="0" algn="r">
              <a:buNone/>
            </a:pPr>
            <a:endParaRPr lang="en-US" sz="2600" i="1" dirty="0">
              <a:solidFill>
                <a:schemeClr val="bg1"/>
              </a:solidFill>
            </a:endParaRPr>
          </a:p>
          <a:p>
            <a:pPr marL="0" indent="0" algn="r">
              <a:buNone/>
            </a:pPr>
            <a:r>
              <a:rPr lang="en-US" sz="2900" i="1" dirty="0">
                <a:solidFill>
                  <a:schemeClr val="bg1"/>
                </a:solidFill>
              </a:rPr>
              <a:t>What is your community’s composition?</a:t>
            </a:r>
          </a:p>
          <a:p>
            <a:pPr marL="0" indent="0" algn="r">
              <a:buNone/>
            </a:pPr>
            <a:endParaRPr lang="en-US" sz="2900" i="1" dirty="0">
              <a:solidFill>
                <a:schemeClr val="bg1"/>
              </a:solidFill>
            </a:endParaRPr>
          </a:p>
          <a:p>
            <a:pPr marL="0" indent="0" algn="r">
              <a:buNone/>
            </a:pPr>
            <a:r>
              <a:rPr lang="en-US" sz="2900" i="1" dirty="0">
                <a:solidFill>
                  <a:schemeClr val="bg1"/>
                </a:solidFill>
              </a:rPr>
              <a:t>Who typically shows up to meetings?</a:t>
            </a:r>
          </a:p>
          <a:p>
            <a:pPr marL="0" indent="0">
              <a:buNone/>
            </a:pPr>
            <a:endParaRPr lang="en-US" sz="2000" i="1" dirty="0">
              <a:solidFill>
                <a:schemeClr val="bg1"/>
              </a:solidFill>
            </a:endParaRPr>
          </a:p>
          <a:p>
            <a:pPr marL="0" indent="0" algn="r">
              <a:buNone/>
            </a:pPr>
            <a:r>
              <a:rPr lang="en-US" sz="2900" i="1" dirty="0">
                <a:solidFill>
                  <a:schemeClr val="bg1"/>
                </a:solidFill>
              </a:rPr>
              <a:t>Where can you find representatives of those that don’t normally show up?</a:t>
            </a:r>
            <a:endParaRPr lang="en-US" sz="2900" dirty="0"/>
          </a:p>
        </p:txBody>
      </p:sp>
    </p:spTree>
    <p:extLst>
      <p:ext uri="{BB962C8B-B14F-4D97-AF65-F5344CB8AC3E}">
        <p14:creationId xmlns:p14="http://schemas.microsoft.com/office/powerpoint/2010/main" val="28969195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5EF55-4FDA-B5B9-2B2A-BC40D54DE2AE}"/>
              </a:ext>
            </a:extLst>
          </p:cNvPr>
          <p:cNvSpPr>
            <a:spLocks noGrp="1"/>
          </p:cNvSpPr>
          <p:nvPr>
            <p:ph type="title"/>
          </p:nvPr>
        </p:nvSpPr>
        <p:spPr/>
        <p:txBody>
          <a:bodyPr/>
          <a:lstStyle/>
          <a:p>
            <a:r>
              <a:rPr lang="en-US" b="1" dirty="0">
                <a:solidFill>
                  <a:schemeClr val="accent2"/>
                </a:solidFill>
              </a:rPr>
              <a:t>Records</a:t>
            </a:r>
          </a:p>
        </p:txBody>
      </p:sp>
      <p:sp>
        <p:nvSpPr>
          <p:cNvPr id="3" name="Content Placeholder 2">
            <a:extLst>
              <a:ext uri="{FF2B5EF4-FFF2-40B4-BE49-F238E27FC236}">
                <a16:creationId xmlns:a16="http://schemas.microsoft.com/office/drawing/2014/main" id="{3FF0FBDE-BCF5-DB26-936E-21C5245F1567}"/>
              </a:ext>
            </a:extLst>
          </p:cNvPr>
          <p:cNvSpPr>
            <a:spLocks noGrp="1"/>
          </p:cNvSpPr>
          <p:nvPr>
            <p:ph idx="1"/>
          </p:nvPr>
        </p:nvSpPr>
        <p:spPr>
          <a:xfrm>
            <a:off x="609598" y="1447800"/>
            <a:ext cx="7162801" cy="4593563"/>
          </a:xfrm>
        </p:spPr>
        <p:txBody>
          <a:bodyPr>
            <a:normAutofit lnSpcReduction="10000"/>
          </a:bodyPr>
          <a:lstStyle/>
          <a:p>
            <a:r>
              <a:rPr lang="en-US" sz="2400" dirty="0"/>
              <a:t>What to keep</a:t>
            </a:r>
          </a:p>
          <a:p>
            <a:pPr lvl="1"/>
            <a:r>
              <a:rPr lang="en-US" dirty="0"/>
              <a:t>Photos</a:t>
            </a:r>
          </a:p>
          <a:p>
            <a:pPr lvl="1"/>
            <a:r>
              <a:rPr lang="en-US" dirty="0"/>
              <a:t>Agendas</a:t>
            </a:r>
          </a:p>
          <a:p>
            <a:pPr lvl="1"/>
            <a:r>
              <a:rPr lang="en-US" dirty="0"/>
              <a:t>Minutes</a:t>
            </a:r>
          </a:p>
          <a:p>
            <a:pPr lvl="1"/>
            <a:r>
              <a:rPr lang="en-US" dirty="0"/>
              <a:t>Sign-in sheets</a:t>
            </a:r>
          </a:p>
          <a:p>
            <a:pPr lvl="1"/>
            <a:r>
              <a:rPr lang="en-US" dirty="0"/>
              <a:t>Email lists</a:t>
            </a:r>
          </a:p>
          <a:p>
            <a:pPr lvl="1"/>
            <a:r>
              <a:rPr lang="en-US" dirty="0"/>
              <a:t>Advertisements</a:t>
            </a:r>
          </a:p>
          <a:p>
            <a:pPr lvl="1"/>
            <a:r>
              <a:rPr lang="en-US" dirty="0"/>
              <a:t>Social media posts</a:t>
            </a:r>
          </a:p>
          <a:p>
            <a:r>
              <a:rPr lang="en-US" sz="2400" dirty="0"/>
              <a:t>Make a record ASAP after the event</a:t>
            </a:r>
          </a:p>
          <a:p>
            <a:r>
              <a:rPr lang="en-US" sz="2400" dirty="0"/>
              <a:t>Post summaries on website and/or social media</a:t>
            </a:r>
            <a:endParaRPr lang="en-US" sz="2200" dirty="0"/>
          </a:p>
          <a:p>
            <a:r>
              <a:rPr lang="en-US" sz="2400" dirty="0"/>
              <a:t>Prepare summary for the comprehensive plan report</a:t>
            </a:r>
          </a:p>
          <a:p>
            <a:endParaRPr lang="en-US" dirty="0"/>
          </a:p>
        </p:txBody>
      </p:sp>
    </p:spTree>
    <p:extLst>
      <p:ext uri="{BB962C8B-B14F-4D97-AF65-F5344CB8AC3E}">
        <p14:creationId xmlns:p14="http://schemas.microsoft.com/office/powerpoint/2010/main" val="37455441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6D4EC-A8EC-A2AD-A126-2A7FD2A15811}"/>
              </a:ext>
            </a:extLst>
          </p:cNvPr>
          <p:cNvSpPr>
            <a:spLocks noGrp="1"/>
          </p:cNvSpPr>
          <p:nvPr>
            <p:ph type="title"/>
          </p:nvPr>
        </p:nvSpPr>
        <p:spPr/>
        <p:txBody>
          <a:bodyPr/>
          <a:lstStyle/>
          <a:p>
            <a:r>
              <a:rPr lang="en-US" b="1" dirty="0">
                <a:solidFill>
                  <a:schemeClr val="accent2"/>
                </a:solidFill>
              </a:rPr>
              <a:t>Community Engagement</a:t>
            </a:r>
          </a:p>
        </p:txBody>
      </p:sp>
      <p:sp>
        <p:nvSpPr>
          <p:cNvPr id="3" name="Content Placeholder 2">
            <a:extLst>
              <a:ext uri="{FF2B5EF4-FFF2-40B4-BE49-F238E27FC236}">
                <a16:creationId xmlns:a16="http://schemas.microsoft.com/office/drawing/2014/main" id="{C3FE66B5-4113-A1C6-7B86-6E6B45E20E01}"/>
              </a:ext>
            </a:extLst>
          </p:cNvPr>
          <p:cNvSpPr>
            <a:spLocks noGrp="1"/>
          </p:cNvSpPr>
          <p:nvPr>
            <p:ph idx="1"/>
          </p:nvPr>
        </p:nvSpPr>
        <p:spPr>
          <a:xfrm>
            <a:off x="609599" y="1524000"/>
            <a:ext cx="6781801" cy="3251201"/>
          </a:xfrm>
        </p:spPr>
        <p:txBody>
          <a:bodyPr/>
          <a:lstStyle/>
          <a:p>
            <a:r>
              <a:rPr lang="en-US" dirty="0"/>
              <a:t>Collaboration and cost are directly related</a:t>
            </a:r>
          </a:p>
          <a:p>
            <a:r>
              <a:rPr lang="en-US" dirty="0"/>
              <a:t>Deciding when to use a particular technique, ask:</a:t>
            </a:r>
          </a:p>
          <a:p>
            <a:pPr lvl="1"/>
            <a:r>
              <a:rPr lang="en-US" dirty="0"/>
              <a:t>What issues are you trying to address?</a:t>
            </a:r>
          </a:p>
          <a:p>
            <a:pPr lvl="1"/>
            <a:r>
              <a:rPr lang="en-US" dirty="0"/>
              <a:t>What audience do you want to target?</a:t>
            </a:r>
          </a:p>
          <a:p>
            <a:pPr lvl="1"/>
            <a:r>
              <a:rPr lang="en-US" dirty="0"/>
              <a:t>What outcomes are you hoping for?</a:t>
            </a:r>
          </a:p>
          <a:p>
            <a:r>
              <a:rPr lang="en-US" dirty="0"/>
              <a:t>Cannot control input</a:t>
            </a:r>
          </a:p>
          <a:p>
            <a:pPr lvl="1"/>
            <a:r>
              <a:rPr lang="en-US" dirty="0"/>
              <a:t>Be prepared for the consequences</a:t>
            </a:r>
          </a:p>
        </p:txBody>
      </p:sp>
    </p:spTree>
    <p:extLst>
      <p:ext uri="{BB962C8B-B14F-4D97-AF65-F5344CB8AC3E}">
        <p14:creationId xmlns:p14="http://schemas.microsoft.com/office/powerpoint/2010/main" val="1700880465"/>
      </p:ext>
    </p:extLst>
  </p:cSld>
  <p:clrMapOvr>
    <a:masterClrMapping/>
  </p:clrMapOvr>
</p:sld>
</file>

<file path=ppt/theme/theme1.xml><?xml version="1.0" encoding="utf-8"?>
<a:theme xmlns:a="http://schemas.openxmlformats.org/drawingml/2006/main" name="Facet">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90BBFCCBAAAD24AAA19F0E8B39BAC0B" ma:contentTypeVersion="13" ma:contentTypeDescription="Create a new document." ma:contentTypeScope="" ma:versionID="b4abb8119958ae017523efc7b29ea8b2">
  <xsd:schema xmlns:xsd="http://www.w3.org/2001/XMLSchema" xmlns:xs="http://www.w3.org/2001/XMLSchema" xmlns:p="http://schemas.microsoft.com/office/2006/metadata/properties" xmlns:ns3="819088a2-9015-4ad8-8647-b0ab9c4be98d" xmlns:ns4="97e29ba7-e001-4243-973b-86be516abe97" targetNamespace="http://schemas.microsoft.com/office/2006/metadata/properties" ma:root="true" ma:fieldsID="f6817300a5c73e6b36ef382b373fa0b4" ns3:_="" ns4:_="">
    <xsd:import namespace="819088a2-9015-4ad8-8647-b0ab9c4be98d"/>
    <xsd:import namespace="97e29ba7-e001-4243-973b-86be516abe97"/>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19088a2-9015-4ad8-8647-b0ab9c4be98d"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7e29ba7-e001-4243-973b-86be516abe97"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581EC60-805C-46FF-8F8E-D2F987DDBC9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19088a2-9015-4ad8-8647-b0ab9c4be98d"/>
    <ds:schemaRef ds:uri="97e29ba7-e001-4243-973b-86be516abe9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C518E6E-55A3-4009-9D85-D0F786125326}">
  <ds:schemaRefs>
    <ds:schemaRef ds:uri="97e29ba7-e001-4243-973b-86be516abe97"/>
    <ds:schemaRef ds:uri="http://schemas.microsoft.com/office/2006/metadata/properties"/>
    <ds:schemaRef ds:uri="http://purl.org/dc/terms/"/>
    <ds:schemaRef ds:uri="http://purl.org/dc/elements/1.1/"/>
    <ds:schemaRef ds:uri="http://schemas.microsoft.com/office/infopath/2007/PartnerControls"/>
    <ds:schemaRef ds:uri="http://schemas.openxmlformats.org/package/2006/metadata/core-properties"/>
    <ds:schemaRef ds:uri="http://schemas.microsoft.com/office/2006/documentManagement/types"/>
    <ds:schemaRef ds:uri="819088a2-9015-4ad8-8647-b0ab9c4be98d"/>
    <ds:schemaRef ds:uri="http://www.w3.org/XML/1998/namespace"/>
    <ds:schemaRef ds:uri="http://purl.org/dc/dcmitype/"/>
  </ds:schemaRefs>
</ds:datastoreItem>
</file>

<file path=customXml/itemProps3.xml><?xml version="1.0" encoding="utf-8"?>
<ds:datastoreItem xmlns:ds="http://schemas.openxmlformats.org/officeDocument/2006/customXml" ds:itemID="{7570F428-F545-4FDD-87AA-0CBDE4864CF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Facet</Template>
  <TotalTime>1810</TotalTime>
  <Words>2256</Words>
  <Application>Microsoft Office PowerPoint</Application>
  <PresentationFormat>On-screen Show (4:3)</PresentationFormat>
  <Paragraphs>458</Paragraphs>
  <Slides>22</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Century Gothic</vt:lpstr>
      <vt:lpstr>Trebuchet MS</vt:lpstr>
      <vt:lpstr>Wingdings 3</vt:lpstr>
      <vt:lpstr>Facet</vt:lpstr>
      <vt:lpstr>Community Engagement  in Comprehensive Planning</vt:lpstr>
      <vt:lpstr>Planning Goals</vt:lpstr>
      <vt:lpstr>Process Management</vt:lpstr>
      <vt:lpstr>Requirements</vt:lpstr>
      <vt:lpstr>Procedures</vt:lpstr>
      <vt:lpstr>Typical Timeline</vt:lpstr>
      <vt:lpstr>Stakeholders &amp; Steering Committee</vt:lpstr>
      <vt:lpstr>Records</vt:lpstr>
      <vt:lpstr>Community Engagement</vt:lpstr>
      <vt:lpstr>Participation Techniques</vt:lpstr>
      <vt:lpstr>Informative Techniques</vt:lpstr>
      <vt:lpstr>Public Input Techniques</vt:lpstr>
      <vt:lpstr>Interactive Techniques</vt:lpstr>
      <vt:lpstr>Partnership Techniques</vt:lpstr>
      <vt:lpstr>Polling Software</vt:lpstr>
      <vt:lpstr>Public Meetings</vt:lpstr>
      <vt:lpstr>Preparation</vt:lpstr>
      <vt:lpstr>Flexibility </vt:lpstr>
      <vt:lpstr>In Person Meeting Best Practices</vt:lpstr>
      <vt:lpstr>Virtual/Hybrid Meeting Best Practices</vt:lpstr>
      <vt:lpstr>What has worked in your community?</vt:lpstr>
      <vt:lpstr>Questions?</vt:lpstr>
    </vt:vector>
  </TitlesOfParts>
  <Company>Jacobs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2018 Board of Directors</dc:title>
  <dc:creator>Summerbell, Jim</dc:creator>
  <cp:lastModifiedBy>Allison Slocum</cp:lastModifiedBy>
  <cp:revision>247</cp:revision>
  <cp:lastPrinted>2019-11-06T16:26:11Z</cp:lastPrinted>
  <dcterms:created xsi:type="dcterms:W3CDTF">2017-09-28T00:31:39Z</dcterms:created>
  <dcterms:modified xsi:type="dcterms:W3CDTF">2025-05-14T15:31:12Z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0x010100B90BBFCCBAAAD24AAA19F0E8B39BAC0B</vt:lpwstr>
  </property>
</Properties>
</file>