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3"/>
  </p:notesMasterIdLst>
  <p:sldIdLst>
    <p:sldId id="381" r:id="rId3"/>
    <p:sldId id="378" r:id="rId4"/>
    <p:sldId id="367" r:id="rId5"/>
    <p:sldId id="379" r:id="rId6"/>
    <p:sldId id="371" r:id="rId7"/>
    <p:sldId id="369" r:id="rId8"/>
    <p:sldId id="370" r:id="rId9"/>
    <p:sldId id="421" r:id="rId10"/>
    <p:sldId id="372" r:id="rId11"/>
    <p:sldId id="411" r:id="rId12"/>
    <p:sldId id="412" r:id="rId13"/>
    <p:sldId id="408" r:id="rId14"/>
    <p:sldId id="373" r:id="rId15"/>
    <p:sldId id="416" r:id="rId16"/>
    <p:sldId id="418" r:id="rId17"/>
    <p:sldId id="407" r:id="rId18"/>
    <p:sldId id="409" r:id="rId19"/>
    <p:sldId id="419" r:id="rId20"/>
    <p:sldId id="425" r:id="rId21"/>
    <p:sldId id="380" r:id="rId22"/>
    <p:sldId id="385" r:id="rId23"/>
    <p:sldId id="325" r:id="rId24"/>
    <p:sldId id="260" r:id="rId25"/>
    <p:sldId id="262" r:id="rId26"/>
    <p:sldId id="302" r:id="rId27"/>
    <p:sldId id="303" r:id="rId28"/>
    <p:sldId id="304" r:id="rId29"/>
    <p:sldId id="305" r:id="rId30"/>
    <p:sldId id="307" r:id="rId31"/>
    <p:sldId id="310" r:id="rId32"/>
    <p:sldId id="324" r:id="rId33"/>
    <p:sldId id="323" r:id="rId34"/>
    <p:sldId id="423" r:id="rId35"/>
    <p:sldId id="427" r:id="rId36"/>
    <p:sldId id="428" r:id="rId37"/>
    <p:sldId id="2180" r:id="rId38"/>
    <p:sldId id="2181" r:id="rId39"/>
    <p:sldId id="2182" r:id="rId40"/>
    <p:sldId id="397" r:id="rId41"/>
    <p:sldId id="424"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6" autoAdjust="0"/>
    <p:restoredTop sz="94660"/>
  </p:normalViewPr>
  <p:slideViewPr>
    <p:cSldViewPr snapToGrid="0">
      <p:cViewPr varScale="1">
        <p:scale>
          <a:sx n="104" d="100"/>
          <a:sy n="104" d="100"/>
        </p:scale>
        <p:origin x="138" y="5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s>
</file>

<file path=ppt/diagrams/_rels/data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image" Target="../media/image8.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image" Target="../media/image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1DC37F-77AF-4B91-A721-7F96848DF53A}" type="doc">
      <dgm:prSet loTypeId="urn:microsoft.com/office/officeart/2005/8/layout/vList3" loCatId="list" qsTypeId="urn:microsoft.com/office/officeart/2005/8/quickstyle/simple1" qsCatId="simple" csTypeId="urn:microsoft.com/office/officeart/2005/8/colors/accent1_2" csCatId="accent1" phldr="1"/>
      <dgm:spPr/>
    </dgm:pt>
    <dgm:pt modelId="{800213D0-19A8-4AAB-A015-1537A334AE3F}">
      <dgm:prSet phldrT="[Text]" custT="1"/>
      <dgm:spPr/>
      <dgm:t>
        <a:bodyPr/>
        <a:lstStyle/>
        <a:p>
          <a:r>
            <a:rPr lang="en-US" sz="2400" spc="-5" dirty="0">
              <a:solidFill>
                <a:srgbClr val="8A7967"/>
              </a:solidFill>
              <a:latin typeface="Georgia" panose="02040502050405020303" pitchFamily="18" charset="0"/>
              <a:cs typeface="Arial"/>
            </a:rPr>
            <a:t>Benefit to Low and Moderate</a:t>
          </a:r>
          <a:br>
            <a:rPr lang="en-US" sz="2400" spc="-5" dirty="0">
              <a:solidFill>
                <a:srgbClr val="8A7967"/>
              </a:solidFill>
              <a:latin typeface="Georgia" panose="02040502050405020303" pitchFamily="18" charset="0"/>
              <a:cs typeface="Arial"/>
            </a:rPr>
          </a:br>
          <a:r>
            <a:rPr lang="en-US" sz="2400" spc="-5" dirty="0">
              <a:solidFill>
                <a:srgbClr val="8A7967"/>
              </a:solidFill>
              <a:latin typeface="Georgia" panose="02040502050405020303" pitchFamily="18" charset="0"/>
              <a:cs typeface="Arial"/>
            </a:rPr>
            <a:t>income</a:t>
          </a:r>
          <a:r>
            <a:rPr lang="en-US" sz="2400" spc="40" dirty="0">
              <a:solidFill>
                <a:srgbClr val="8A7967"/>
              </a:solidFill>
              <a:latin typeface="Georgia" panose="02040502050405020303" pitchFamily="18" charset="0"/>
              <a:cs typeface="Arial"/>
            </a:rPr>
            <a:t> </a:t>
          </a:r>
          <a:r>
            <a:rPr lang="en-US" sz="2400" spc="-5" dirty="0">
              <a:solidFill>
                <a:srgbClr val="8A7967"/>
              </a:solidFill>
              <a:latin typeface="Georgia" panose="02040502050405020303" pitchFamily="18" charset="0"/>
              <a:cs typeface="Arial"/>
            </a:rPr>
            <a:t>persons;</a:t>
          </a:r>
          <a:endParaRPr lang="en-US" sz="2400" dirty="0"/>
        </a:p>
      </dgm:t>
    </dgm:pt>
    <dgm:pt modelId="{8E609A0E-86BF-404B-8BAA-BCCBC05291D9}" type="parTrans" cxnId="{08D75982-A2DF-490A-896C-0D49A92EE8DD}">
      <dgm:prSet/>
      <dgm:spPr/>
      <dgm:t>
        <a:bodyPr/>
        <a:lstStyle/>
        <a:p>
          <a:endParaRPr lang="en-US"/>
        </a:p>
      </dgm:t>
    </dgm:pt>
    <dgm:pt modelId="{BBFC3B6E-9FA2-403E-A43A-8E881C7FA395}" type="sibTrans" cxnId="{08D75982-A2DF-490A-896C-0D49A92EE8DD}">
      <dgm:prSet/>
      <dgm:spPr/>
      <dgm:t>
        <a:bodyPr/>
        <a:lstStyle/>
        <a:p>
          <a:endParaRPr lang="en-US"/>
        </a:p>
      </dgm:t>
    </dgm:pt>
    <dgm:pt modelId="{8E236F58-88D2-49DA-84CE-BD30C18BAECE}">
      <dgm:prSet custT="1"/>
      <dgm:spPr/>
      <dgm:t>
        <a:bodyPr/>
        <a:lstStyle/>
        <a:p>
          <a:r>
            <a:rPr lang="en-US" sz="2400" spc="-5" dirty="0">
              <a:solidFill>
                <a:srgbClr val="8A7967"/>
              </a:solidFill>
              <a:latin typeface="Georgia" panose="02040502050405020303" pitchFamily="18" charset="0"/>
              <a:cs typeface="Arial"/>
            </a:rPr>
            <a:t>Prevention or elimination of </a:t>
          </a:r>
          <a:br>
            <a:rPr lang="en-US" sz="2400" spc="-5" dirty="0">
              <a:solidFill>
                <a:srgbClr val="8A7967"/>
              </a:solidFill>
              <a:latin typeface="Georgia" panose="02040502050405020303" pitchFamily="18" charset="0"/>
              <a:cs typeface="Arial"/>
            </a:rPr>
          </a:br>
          <a:r>
            <a:rPr lang="en-US" sz="2400" spc="-5" dirty="0">
              <a:solidFill>
                <a:srgbClr val="8A7967"/>
              </a:solidFill>
              <a:latin typeface="Georgia" panose="02040502050405020303" pitchFamily="18" charset="0"/>
              <a:cs typeface="Arial"/>
            </a:rPr>
            <a:t>slums or</a:t>
          </a:r>
          <a:r>
            <a:rPr lang="en-US" sz="2400" spc="15" dirty="0">
              <a:solidFill>
                <a:srgbClr val="8A7967"/>
              </a:solidFill>
              <a:latin typeface="Georgia" panose="02040502050405020303" pitchFamily="18" charset="0"/>
              <a:cs typeface="Arial"/>
            </a:rPr>
            <a:t> </a:t>
          </a:r>
          <a:r>
            <a:rPr lang="en-US" sz="2400" spc="-5" dirty="0">
              <a:solidFill>
                <a:srgbClr val="8A7967"/>
              </a:solidFill>
              <a:latin typeface="Georgia" panose="02040502050405020303" pitchFamily="18" charset="0"/>
              <a:cs typeface="Arial"/>
            </a:rPr>
            <a:t>blight;</a:t>
          </a:r>
          <a:endParaRPr lang="en-US" sz="2400" dirty="0">
            <a:solidFill>
              <a:srgbClr val="8A7967"/>
            </a:solidFill>
            <a:latin typeface="Georgia" panose="02040502050405020303" pitchFamily="18" charset="0"/>
            <a:cs typeface="Arial"/>
          </a:endParaRPr>
        </a:p>
      </dgm:t>
    </dgm:pt>
    <dgm:pt modelId="{F31FFD96-2729-4A99-8F6E-20737F866E31}" type="parTrans" cxnId="{1C3359A2-7DC4-4142-8DF9-92CCB9908D73}">
      <dgm:prSet/>
      <dgm:spPr/>
      <dgm:t>
        <a:bodyPr/>
        <a:lstStyle/>
        <a:p>
          <a:endParaRPr lang="en-US"/>
        </a:p>
      </dgm:t>
    </dgm:pt>
    <dgm:pt modelId="{FE33179F-904A-43D3-B28B-54FA567B75E3}" type="sibTrans" cxnId="{1C3359A2-7DC4-4142-8DF9-92CCB9908D73}">
      <dgm:prSet/>
      <dgm:spPr/>
      <dgm:t>
        <a:bodyPr/>
        <a:lstStyle/>
        <a:p>
          <a:endParaRPr lang="en-US"/>
        </a:p>
      </dgm:t>
    </dgm:pt>
    <dgm:pt modelId="{BCA03E9B-35F6-4BDC-B074-EDB4F91774DD}">
      <dgm:prSet custT="1"/>
      <dgm:spPr/>
      <dgm:t>
        <a:bodyPr/>
        <a:lstStyle/>
        <a:p>
          <a:r>
            <a:rPr lang="en-US" sz="2400" spc="-5" dirty="0">
              <a:solidFill>
                <a:srgbClr val="8A7967"/>
              </a:solidFill>
              <a:latin typeface="Georgia" panose="02040502050405020303" pitchFamily="18" charset="0"/>
              <a:cs typeface="Arial"/>
            </a:rPr>
            <a:t>Urgent Need</a:t>
          </a:r>
          <a:endParaRPr lang="en-US" sz="2400" dirty="0">
            <a:solidFill>
              <a:srgbClr val="8A7967"/>
            </a:solidFill>
            <a:latin typeface="Georgia" panose="02040502050405020303" pitchFamily="18" charset="0"/>
            <a:cs typeface="Arial"/>
          </a:endParaRPr>
        </a:p>
      </dgm:t>
    </dgm:pt>
    <dgm:pt modelId="{D749674D-A373-44BD-92E7-C268AB21E698}" type="parTrans" cxnId="{2817BA8E-78BA-4886-9959-3CEA68400BEA}">
      <dgm:prSet/>
      <dgm:spPr/>
      <dgm:t>
        <a:bodyPr/>
        <a:lstStyle/>
        <a:p>
          <a:endParaRPr lang="en-US"/>
        </a:p>
      </dgm:t>
    </dgm:pt>
    <dgm:pt modelId="{0EC73513-E591-4710-B013-EA2387297DB4}" type="sibTrans" cxnId="{2817BA8E-78BA-4886-9959-3CEA68400BEA}">
      <dgm:prSet/>
      <dgm:spPr/>
      <dgm:t>
        <a:bodyPr/>
        <a:lstStyle/>
        <a:p>
          <a:endParaRPr lang="en-US"/>
        </a:p>
      </dgm:t>
    </dgm:pt>
    <dgm:pt modelId="{6ECE40F7-B573-4C65-AD02-DAD84CCC2B24}" type="pres">
      <dgm:prSet presAssocID="{001DC37F-77AF-4B91-A721-7F96848DF53A}" presName="linearFlow" presStyleCnt="0">
        <dgm:presLayoutVars>
          <dgm:dir/>
          <dgm:resizeHandles val="exact"/>
        </dgm:presLayoutVars>
      </dgm:prSet>
      <dgm:spPr/>
    </dgm:pt>
    <dgm:pt modelId="{AE223B65-637D-44A7-BE63-362A3C550015}" type="pres">
      <dgm:prSet presAssocID="{800213D0-19A8-4AAB-A015-1537A334AE3F}" presName="composite" presStyleCnt="0"/>
      <dgm:spPr/>
    </dgm:pt>
    <dgm:pt modelId="{195E9ABE-2874-466B-9EFB-F02F0D786C8D}" type="pres">
      <dgm:prSet presAssocID="{800213D0-19A8-4AAB-A015-1537A334AE3F}" presName="imgShp" presStyleLbl="fgImgPlace1" presStyleIdx="0" presStyleCnt="3" custScaleX="147043" custScaleY="145148" custLinFactNeighborX="-7487" custLinFactNeighborY="-2677"/>
      <dgm:spPr>
        <a:blipFill>
          <a:blip xmlns:r="http://schemas.openxmlformats.org/officeDocument/2006/relationships" r:embed="rId1"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l="-18000" r="-18000"/>
          </a:stretch>
        </a:blipFill>
      </dgm:spPr>
    </dgm:pt>
    <dgm:pt modelId="{C624E3F6-49DD-4DB4-ABB2-5E21E23CC9B5}" type="pres">
      <dgm:prSet presAssocID="{800213D0-19A8-4AAB-A015-1537A334AE3F}" presName="txShp" presStyleLbl="node1" presStyleIdx="0" presStyleCnt="3" custScaleY="130641">
        <dgm:presLayoutVars>
          <dgm:bulletEnabled val="1"/>
        </dgm:presLayoutVars>
      </dgm:prSet>
      <dgm:spPr/>
    </dgm:pt>
    <dgm:pt modelId="{2D45A8FC-B543-419A-B9A7-D59ABECBDC17}" type="pres">
      <dgm:prSet presAssocID="{BBFC3B6E-9FA2-403E-A43A-8E881C7FA395}" presName="spacing" presStyleCnt="0"/>
      <dgm:spPr/>
    </dgm:pt>
    <dgm:pt modelId="{41FD42B7-E0B9-4132-A808-E70D07435EC3}" type="pres">
      <dgm:prSet presAssocID="{8E236F58-88D2-49DA-84CE-BD30C18BAECE}" presName="composite" presStyleCnt="0"/>
      <dgm:spPr/>
    </dgm:pt>
    <dgm:pt modelId="{758783F3-DD39-42DB-966E-39412370C89B}" type="pres">
      <dgm:prSet presAssocID="{8E236F58-88D2-49DA-84CE-BD30C18BAECE}" presName="imgShp" presStyleLbl="fgImgPlace1" presStyleIdx="1" presStyleCnt="3" custScaleX="150621" custScaleY="149355"/>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37000" r="-37000"/>
          </a:stretch>
        </a:blipFill>
      </dgm:spPr>
    </dgm:pt>
    <dgm:pt modelId="{0A8EE332-6CD2-4595-8B2D-1796DEF914C4}" type="pres">
      <dgm:prSet presAssocID="{8E236F58-88D2-49DA-84CE-BD30C18BAECE}" presName="txShp" presStyleLbl="node1" presStyleIdx="1" presStyleCnt="3">
        <dgm:presLayoutVars>
          <dgm:bulletEnabled val="1"/>
        </dgm:presLayoutVars>
      </dgm:prSet>
      <dgm:spPr/>
    </dgm:pt>
    <dgm:pt modelId="{9AEB630C-5EF0-4A1D-9C9E-6D11AC79D00F}" type="pres">
      <dgm:prSet presAssocID="{FE33179F-904A-43D3-B28B-54FA567B75E3}" presName="spacing" presStyleCnt="0"/>
      <dgm:spPr/>
    </dgm:pt>
    <dgm:pt modelId="{63BADB45-D961-4435-ACD3-6E0BAABD2220}" type="pres">
      <dgm:prSet presAssocID="{BCA03E9B-35F6-4BDC-B074-EDB4F91774DD}" presName="composite" presStyleCnt="0"/>
      <dgm:spPr/>
    </dgm:pt>
    <dgm:pt modelId="{67049070-8FB2-4B5A-B62E-16C79658EEE3}" type="pres">
      <dgm:prSet presAssocID="{BCA03E9B-35F6-4BDC-B074-EDB4F91774DD}" presName="imgShp" presStyleLbl="fgImgPlace1" presStyleIdx="2" presStyleCnt="3" custScaleX="168428" custScaleY="167013"/>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7B3EB15A-D7B9-4938-978D-D84E0D13379B}" type="pres">
      <dgm:prSet presAssocID="{BCA03E9B-35F6-4BDC-B074-EDB4F91774DD}" presName="txShp" presStyleLbl="node1" presStyleIdx="2" presStyleCnt="3">
        <dgm:presLayoutVars>
          <dgm:bulletEnabled val="1"/>
        </dgm:presLayoutVars>
      </dgm:prSet>
      <dgm:spPr/>
    </dgm:pt>
  </dgm:ptLst>
  <dgm:cxnLst>
    <dgm:cxn modelId="{565C132A-95B1-4871-BFB6-405E0F86143A}" type="presOf" srcId="{8E236F58-88D2-49DA-84CE-BD30C18BAECE}" destId="{0A8EE332-6CD2-4595-8B2D-1796DEF914C4}" srcOrd="0" destOrd="0" presId="urn:microsoft.com/office/officeart/2005/8/layout/vList3"/>
    <dgm:cxn modelId="{8E1C9A7A-C0E7-4520-AEE9-37160E3D93A4}" type="presOf" srcId="{001DC37F-77AF-4B91-A721-7F96848DF53A}" destId="{6ECE40F7-B573-4C65-AD02-DAD84CCC2B24}" srcOrd="0" destOrd="0" presId="urn:microsoft.com/office/officeart/2005/8/layout/vList3"/>
    <dgm:cxn modelId="{08D75982-A2DF-490A-896C-0D49A92EE8DD}" srcId="{001DC37F-77AF-4B91-A721-7F96848DF53A}" destId="{800213D0-19A8-4AAB-A015-1537A334AE3F}" srcOrd="0" destOrd="0" parTransId="{8E609A0E-86BF-404B-8BAA-BCCBC05291D9}" sibTransId="{BBFC3B6E-9FA2-403E-A43A-8E881C7FA395}"/>
    <dgm:cxn modelId="{2817BA8E-78BA-4886-9959-3CEA68400BEA}" srcId="{001DC37F-77AF-4B91-A721-7F96848DF53A}" destId="{BCA03E9B-35F6-4BDC-B074-EDB4F91774DD}" srcOrd="2" destOrd="0" parTransId="{D749674D-A373-44BD-92E7-C268AB21E698}" sibTransId="{0EC73513-E591-4710-B013-EA2387297DB4}"/>
    <dgm:cxn modelId="{1C3359A2-7DC4-4142-8DF9-92CCB9908D73}" srcId="{001DC37F-77AF-4B91-A721-7F96848DF53A}" destId="{8E236F58-88D2-49DA-84CE-BD30C18BAECE}" srcOrd="1" destOrd="0" parTransId="{F31FFD96-2729-4A99-8F6E-20737F866E31}" sibTransId="{FE33179F-904A-43D3-B28B-54FA567B75E3}"/>
    <dgm:cxn modelId="{7B02D2E3-A392-477F-B03D-A45E4D8EF7CC}" type="presOf" srcId="{800213D0-19A8-4AAB-A015-1537A334AE3F}" destId="{C624E3F6-49DD-4DB4-ABB2-5E21E23CC9B5}" srcOrd="0" destOrd="0" presId="urn:microsoft.com/office/officeart/2005/8/layout/vList3"/>
    <dgm:cxn modelId="{4EF8DBC3-599C-4726-864A-63DB3C515FDE}" type="presOf" srcId="{BCA03E9B-35F6-4BDC-B074-EDB4F91774DD}" destId="{7B3EB15A-D7B9-4938-978D-D84E0D13379B}" srcOrd="0" destOrd="0" presId="urn:microsoft.com/office/officeart/2005/8/layout/vList3"/>
    <dgm:cxn modelId="{CCA53292-C659-4307-B9D8-219DA5BB963F}" type="presParOf" srcId="{6ECE40F7-B573-4C65-AD02-DAD84CCC2B24}" destId="{AE223B65-637D-44A7-BE63-362A3C550015}" srcOrd="0" destOrd="0" presId="urn:microsoft.com/office/officeart/2005/8/layout/vList3"/>
    <dgm:cxn modelId="{F4A492C3-3741-4870-A75B-5FD560E2A426}" type="presParOf" srcId="{AE223B65-637D-44A7-BE63-362A3C550015}" destId="{195E9ABE-2874-466B-9EFB-F02F0D786C8D}" srcOrd="0" destOrd="0" presId="urn:microsoft.com/office/officeart/2005/8/layout/vList3"/>
    <dgm:cxn modelId="{BC25354D-DE6F-4F5A-B9FC-CB8BE921FE7B}" type="presParOf" srcId="{AE223B65-637D-44A7-BE63-362A3C550015}" destId="{C624E3F6-49DD-4DB4-ABB2-5E21E23CC9B5}" srcOrd="1" destOrd="0" presId="urn:microsoft.com/office/officeart/2005/8/layout/vList3"/>
    <dgm:cxn modelId="{01E932C2-4CDE-4974-BF4C-22454A4C01A6}" type="presParOf" srcId="{6ECE40F7-B573-4C65-AD02-DAD84CCC2B24}" destId="{2D45A8FC-B543-419A-B9A7-D59ABECBDC17}" srcOrd="1" destOrd="0" presId="urn:microsoft.com/office/officeart/2005/8/layout/vList3"/>
    <dgm:cxn modelId="{98155DD1-7B12-46BA-AD2A-B97B7947DD4B}" type="presParOf" srcId="{6ECE40F7-B573-4C65-AD02-DAD84CCC2B24}" destId="{41FD42B7-E0B9-4132-A808-E70D07435EC3}" srcOrd="2" destOrd="0" presId="urn:microsoft.com/office/officeart/2005/8/layout/vList3"/>
    <dgm:cxn modelId="{207DDA95-9F71-4733-B430-CC4ED9BB964F}" type="presParOf" srcId="{41FD42B7-E0B9-4132-A808-E70D07435EC3}" destId="{758783F3-DD39-42DB-966E-39412370C89B}" srcOrd="0" destOrd="0" presId="urn:microsoft.com/office/officeart/2005/8/layout/vList3"/>
    <dgm:cxn modelId="{F855A193-3443-4EF6-929D-8E95E545A476}" type="presParOf" srcId="{41FD42B7-E0B9-4132-A808-E70D07435EC3}" destId="{0A8EE332-6CD2-4595-8B2D-1796DEF914C4}" srcOrd="1" destOrd="0" presId="urn:microsoft.com/office/officeart/2005/8/layout/vList3"/>
    <dgm:cxn modelId="{09C74F49-8449-41D6-9980-94C81056B2E0}" type="presParOf" srcId="{6ECE40F7-B573-4C65-AD02-DAD84CCC2B24}" destId="{9AEB630C-5EF0-4A1D-9C9E-6D11AC79D00F}" srcOrd="3" destOrd="0" presId="urn:microsoft.com/office/officeart/2005/8/layout/vList3"/>
    <dgm:cxn modelId="{0F6C40C1-8F3D-4CF0-AE50-83AA21A62A2A}" type="presParOf" srcId="{6ECE40F7-B573-4C65-AD02-DAD84CCC2B24}" destId="{63BADB45-D961-4435-ACD3-6E0BAABD2220}" srcOrd="4" destOrd="0" presId="urn:microsoft.com/office/officeart/2005/8/layout/vList3"/>
    <dgm:cxn modelId="{EC30C722-768C-43B8-B3B4-82B0F3763F1B}" type="presParOf" srcId="{63BADB45-D961-4435-ACD3-6E0BAABD2220}" destId="{67049070-8FB2-4B5A-B62E-16C79658EEE3}" srcOrd="0" destOrd="0" presId="urn:microsoft.com/office/officeart/2005/8/layout/vList3"/>
    <dgm:cxn modelId="{FC08D93F-878B-48B5-A123-B2EC03E2C1C1}" type="presParOf" srcId="{63BADB45-D961-4435-ACD3-6E0BAABD2220}" destId="{7B3EB15A-D7B9-4938-978D-D84E0D13379B}"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24E3F6-49DD-4DB4-ABB2-5E21E23CC9B5}">
      <dsp:nvSpPr>
        <dsp:cNvPr id="0" name=""/>
        <dsp:cNvSpPr/>
      </dsp:nvSpPr>
      <dsp:spPr>
        <a:xfrm rot="10800000">
          <a:off x="2049066" y="57048"/>
          <a:ext cx="6992874" cy="1022444"/>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5121"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spc="-5" dirty="0">
              <a:solidFill>
                <a:srgbClr val="8A7967"/>
              </a:solidFill>
              <a:latin typeface="Georgia" panose="02040502050405020303" pitchFamily="18" charset="0"/>
              <a:cs typeface="Arial"/>
            </a:rPr>
            <a:t>Benefit to Low and Moderate</a:t>
          </a:r>
          <a:br>
            <a:rPr lang="en-US" sz="2400" kern="1200" spc="-5" dirty="0">
              <a:solidFill>
                <a:srgbClr val="8A7967"/>
              </a:solidFill>
              <a:latin typeface="Georgia" panose="02040502050405020303" pitchFamily="18" charset="0"/>
              <a:cs typeface="Arial"/>
            </a:rPr>
          </a:br>
          <a:r>
            <a:rPr lang="en-US" sz="2400" kern="1200" spc="-5" dirty="0">
              <a:solidFill>
                <a:srgbClr val="8A7967"/>
              </a:solidFill>
              <a:latin typeface="Georgia" panose="02040502050405020303" pitchFamily="18" charset="0"/>
              <a:cs typeface="Arial"/>
            </a:rPr>
            <a:t>income</a:t>
          </a:r>
          <a:r>
            <a:rPr lang="en-US" sz="2400" kern="1200" spc="40" dirty="0">
              <a:solidFill>
                <a:srgbClr val="8A7967"/>
              </a:solidFill>
              <a:latin typeface="Georgia" panose="02040502050405020303" pitchFamily="18" charset="0"/>
              <a:cs typeface="Arial"/>
            </a:rPr>
            <a:t> </a:t>
          </a:r>
          <a:r>
            <a:rPr lang="en-US" sz="2400" kern="1200" spc="-5" dirty="0">
              <a:solidFill>
                <a:srgbClr val="8A7967"/>
              </a:solidFill>
              <a:latin typeface="Georgia" panose="02040502050405020303" pitchFamily="18" charset="0"/>
              <a:cs typeface="Arial"/>
            </a:rPr>
            <a:t>persons;</a:t>
          </a:r>
          <a:endParaRPr lang="en-US" sz="2400" kern="1200" dirty="0"/>
        </a:p>
      </dsp:txBody>
      <dsp:txXfrm rot="10800000">
        <a:off x="2304677" y="57048"/>
        <a:ext cx="6737263" cy="1022444"/>
      </dsp:txXfrm>
    </dsp:sp>
    <dsp:sp modelId="{195E9ABE-2874-466B-9EFB-F02F0D786C8D}">
      <dsp:nvSpPr>
        <dsp:cNvPr id="0" name=""/>
        <dsp:cNvSpPr/>
      </dsp:nvSpPr>
      <dsp:spPr>
        <a:xfrm>
          <a:off x="1415063" y="0"/>
          <a:ext cx="1150812" cy="1135981"/>
        </a:xfrm>
        <a:prstGeom prst="ellipse">
          <a:avLst/>
        </a:prstGeom>
        <a:blipFill>
          <a:blip xmlns:r="http://schemas.openxmlformats.org/officeDocument/2006/relationships" r:embed="rId1"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l="-18000" r="-1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A8EE332-6CD2-4595-8B2D-1796DEF914C4}">
      <dsp:nvSpPr>
        <dsp:cNvPr id="0" name=""/>
        <dsp:cNvSpPr/>
      </dsp:nvSpPr>
      <dsp:spPr>
        <a:xfrm rot="10800000">
          <a:off x="2056066" y="1555119"/>
          <a:ext cx="6992874" cy="782636"/>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5121"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spc="-5" dirty="0">
              <a:solidFill>
                <a:srgbClr val="8A7967"/>
              </a:solidFill>
              <a:latin typeface="Georgia" panose="02040502050405020303" pitchFamily="18" charset="0"/>
              <a:cs typeface="Arial"/>
            </a:rPr>
            <a:t>Prevention or elimination of </a:t>
          </a:r>
          <a:br>
            <a:rPr lang="en-US" sz="2400" kern="1200" spc="-5" dirty="0">
              <a:solidFill>
                <a:srgbClr val="8A7967"/>
              </a:solidFill>
              <a:latin typeface="Georgia" panose="02040502050405020303" pitchFamily="18" charset="0"/>
              <a:cs typeface="Arial"/>
            </a:rPr>
          </a:br>
          <a:r>
            <a:rPr lang="en-US" sz="2400" kern="1200" spc="-5" dirty="0">
              <a:solidFill>
                <a:srgbClr val="8A7967"/>
              </a:solidFill>
              <a:latin typeface="Georgia" panose="02040502050405020303" pitchFamily="18" charset="0"/>
              <a:cs typeface="Arial"/>
            </a:rPr>
            <a:t>slums or</a:t>
          </a:r>
          <a:r>
            <a:rPr lang="en-US" sz="2400" kern="1200" spc="15" dirty="0">
              <a:solidFill>
                <a:srgbClr val="8A7967"/>
              </a:solidFill>
              <a:latin typeface="Georgia" panose="02040502050405020303" pitchFamily="18" charset="0"/>
              <a:cs typeface="Arial"/>
            </a:rPr>
            <a:t> </a:t>
          </a:r>
          <a:r>
            <a:rPr lang="en-US" sz="2400" kern="1200" spc="-5" dirty="0">
              <a:solidFill>
                <a:srgbClr val="8A7967"/>
              </a:solidFill>
              <a:latin typeface="Georgia" panose="02040502050405020303" pitchFamily="18" charset="0"/>
              <a:cs typeface="Arial"/>
            </a:rPr>
            <a:t>blight;</a:t>
          </a:r>
          <a:endParaRPr lang="en-US" sz="2400" kern="1200" dirty="0">
            <a:solidFill>
              <a:srgbClr val="8A7967"/>
            </a:solidFill>
            <a:latin typeface="Georgia" panose="02040502050405020303" pitchFamily="18" charset="0"/>
            <a:cs typeface="Arial"/>
          </a:endParaRPr>
        </a:p>
      </dsp:txBody>
      <dsp:txXfrm rot="10800000">
        <a:off x="2251725" y="1555119"/>
        <a:ext cx="6797215" cy="782636"/>
      </dsp:txXfrm>
    </dsp:sp>
    <dsp:sp modelId="{758783F3-DD39-42DB-966E-39412370C89B}">
      <dsp:nvSpPr>
        <dsp:cNvPr id="0" name=""/>
        <dsp:cNvSpPr/>
      </dsp:nvSpPr>
      <dsp:spPr>
        <a:xfrm>
          <a:off x="1466659" y="1361984"/>
          <a:ext cx="1178815" cy="1168907"/>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37000" r="-3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B3EB15A-D7B9-4938-978D-D84E0D13379B}">
      <dsp:nvSpPr>
        <dsp:cNvPr id="0" name=""/>
        <dsp:cNvSpPr/>
      </dsp:nvSpPr>
      <dsp:spPr>
        <a:xfrm rot="10800000">
          <a:off x="2090907" y="3018848"/>
          <a:ext cx="6992874" cy="782636"/>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5121"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spc="-5" dirty="0">
              <a:solidFill>
                <a:srgbClr val="8A7967"/>
              </a:solidFill>
              <a:latin typeface="Georgia" panose="02040502050405020303" pitchFamily="18" charset="0"/>
              <a:cs typeface="Arial"/>
            </a:rPr>
            <a:t>Urgent Need</a:t>
          </a:r>
          <a:endParaRPr lang="en-US" sz="2400" kern="1200" dirty="0">
            <a:solidFill>
              <a:srgbClr val="8A7967"/>
            </a:solidFill>
            <a:latin typeface="Georgia" panose="02040502050405020303" pitchFamily="18" charset="0"/>
            <a:cs typeface="Arial"/>
          </a:endParaRPr>
        </a:p>
      </dsp:txBody>
      <dsp:txXfrm rot="10800000">
        <a:off x="2286566" y="3018848"/>
        <a:ext cx="6797215" cy="782636"/>
      </dsp:txXfrm>
    </dsp:sp>
    <dsp:sp modelId="{67049070-8FB2-4B5A-B62E-16C79658EEE3}">
      <dsp:nvSpPr>
        <dsp:cNvPr id="0" name=""/>
        <dsp:cNvSpPr/>
      </dsp:nvSpPr>
      <dsp:spPr>
        <a:xfrm>
          <a:off x="1431818" y="2756614"/>
          <a:ext cx="1318179" cy="1307105"/>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AC7C2F-DB99-46A3-98CE-49080C54C56C}" type="datetimeFigureOut">
              <a:rPr lang="en-US" smtClean="0"/>
              <a:t>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C1F986-A4E0-4A8B-96FC-71A5731699BA}" type="slidenum">
              <a:rPr lang="en-US" smtClean="0"/>
              <a:t>‹#›</a:t>
            </a:fld>
            <a:endParaRPr lang="en-US"/>
          </a:p>
        </p:txBody>
      </p:sp>
    </p:spTree>
    <p:extLst>
      <p:ext uri="{BB962C8B-B14F-4D97-AF65-F5344CB8AC3E}">
        <p14:creationId xmlns:p14="http://schemas.microsoft.com/office/powerpoint/2010/main" val="2363537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640D2E-0C1A-4418-8763-9BB732EB1D20}" type="slidenum">
              <a:rPr lang="en-US" smtClean="0"/>
              <a:pPr/>
              <a:t>2</a:t>
            </a:fld>
            <a:endParaRPr lang="en-US" dirty="0"/>
          </a:p>
        </p:txBody>
      </p:sp>
    </p:spTree>
    <p:extLst>
      <p:ext uri="{BB962C8B-B14F-4D97-AF65-F5344CB8AC3E}">
        <p14:creationId xmlns:p14="http://schemas.microsoft.com/office/powerpoint/2010/main" val="39827638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--We will be focusing on CDBG implementation at this workshop</a:t>
            </a:r>
          </a:p>
          <a:p>
            <a:r>
              <a:rPr lang="en-US" sz="1200" kern="1200" dirty="0">
                <a:solidFill>
                  <a:schemeClr val="tx1"/>
                </a:solidFill>
                <a:effectLst/>
                <a:latin typeface="Arial" charset="0"/>
                <a:ea typeface="+mn-ea"/>
                <a:cs typeface="+mn-cs"/>
              </a:rPr>
              <a:t>--Let’s also remember the role of planning, goal setting, evaluation and outreach to partners and stakeholders as you proceed</a:t>
            </a:r>
          </a:p>
          <a:p>
            <a:r>
              <a:rPr lang="en-US" sz="1200" kern="1200" dirty="0">
                <a:solidFill>
                  <a:schemeClr val="tx1"/>
                </a:solidFill>
                <a:effectLst/>
                <a:latin typeface="Arial" charset="0"/>
                <a:ea typeface="+mn-ea"/>
                <a:cs typeface="+mn-cs"/>
              </a:rPr>
              <a:t>--Like to spend time in implementation</a:t>
            </a:r>
          </a:p>
          <a:p>
            <a:r>
              <a:rPr lang="en-US" sz="1200" kern="1200" dirty="0">
                <a:solidFill>
                  <a:schemeClr val="tx1"/>
                </a:solidFill>
                <a:effectLst/>
                <a:latin typeface="Arial" charset="0"/>
                <a:ea typeface="+mn-ea"/>
                <a:cs typeface="+mn-cs"/>
              </a:rPr>
              <a:t>--Need to spend time on planning</a:t>
            </a:r>
          </a:p>
          <a:p>
            <a:r>
              <a:rPr lang="en-US" sz="1200" kern="1200" dirty="0">
                <a:solidFill>
                  <a:schemeClr val="tx1"/>
                </a:solidFill>
                <a:effectLst/>
                <a:latin typeface="Arial" charset="0"/>
                <a:ea typeface="+mn-ea"/>
                <a:cs typeface="+mn-cs"/>
              </a:rPr>
              <a:t>--Premortem/Preparade</a:t>
            </a:r>
          </a:p>
          <a:p>
            <a:r>
              <a:rPr lang="en-US" sz="1200" kern="1200" dirty="0">
                <a:solidFill>
                  <a:schemeClr val="tx1"/>
                </a:solidFill>
                <a:effectLst/>
                <a:latin typeface="Arial" charset="0"/>
                <a:ea typeface="+mn-ea"/>
                <a:cs typeface="+mn-cs"/>
              </a:rPr>
              <a:t>--Process never ends – no “one and done”</a:t>
            </a:r>
          </a:p>
          <a:p>
            <a:endParaRPr lang="en-US" dirty="0"/>
          </a:p>
        </p:txBody>
      </p:sp>
      <p:sp>
        <p:nvSpPr>
          <p:cNvPr id="4" name="Slide Number Placeholder 3"/>
          <p:cNvSpPr>
            <a:spLocks noGrp="1"/>
          </p:cNvSpPr>
          <p:nvPr>
            <p:ph type="sldNum" sz="quarter" idx="10"/>
          </p:nvPr>
        </p:nvSpPr>
        <p:spPr/>
        <p:txBody>
          <a:bodyPr/>
          <a:lstStyle/>
          <a:p>
            <a:pPr>
              <a:defRPr/>
            </a:pPr>
            <a:fld id="{CC57C2E5-FE2C-49E4-B106-7001AF357953}" type="slidenum">
              <a:rPr lang="en-US" smtClean="0"/>
              <a:pPr>
                <a:defRPr/>
              </a:pPr>
              <a:t>11</a:t>
            </a:fld>
            <a:endParaRPr lang="en-US" dirty="0"/>
          </a:p>
        </p:txBody>
      </p:sp>
    </p:spTree>
    <p:extLst>
      <p:ext uri="{BB962C8B-B14F-4D97-AF65-F5344CB8AC3E}">
        <p14:creationId xmlns:p14="http://schemas.microsoft.com/office/powerpoint/2010/main" val="10914209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3A15AD0-023A-4B5D-AB15-2C0C87603393}" type="slidenum">
              <a:rPr lang="en-US" smtClean="0"/>
              <a:pPr/>
              <a:t>12</a:t>
            </a:fld>
            <a:endParaRPr lang="en-US" dirty="0"/>
          </a:p>
        </p:txBody>
      </p:sp>
    </p:spTree>
    <p:extLst>
      <p:ext uri="{BB962C8B-B14F-4D97-AF65-F5344CB8AC3E}">
        <p14:creationId xmlns:p14="http://schemas.microsoft.com/office/powerpoint/2010/main" val="42764164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--See slide</a:t>
            </a:r>
          </a:p>
          <a:p>
            <a:r>
              <a:rPr lang="en-US" sz="1200" kern="1200" dirty="0">
                <a:solidFill>
                  <a:schemeClr val="tx1"/>
                </a:solidFill>
                <a:effectLst/>
                <a:latin typeface="Arial" charset="0"/>
                <a:ea typeface="+mn-ea"/>
                <a:cs typeface="+mn-cs"/>
              </a:rPr>
              <a:t>--Also note areas for data gathering – public facilities (capital budgets), housing surveys, other community and economic development needs</a:t>
            </a:r>
          </a:p>
          <a:p>
            <a:r>
              <a:rPr lang="en-US" sz="1200" kern="1200" dirty="0">
                <a:solidFill>
                  <a:schemeClr val="tx1"/>
                </a:solidFill>
                <a:effectLst/>
                <a:latin typeface="Arial" charset="0"/>
                <a:ea typeface="+mn-ea"/>
                <a:cs typeface="+mn-cs"/>
              </a:rPr>
              <a:t>--Data and community participation will be the backdrop for shaping your future as changes occur</a:t>
            </a:r>
          </a:p>
          <a:p>
            <a:endParaRPr lang="en-US" dirty="0"/>
          </a:p>
        </p:txBody>
      </p:sp>
      <p:sp>
        <p:nvSpPr>
          <p:cNvPr id="4" name="Slide Number Placeholder 3"/>
          <p:cNvSpPr>
            <a:spLocks noGrp="1"/>
          </p:cNvSpPr>
          <p:nvPr>
            <p:ph type="sldNum" sz="quarter" idx="10"/>
          </p:nvPr>
        </p:nvSpPr>
        <p:spPr/>
        <p:txBody>
          <a:bodyPr/>
          <a:lstStyle/>
          <a:p>
            <a:pPr>
              <a:defRPr/>
            </a:pPr>
            <a:fld id="{CC57C2E5-FE2C-49E4-B106-7001AF357953}" type="slidenum">
              <a:rPr lang="en-US" smtClean="0"/>
              <a:pPr>
                <a:defRPr/>
              </a:pPr>
              <a:t>13</a:t>
            </a:fld>
            <a:endParaRPr lang="en-US" dirty="0"/>
          </a:p>
        </p:txBody>
      </p:sp>
    </p:spTree>
    <p:extLst>
      <p:ext uri="{BB962C8B-B14F-4D97-AF65-F5344CB8AC3E}">
        <p14:creationId xmlns:p14="http://schemas.microsoft.com/office/powerpoint/2010/main" val="7724295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--See slide and refer to DCA programs</a:t>
            </a:r>
          </a:p>
          <a:p>
            <a:endParaRPr lang="en-US" dirty="0"/>
          </a:p>
        </p:txBody>
      </p:sp>
      <p:sp>
        <p:nvSpPr>
          <p:cNvPr id="4" name="Slide Number Placeholder 3"/>
          <p:cNvSpPr>
            <a:spLocks noGrp="1"/>
          </p:cNvSpPr>
          <p:nvPr>
            <p:ph type="sldNum" sz="quarter" idx="10"/>
          </p:nvPr>
        </p:nvSpPr>
        <p:spPr/>
        <p:txBody>
          <a:bodyPr/>
          <a:lstStyle/>
          <a:p>
            <a:pPr>
              <a:defRPr/>
            </a:pPr>
            <a:fld id="{CC57C2E5-FE2C-49E4-B106-7001AF357953}" type="slidenum">
              <a:rPr lang="en-US" smtClean="0"/>
              <a:pPr>
                <a:defRPr/>
              </a:pPr>
              <a:t>14</a:t>
            </a:fld>
            <a:endParaRPr lang="en-US" dirty="0"/>
          </a:p>
        </p:txBody>
      </p:sp>
    </p:spTree>
    <p:extLst>
      <p:ext uri="{BB962C8B-B14F-4D97-AF65-F5344CB8AC3E}">
        <p14:creationId xmlns:p14="http://schemas.microsoft.com/office/powerpoint/2010/main" val="25039762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--See slide/transitional slide</a:t>
            </a:r>
          </a:p>
          <a:p>
            <a:endParaRPr lang="en-US" dirty="0"/>
          </a:p>
        </p:txBody>
      </p:sp>
      <p:sp>
        <p:nvSpPr>
          <p:cNvPr id="4" name="Slide Number Placeholder 3"/>
          <p:cNvSpPr>
            <a:spLocks noGrp="1"/>
          </p:cNvSpPr>
          <p:nvPr>
            <p:ph type="sldNum" sz="quarter" idx="10"/>
          </p:nvPr>
        </p:nvSpPr>
        <p:spPr/>
        <p:txBody>
          <a:bodyPr/>
          <a:lstStyle/>
          <a:p>
            <a:pPr>
              <a:defRPr/>
            </a:pPr>
            <a:fld id="{CC57C2E5-FE2C-49E4-B106-7001AF357953}" type="slidenum">
              <a:rPr lang="en-US" smtClean="0"/>
              <a:pPr>
                <a:defRPr/>
              </a:pPr>
              <a:t>15</a:t>
            </a:fld>
            <a:endParaRPr lang="en-US" dirty="0"/>
          </a:p>
        </p:txBody>
      </p:sp>
    </p:spTree>
    <p:extLst>
      <p:ext uri="{BB962C8B-B14F-4D97-AF65-F5344CB8AC3E}">
        <p14:creationId xmlns:p14="http://schemas.microsoft.com/office/powerpoint/2010/main" val="11002524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640D2E-0C1A-4418-8763-9BB732EB1D20}" type="slidenum">
              <a:rPr lang="en-US" smtClean="0"/>
              <a:pPr/>
              <a:t>16</a:t>
            </a:fld>
            <a:endParaRPr lang="en-US" dirty="0"/>
          </a:p>
        </p:txBody>
      </p:sp>
    </p:spTree>
    <p:extLst>
      <p:ext uri="{BB962C8B-B14F-4D97-AF65-F5344CB8AC3E}">
        <p14:creationId xmlns:p14="http://schemas.microsoft.com/office/powerpoint/2010/main" val="1957430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640D2E-0C1A-4418-8763-9BB732EB1D20}" type="slidenum">
              <a:rPr lang="en-US" smtClean="0"/>
              <a:pPr/>
              <a:t>17</a:t>
            </a:fld>
            <a:endParaRPr lang="en-US" dirty="0"/>
          </a:p>
        </p:txBody>
      </p:sp>
    </p:spTree>
    <p:extLst>
      <p:ext uri="{BB962C8B-B14F-4D97-AF65-F5344CB8AC3E}">
        <p14:creationId xmlns:p14="http://schemas.microsoft.com/office/powerpoint/2010/main" val="28854478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solidFill>
                  <a:srgbClr val="8A7967"/>
                </a:solidFill>
              </a:rPr>
              <a:t>A </a:t>
            </a:r>
            <a:r>
              <a:rPr lang="en-US" b="1" u="sng" dirty="0">
                <a:solidFill>
                  <a:srgbClr val="8A7967"/>
                </a:solidFill>
              </a:rPr>
              <a:t>corridor revitalization effort </a:t>
            </a:r>
            <a:r>
              <a:rPr lang="en-US" dirty="0">
                <a:solidFill>
                  <a:srgbClr val="8A7967"/>
                </a:solidFill>
              </a:rPr>
              <a:t>that addresses blighting influences, enhances mobility access to employment centers, job skills training, and/or locations providing essential services; </a:t>
            </a:r>
          </a:p>
          <a:p>
            <a:pPr lvl="1"/>
            <a:r>
              <a:rPr lang="en-US" b="1" u="sng" dirty="0">
                <a:solidFill>
                  <a:srgbClr val="8A7967"/>
                </a:solidFill>
              </a:rPr>
              <a:t>Consolidation of water and/or wastewater systems </a:t>
            </a:r>
            <a:r>
              <a:rPr lang="en-US" dirty="0">
                <a:solidFill>
                  <a:srgbClr val="8A7967"/>
                </a:solidFill>
              </a:rPr>
              <a:t>between jurisdictions whereby current maintenance of one or more of the systems may not be financially viable in isolation, but when paired with other systems results in greater levels of service provision through system upkeep, reduced overhead, and economies of scale: </a:t>
            </a:r>
          </a:p>
          <a:p>
            <a:pPr lvl="1"/>
            <a:r>
              <a:rPr lang="en-US" dirty="0">
                <a:solidFill>
                  <a:srgbClr val="8A7967"/>
                </a:solidFill>
              </a:rPr>
              <a:t>Deployment of </a:t>
            </a:r>
            <a:r>
              <a:rPr lang="en-US" b="1" u="sng" dirty="0">
                <a:solidFill>
                  <a:srgbClr val="8A7967"/>
                </a:solidFill>
              </a:rPr>
              <a:t>broadband services </a:t>
            </a:r>
            <a:r>
              <a:rPr lang="en-US" dirty="0">
                <a:solidFill>
                  <a:srgbClr val="8A7967"/>
                </a:solidFill>
              </a:rPr>
              <a:t>throughout portions of the community to support educational, health care, employment/economic development and/or other initiatives that currently limit quality of life and opportunities for low-and-moderate income persons, providing the opportunity to improve the standard of living for community residents; or </a:t>
            </a:r>
          </a:p>
          <a:p>
            <a:pPr lvl="1"/>
            <a:r>
              <a:rPr lang="en-US" b="1" dirty="0">
                <a:solidFill>
                  <a:srgbClr val="8A7967"/>
                </a:solidFill>
                <a:effectLst>
                  <a:outerShdw blurRad="38100" dist="38100" dir="2700000" algn="tl">
                    <a:srgbClr val="000000">
                      <a:alpha val="43137"/>
                    </a:srgbClr>
                  </a:outerShdw>
                </a:effectLst>
              </a:rPr>
              <a:t>Development of a plan to address mental health issues</a:t>
            </a:r>
            <a:r>
              <a:rPr lang="en-US" dirty="0">
                <a:solidFill>
                  <a:srgbClr val="8A7967"/>
                </a:solidFill>
              </a:rPr>
              <a:t> within the community, supported by wrap-around services, including, but not limited to safe, affordable housing for those receiving services. </a:t>
            </a:r>
            <a:endParaRPr lang="en-US" b="1" dirty="0">
              <a:solidFill>
                <a:srgbClr val="8A7967"/>
              </a:solidFill>
              <a:latin typeface="Georgia" panose="02040502050405020303" pitchFamily="18" charset="0"/>
            </a:endParaRPr>
          </a:p>
          <a:p>
            <a:endParaRPr lang="en-US" dirty="0"/>
          </a:p>
        </p:txBody>
      </p:sp>
      <p:sp>
        <p:nvSpPr>
          <p:cNvPr id="4" name="Slide Number Placeholder 3"/>
          <p:cNvSpPr>
            <a:spLocks noGrp="1"/>
          </p:cNvSpPr>
          <p:nvPr>
            <p:ph type="sldNum" sz="quarter" idx="5"/>
          </p:nvPr>
        </p:nvSpPr>
        <p:spPr/>
        <p:txBody>
          <a:bodyPr/>
          <a:lstStyle/>
          <a:p>
            <a:fld id="{BC640D2E-0C1A-4418-8763-9BB732EB1D20}" type="slidenum">
              <a:rPr lang="en-US" smtClean="0"/>
              <a:pPr/>
              <a:t>18</a:t>
            </a:fld>
            <a:endParaRPr lang="en-US" dirty="0"/>
          </a:p>
        </p:txBody>
      </p:sp>
    </p:spTree>
    <p:extLst>
      <p:ext uri="{BB962C8B-B14F-4D97-AF65-F5344CB8AC3E}">
        <p14:creationId xmlns:p14="http://schemas.microsoft.com/office/powerpoint/2010/main" val="41846531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solidFill>
                  <a:srgbClr val="8A7967"/>
                </a:solidFill>
              </a:rPr>
              <a:t>A </a:t>
            </a:r>
            <a:r>
              <a:rPr lang="en-US" b="1" u="sng" dirty="0">
                <a:solidFill>
                  <a:srgbClr val="8A7967"/>
                </a:solidFill>
              </a:rPr>
              <a:t>corridor revitalization effort </a:t>
            </a:r>
            <a:r>
              <a:rPr lang="en-US" dirty="0">
                <a:solidFill>
                  <a:srgbClr val="8A7967"/>
                </a:solidFill>
              </a:rPr>
              <a:t>that addresses blighting influences, enhances mobility access to employment centers, job skills training, and/or locations providing essential services; </a:t>
            </a:r>
          </a:p>
          <a:p>
            <a:pPr lvl="1"/>
            <a:r>
              <a:rPr lang="en-US" b="1" u="sng" dirty="0">
                <a:solidFill>
                  <a:srgbClr val="8A7967"/>
                </a:solidFill>
              </a:rPr>
              <a:t>Consolidation of water and/or wastewater systems </a:t>
            </a:r>
            <a:r>
              <a:rPr lang="en-US" dirty="0">
                <a:solidFill>
                  <a:srgbClr val="8A7967"/>
                </a:solidFill>
              </a:rPr>
              <a:t>between jurisdictions whereby current maintenance of one or more of the systems may not be financially viable in isolation, but when paired with other systems results in greater levels of service provision through system upkeep, reduced overhead, and economies of scale: </a:t>
            </a:r>
          </a:p>
          <a:p>
            <a:pPr lvl="1"/>
            <a:r>
              <a:rPr lang="en-US" dirty="0">
                <a:solidFill>
                  <a:srgbClr val="8A7967"/>
                </a:solidFill>
              </a:rPr>
              <a:t>Deployment of </a:t>
            </a:r>
            <a:r>
              <a:rPr lang="en-US" b="1" u="sng" dirty="0">
                <a:solidFill>
                  <a:srgbClr val="8A7967"/>
                </a:solidFill>
              </a:rPr>
              <a:t>broadband services </a:t>
            </a:r>
            <a:r>
              <a:rPr lang="en-US" dirty="0">
                <a:solidFill>
                  <a:srgbClr val="8A7967"/>
                </a:solidFill>
              </a:rPr>
              <a:t>throughout portions of the community to support educational, health care, employment/economic development and/or other initiatives that currently limit quality of life and opportunities for low-and-moderate income persons, providing the opportunity to improve the standard of living for community residents; or </a:t>
            </a:r>
          </a:p>
          <a:p>
            <a:pPr lvl="1"/>
            <a:r>
              <a:rPr lang="en-US" b="1" dirty="0">
                <a:solidFill>
                  <a:srgbClr val="8A7967"/>
                </a:solidFill>
                <a:effectLst>
                  <a:outerShdw blurRad="38100" dist="38100" dir="2700000" algn="tl">
                    <a:srgbClr val="000000">
                      <a:alpha val="43137"/>
                    </a:srgbClr>
                  </a:outerShdw>
                </a:effectLst>
              </a:rPr>
              <a:t>Development of a plan to address mental health issues</a:t>
            </a:r>
            <a:r>
              <a:rPr lang="en-US" dirty="0">
                <a:solidFill>
                  <a:srgbClr val="8A7967"/>
                </a:solidFill>
              </a:rPr>
              <a:t> within the community, supported by wrap-around services, including, but not limited to safe, affordable housing for those receiving services. </a:t>
            </a:r>
            <a:endParaRPr lang="en-US" b="1" dirty="0">
              <a:solidFill>
                <a:srgbClr val="8A7967"/>
              </a:solidFill>
              <a:latin typeface="Georgia" panose="02040502050405020303" pitchFamily="18" charset="0"/>
            </a:endParaRPr>
          </a:p>
          <a:p>
            <a:endParaRPr lang="en-US" dirty="0"/>
          </a:p>
        </p:txBody>
      </p:sp>
      <p:sp>
        <p:nvSpPr>
          <p:cNvPr id="4" name="Slide Number Placeholder 3"/>
          <p:cNvSpPr>
            <a:spLocks noGrp="1"/>
          </p:cNvSpPr>
          <p:nvPr>
            <p:ph type="sldNum" sz="quarter" idx="5"/>
          </p:nvPr>
        </p:nvSpPr>
        <p:spPr/>
        <p:txBody>
          <a:bodyPr/>
          <a:lstStyle/>
          <a:p>
            <a:fld id="{BC640D2E-0C1A-4418-8763-9BB732EB1D20}" type="slidenum">
              <a:rPr lang="en-US" smtClean="0"/>
              <a:pPr/>
              <a:t>19</a:t>
            </a:fld>
            <a:endParaRPr lang="en-US" dirty="0"/>
          </a:p>
        </p:txBody>
      </p:sp>
    </p:spTree>
    <p:extLst>
      <p:ext uri="{BB962C8B-B14F-4D97-AF65-F5344CB8AC3E}">
        <p14:creationId xmlns:p14="http://schemas.microsoft.com/office/powerpoint/2010/main" val="20321171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The most successful CDBG projects demonstrate vision, a clear strategy and the use of CDBG as a</a:t>
            </a:r>
          </a:p>
          <a:p>
            <a:r>
              <a:rPr lang="en-US" sz="1200" kern="1200" dirty="0">
                <a:solidFill>
                  <a:schemeClr val="tx1"/>
                </a:solidFill>
                <a:effectLst/>
                <a:latin typeface="Arial" charset="0"/>
                <a:ea typeface="+mn-ea"/>
                <a:cs typeface="+mn-cs"/>
              </a:rPr>
              <a:t>catalyst to bring multiple resources to bear</a:t>
            </a:r>
            <a:r>
              <a:rPr lang="en-US" sz="1200" kern="1200" baseline="0" dirty="0">
                <a:solidFill>
                  <a:schemeClr val="tx1"/>
                </a:solidFill>
                <a:effectLst/>
                <a:latin typeface="Arial" charset="0"/>
                <a:ea typeface="+mn-ea"/>
                <a:cs typeface="+mn-cs"/>
              </a:rPr>
              <a:t> </a:t>
            </a:r>
            <a:r>
              <a:rPr lang="en-US" sz="1200" kern="1200" dirty="0">
                <a:solidFill>
                  <a:schemeClr val="tx1"/>
                </a:solidFill>
                <a:effectLst/>
                <a:latin typeface="Arial" charset="0"/>
                <a:ea typeface="+mn-ea"/>
                <a:cs typeface="+mn-cs"/>
              </a:rPr>
              <a:t>to transform a neighborhood, a community, or the lives of</a:t>
            </a:r>
          </a:p>
          <a:p>
            <a:r>
              <a:rPr lang="en-US" sz="1200" kern="1200" dirty="0">
                <a:solidFill>
                  <a:schemeClr val="tx1"/>
                </a:solidFill>
                <a:effectLst/>
                <a:latin typeface="Arial" charset="0"/>
                <a:ea typeface="+mn-ea"/>
                <a:cs typeface="+mn-cs"/>
              </a:rPr>
              <a:t>people in need.</a:t>
            </a:r>
          </a:p>
          <a:p>
            <a:endParaRPr lang="en-US" dirty="0"/>
          </a:p>
        </p:txBody>
      </p:sp>
      <p:sp>
        <p:nvSpPr>
          <p:cNvPr id="4" name="Slide Number Placeholder 3"/>
          <p:cNvSpPr>
            <a:spLocks noGrp="1"/>
          </p:cNvSpPr>
          <p:nvPr>
            <p:ph type="sldNum" sz="quarter" idx="10"/>
          </p:nvPr>
        </p:nvSpPr>
        <p:spPr/>
        <p:txBody>
          <a:bodyPr/>
          <a:lstStyle/>
          <a:p>
            <a:fld id="{BC640D2E-0C1A-4418-8763-9BB732EB1D20}" type="slidenum">
              <a:rPr lang="en-US" smtClean="0"/>
              <a:pPr/>
              <a:t>20</a:t>
            </a:fld>
            <a:endParaRPr lang="en-US" dirty="0"/>
          </a:p>
        </p:txBody>
      </p:sp>
    </p:spTree>
    <p:extLst>
      <p:ext uri="{BB962C8B-B14F-4D97-AF65-F5344CB8AC3E}">
        <p14:creationId xmlns:p14="http://schemas.microsoft.com/office/powerpoint/2010/main" val="3915353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5600" marR="435609" indent="-342900" algn="just">
              <a:lnSpc>
                <a:spcPct val="100000"/>
              </a:lnSpc>
              <a:spcBef>
                <a:spcPts val="95"/>
              </a:spcBef>
              <a:buChar char="•"/>
              <a:tabLst>
                <a:tab pos="355600" algn="l"/>
              </a:tabLst>
            </a:pPr>
            <a:r>
              <a:rPr lang="en-US" sz="1200" spc="-5" dirty="0">
                <a:solidFill>
                  <a:srgbClr val="3E3E3E"/>
                </a:solidFill>
                <a:latin typeface="Arial"/>
                <a:cs typeface="Arial"/>
              </a:rPr>
              <a:t>Georgia’s rural communities face serious community and economic development  challenges. </a:t>
            </a:r>
            <a:r>
              <a:rPr lang="en-US" sz="1200" spc="-10" dirty="0">
                <a:solidFill>
                  <a:srgbClr val="3E3E3E"/>
                </a:solidFill>
                <a:latin typeface="Arial"/>
                <a:cs typeface="Arial"/>
              </a:rPr>
              <a:t>Out </a:t>
            </a:r>
            <a:r>
              <a:rPr lang="en-US" sz="1200" spc="-5" dirty="0">
                <a:solidFill>
                  <a:srgbClr val="3E3E3E"/>
                </a:solidFill>
                <a:latin typeface="Arial"/>
                <a:cs typeface="Arial"/>
              </a:rPr>
              <a:t>dated </a:t>
            </a:r>
            <a:r>
              <a:rPr lang="en-US" sz="1200" spc="-10" dirty="0">
                <a:solidFill>
                  <a:srgbClr val="3E3E3E"/>
                </a:solidFill>
                <a:latin typeface="Arial"/>
                <a:cs typeface="Arial"/>
              </a:rPr>
              <a:t>water </a:t>
            </a:r>
            <a:r>
              <a:rPr lang="en-US" sz="1200" spc="-5" dirty="0">
                <a:solidFill>
                  <a:srgbClr val="3E3E3E"/>
                </a:solidFill>
                <a:latin typeface="Arial"/>
                <a:cs typeface="Arial"/>
              </a:rPr>
              <a:t>and sewer systems, streets, sidewalks, drainage, fire  protection, lack</a:t>
            </a:r>
            <a:r>
              <a:rPr lang="en-US" sz="1200" spc="-5" baseline="0" dirty="0">
                <a:solidFill>
                  <a:srgbClr val="3E3E3E"/>
                </a:solidFill>
                <a:latin typeface="Arial"/>
                <a:cs typeface="Arial"/>
              </a:rPr>
              <a:t> of or deteriorating </a:t>
            </a:r>
            <a:r>
              <a:rPr lang="en-US" sz="1200" spc="-5" dirty="0">
                <a:solidFill>
                  <a:srgbClr val="3E3E3E"/>
                </a:solidFill>
                <a:latin typeface="Arial"/>
                <a:cs typeface="Arial"/>
              </a:rPr>
              <a:t>safe</a:t>
            </a:r>
            <a:r>
              <a:rPr lang="en-US" sz="1200" spc="-5" baseline="0" dirty="0">
                <a:solidFill>
                  <a:srgbClr val="3E3E3E"/>
                </a:solidFill>
                <a:latin typeface="Arial"/>
                <a:cs typeface="Arial"/>
              </a:rPr>
              <a:t> and sanitary housing</a:t>
            </a:r>
            <a:r>
              <a:rPr lang="en-US" sz="1200" spc="-5" dirty="0">
                <a:solidFill>
                  <a:srgbClr val="3E3E3E"/>
                </a:solidFill>
                <a:latin typeface="Arial"/>
                <a:cs typeface="Arial"/>
              </a:rPr>
              <a:t>. This </a:t>
            </a:r>
            <a:r>
              <a:rPr lang="en-US" sz="1200" dirty="0">
                <a:solidFill>
                  <a:srgbClr val="3E3E3E"/>
                </a:solidFill>
                <a:latin typeface="Arial"/>
                <a:cs typeface="Arial"/>
              </a:rPr>
              <a:t>list is</a:t>
            </a:r>
            <a:r>
              <a:rPr lang="en-US" sz="1200" spc="-25" dirty="0">
                <a:solidFill>
                  <a:srgbClr val="3E3E3E"/>
                </a:solidFill>
                <a:latin typeface="Arial"/>
                <a:cs typeface="Arial"/>
              </a:rPr>
              <a:t> </a:t>
            </a:r>
            <a:r>
              <a:rPr lang="en-US" sz="1200" spc="-5" dirty="0">
                <a:solidFill>
                  <a:srgbClr val="3E3E3E"/>
                </a:solidFill>
                <a:latin typeface="Arial"/>
                <a:cs typeface="Arial"/>
              </a:rPr>
              <a:t>daunting.</a:t>
            </a:r>
            <a:endParaRPr lang="en-US" sz="1200" dirty="0">
              <a:latin typeface="Arial"/>
              <a:cs typeface="Arial"/>
            </a:endParaRPr>
          </a:p>
          <a:p>
            <a:pPr marL="355600" marR="146050" indent="-342900">
              <a:lnSpc>
                <a:spcPct val="100000"/>
              </a:lnSpc>
              <a:spcBef>
                <a:spcPts val="385"/>
              </a:spcBef>
              <a:buChar char="•"/>
              <a:tabLst>
                <a:tab pos="354965" algn="l"/>
                <a:tab pos="355600" algn="l"/>
              </a:tabLst>
            </a:pPr>
            <a:r>
              <a:rPr lang="en-US" sz="1200" spc="-5" dirty="0">
                <a:solidFill>
                  <a:srgbClr val="3E3E3E"/>
                </a:solidFill>
                <a:latin typeface="Arial"/>
                <a:cs typeface="Arial"/>
              </a:rPr>
              <a:t>The Georgia Department of Community Affairs </a:t>
            </a:r>
            <a:r>
              <a:rPr lang="en-US" sz="1200" dirty="0">
                <a:solidFill>
                  <a:srgbClr val="3E3E3E"/>
                </a:solidFill>
                <a:latin typeface="Arial"/>
                <a:cs typeface="Arial"/>
              </a:rPr>
              <a:t>is </a:t>
            </a:r>
            <a:r>
              <a:rPr lang="en-US" sz="1200" spc="-5" dirty="0">
                <a:solidFill>
                  <a:srgbClr val="3E3E3E"/>
                </a:solidFill>
                <a:latin typeface="Arial"/>
                <a:cs typeface="Arial"/>
              </a:rPr>
              <a:t>committed to helping rural</a:t>
            </a:r>
            <a:r>
              <a:rPr lang="en-US" sz="1200" spc="-5" baseline="0" dirty="0">
                <a:solidFill>
                  <a:srgbClr val="3E3E3E"/>
                </a:solidFill>
                <a:latin typeface="Arial"/>
                <a:cs typeface="Arial"/>
              </a:rPr>
              <a:t> </a:t>
            </a:r>
            <a:r>
              <a:rPr lang="en-US" sz="1200" spc="-5" dirty="0">
                <a:solidFill>
                  <a:srgbClr val="3E3E3E"/>
                </a:solidFill>
                <a:latin typeface="Arial"/>
                <a:cs typeface="Arial"/>
              </a:rPr>
              <a:t>Georgia</a:t>
            </a:r>
            <a:r>
              <a:rPr lang="en-US" sz="1200" spc="-5" baseline="0" dirty="0">
                <a:solidFill>
                  <a:srgbClr val="3E3E3E"/>
                </a:solidFill>
                <a:latin typeface="Arial"/>
                <a:cs typeface="Arial"/>
              </a:rPr>
              <a:t> </a:t>
            </a:r>
            <a:r>
              <a:rPr lang="en-US" sz="1200" spc="-5" dirty="0">
                <a:solidFill>
                  <a:srgbClr val="3E3E3E"/>
                </a:solidFill>
                <a:latin typeface="Arial"/>
                <a:cs typeface="Arial"/>
              </a:rPr>
              <a:t>face these challenges ensuring that communities maintain their infrastructure at </a:t>
            </a:r>
            <a:r>
              <a:rPr lang="en-US" sz="1200" dirty="0">
                <a:solidFill>
                  <a:srgbClr val="3E3E3E"/>
                </a:solidFill>
                <a:latin typeface="Arial"/>
                <a:cs typeface="Arial"/>
              </a:rPr>
              <a:t>levels </a:t>
            </a:r>
            <a:r>
              <a:rPr lang="en-US" sz="1200" spc="-5" dirty="0">
                <a:solidFill>
                  <a:srgbClr val="3E3E3E"/>
                </a:solidFill>
                <a:latin typeface="Arial"/>
                <a:cs typeface="Arial"/>
              </a:rPr>
              <a:t>that meet current and future </a:t>
            </a:r>
            <a:r>
              <a:rPr lang="en-US" sz="1200" dirty="0">
                <a:solidFill>
                  <a:srgbClr val="3E3E3E"/>
                </a:solidFill>
                <a:latin typeface="Arial"/>
                <a:cs typeface="Arial"/>
              </a:rPr>
              <a:t>citizen</a:t>
            </a:r>
            <a:r>
              <a:rPr lang="en-US" sz="1200" spc="60" dirty="0">
                <a:solidFill>
                  <a:srgbClr val="3E3E3E"/>
                </a:solidFill>
                <a:latin typeface="Arial"/>
                <a:cs typeface="Arial"/>
              </a:rPr>
              <a:t> </a:t>
            </a:r>
            <a:r>
              <a:rPr lang="en-US" sz="1200" spc="-5" dirty="0">
                <a:solidFill>
                  <a:srgbClr val="3E3E3E"/>
                </a:solidFill>
                <a:latin typeface="Arial"/>
                <a:cs typeface="Arial"/>
              </a:rPr>
              <a:t>needs.</a:t>
            </a:r>
            <a:endParaRPr lang="en-US" sz="1200" dirty="0">
              <a:latin typeface="Arial"/>
              <a:cs typeface="Arial"/>
            </a:endParaRPr>
          </a:p>
          <a:p>
            <a:endParaRPr lang="en-US" dirty="0"/>
          </a:p>
        </p:txBody>
      </p:sp>
      <p:sp>
        <p:nvSpPr>
          <p:cNvPr id="4" name="Slide Number Placeholder 3"/>
          <p:cNvSpPr>
            <a:spLocks noGrp="1"/>
          </p:cNvSpPr>
          <p:nvPr>
            <p:ph type="sldNum" sz="quarter" idx="10"/>
          </p:nvPr>
        </p:nvSpPr>
        <p:spPr/>
        <p:txBody>
          <a:bodyPr/>
          <a:lstStyle/>
          <a:p>
            <a:fld id="{BC640D2E-0C1A-4418-8763-9BB732EB1D20}" type="slidenum">
              <a:rPr lang="en-US" smtClean="0"/>
              <a:pPr/>
              <a:t>3</a:t>
            </a:fld>
            <a:endParaRPr lang="en-US" dirty="0"/>
          </a:p>
        </p:txBody>
      </p:sp>
    </p:spTree>
    <p:extLst>
      <p:ext uri="{BB962C8B-B14F-4D97-AF65-F5344CB8AC3E}">
        <p14:creationId xmlns:p14="http://schemas.microsoft.com/office/powerpoint/2010/main" val="8808497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640D2E-0C1A-4418-8763-9BB732EB1D20}" type="slidenum">
              <a:rPr lang="en-US" smtClean="0"/>
              <a:pPr/>
              <a:t>21</a:t>
            </a:fld>
            <a:endParaRPr lang="en-US" dirty="0"/>
          </a:p>
        </p:txBody>
      </p:sp>
    </p:spTree>
    <p:extLst>
      <p:ext uri="{BB962C8B-B14F-4D97-AF65-F5344CB8AC3E}">
        <p14:creationId xmlns:p14="http://schemas.microsoft.com/office/powerpoint/2010/main" val="10055122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25107B5-02F5-4E62-ADE0-10E2F0450958}" type="slidenum">
              <a:rPr lang="en-US" altLang="en-US">
                <a:latin typeface="Calibri" panose="020F0502020204030204" pitchFamily="34" charset="0"/>
              </a:rPr>
              <a:pPr eaLnBrk="1" hangingPunct="1"/>
              <a:t>30</a:t>
            </a:fld>
            <a:endParaRPr lang="en-US" altLang="en-US">
              <a:latin typeface="Calibri" panose="020F0502020204030204" pitchFamily="34" charset="0"/>
            </a:endParaRPr>
          </a:p>
        </p:txBody>
      </p:sp>
    </p:spTree>
    <p:extLst>
      <p:ext uri="{BB962C8B-B14F-4D97-AF65-F5344CB8AC3E}">
        <p14:creationId xmlns:p14="http://schemas.microsoft.com/office/powerpoint/2010/main" val="42681848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25107B5-02F5-4E62-ADE0-10E2F0450958}" type="slidenum">
              <a:rPr lang="en-US" altLang="en-US">
                <a:latin typeface="Calibri" panose="020F0502020204030204" pitchFamily="34" charset="0"/>
              </a:rPr>
              <a:pPr eaLnBrk="1" hangingPunct="1"/>
              <a:t>31</a:t>
            </a:fld>
            <a:endParaRPr lang="en-US" altLang="en-US">
              <a:latin typeface="Calibri" panose="020F0502020204030204" pitchFamily="34" charset="0"/>
            </a:endParaRPr>
          </a:p>
        </p:txBody>
      </p:sp>
    </p:spTree>
    <p:extLst>
      <p:ext uri="{BB962C8B-B14F-4D97-AF65-F5344CB8AC3E}">
        <p14:creationId xmlns:p14="http://schemas.microsoft.com/office/powerpoint/2010/main" val="15376819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25107B5-02F5-4E62-ADE0-10E2F0450958}" type="slidenum">
              <a:rPr lang="en-US" altLang="en-US">
                <a:latin typeface="Calibri" panose="020F0502020204030204" pitchFamily="34" charset="0"/>
              </a:rPr>
              <a:pPr eaLnBrk="1" hangingPunct="1"/>
              <a:t>32</a:t>
            </a:fld>
            <a:endParaRPr lang="en-US" altLang="en-US">
              <a:latin typeface="Calibri" panose="020F0502020204030204" pitchFamily="34" charset="0"/>
            </a:endParaRPr>
          </a:p>
        </p:txBody>
      </p:sp>
    </p:spTree>
    <p:extLst>
      <p:ext uri="{BB962C8B-B14F-4D97-AF65-F5344CB8AC3E}">
        <p14:creationId xmlns:p14="http://schemas.microsoft.com/office/powerpoint/2010/main" val="8370711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25107B5-02F5-4E62-ADE0-10E2F0450958}" type="slidenum">
              <a:rPr lang="en-US" altLang="en-US">
                <a:latin typeface="Calibri" panose="020F0502020204030204" pitchFamily="34" charset="0"/>
              </a:rPr>
              <a:pPr eaLnBrk="1" hangingPunct="1"/>
              <a:t>33</a:t>
            </a:fld>
            <a:endParaRPr lang="en-US" altLang="en-US">
              <a:latin typeface="Calibri" panose="020F0502020204030204" pitchFamily="34" charset="0"/>
            </a:endParaRPr>
          </a:p>
        </p:txBody>
      </p:sp>
    </p:spTree>
    <p:extLst>
      <p:ext uri="{BB962C8B-B14F-4D97-AF65-F5344CB8AC3E}">
        <p14:creationId xmlns:p14="http://schemas.microsoft.com/office/powerpoint/2010/main" val="10505053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25107B5-02F5-4E62-ADE0-10E2F0450958}"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6165315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25107B5-02F5-4E62-ADE0-10E2F0450958}"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44674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pc="-10" dirty="0">
                <a:solidFill>
                  <a:srgbClr val="8A7967"/>
                </a:solidFill>
                <a:latin typeface="Georgia Pro" panose="02040502050405020303"/>
                <a:cs typeface="Arial"/>
              </a:rPr>
              <a:t>President</a:t>
            </a:r>
            <a:r>
              <a:rPr lang="en-US" spc="-10" baseline="0" dirty="0">
                <a:solidFill>
                  <a:srgbClr val="8A7967"/>
                </a:solidFill>
                <a:latin typeface="Georgia Pro" panose="02040502050405020303"/>
                <a:cs typeface="Arial"/>
              </a:rPr>
              <a:t> Gerald Ford enacted the Housing and Community Development Act more than 40 years ago as</a:t>
            </a:r>
            <a:r>
              <a:rPr lang="en-US" spc="-5" dirty="0">
                <a:solidFill>
                  <a:srgbClr val="8A7967"/>
                </a:solidFill>
                <a:latin typeface="Georgia Pro" panose="02040502050405020303"/>
                <a:cs typeface="Arial"/>
              </a:rPr>
              <a:t> an important source of funding for small rural communities to use in identifying solutions to address physical, economic and social deterioration in low to moderate income</a:t>
            </a:r>
            <a:r>
              <a:rPr lang="en-US" spc="-5" baseline="0" dirty="0">
                <a:solidFill>
                  <a:srgbClr val="8A7967"/>
                </a:solidFill>
                <a:latin typeface="Georgia Pro" panose="02040502050405020303"/>
                <a:cs typeface="Arial"/>
              </a:rPr>
              <a:t> areas</a:t>
            </a:r>
            <a:r>
              <a:rPr lang="en-US" spc="-5" dirty="0">
                <a:solidFill>
                  <a:srgbClr val="8A7967"/>
                </a:solidFill>
                <a:latin typeface="Georgia Pro" panose="02040502050405020303"/>
                <a:cs typeface="Arial"/>
              </a:rPr>
              <a:t>.</a:t>
            </a:r>
            <a:endParaRPr lang="en-US" dirty="0">
              <a:solidFill>
                <a:srgbClr val="8A7967"/>
              </a:solidFill>
              <a:latin typeface="Georgia Pro" panose="02040502050405020303"/>
            </a:endParaRPr>
          </a:p>
          <a:p>
            <a:endParaRPr lang="en-US" dirty="0"/>
          </a:p>
        </p:txBody>
      </p:sp>
      <p:sp>
        <p:nvSpPr>
          <p:cNvPr id="4" name="Slide Number Placeholder 3"/>
          <p:cNvSpPr>
            <a:spLocks noGrp="1"/>
          </p:cNvSpPr>
          <p:nvPr>
            <p:ph type="sldNum" sz="quarter" idx="10"/>
          </p:nvPr>
        </p:nvSpPr>
        <p:spPr/>
        <p:txBody>
          <a:bodyPr/>
          <a:lstStyle/>
          <a:p>
            <a:fld id="{BC640D2E-0C1A-4418-8763-9BB732EB1D20}" type="slidenum">
              <a:rPr lang="en-US" smtClean="0"/>
              <a:pPr/>
              <a:t>4</a:t>
            </a:fld>
            <a:endParaRPr lang="en-US" dirty="0"/>
          </a:p>
        </p:txBody>
      </p:sp>
    </p:spTree>
    <p:extLst>
      <p:ext uri="{BB962C8B-B14F-4D97-AF65-F5344CB8AC3E}">
        <p14:creationId xmlns:p14="http://schemas.microsoft.com/office/powerpoint/2010/main" val="13428065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8A7967"/>
                </a:solidFill>
                <a:latin typeface="Georgia" panose="02040502050405020303" pitchFamily="18" charset="0"/>
                <a:cs typeface="Arial"/>
              </a:rPr>
              <a:t>All </a:t>
            </a:r>
            <a:r>
              <a:rPr lang="en-US" sz="1200" spc="-5" dirty="0">
                <a:solidFill>
                  <a:srgbClr val="8A7967"/>
                </a:solidFill>
                <a:latin typeface="Georgia" panose="02040502050405020303" pitchFamily="18" charset="0"/>
                <a:cs typeface="Arial"/>
              </a:rPr>
              <a:t>a</a:t>
            </a:r>
            <a:r>
              <a:rPr lang="en-US" sz="1200" dirty="0">
                <a:solidFill>
                  <a:srgbClr val="8A7967"/>
                </a:solidFill>
                <a:latin typeface="Georgia" panose="02040502050405020303" pitchFamily="18" charset="0"/>
                <a:cs typeface="Arial"/>
              </a:rPr>
              <a:t>ctivities </a:t>
            </a:r>
            <a:r>
              <a:rPr lang="en-US" sz="1200" spc="-5" dirty="0">
                <a:solidFill>
                  <a:srgbClr val="8A7967"/>
                </a:solidFill>
                <a:latin typeface="Georgia" panose="02040502050405020303" pitchFamily="18" charset="0"/>
                <a:cs typeface="Arial"/>
              </a:rPr>
              <a:t>funded by CDBG must meet one of these broad federally-mandated National Objectives.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spc="-5" dirty="0">
              <a:solidFill>
                <a:srgbClr val="8A7967"/>
              </a:solidFill>
              <a:latin typeface="Georgia" panose="02040502050405020303" pitchFamily="18" charset="0"/>
              <a:cs typeface="Arial"/>
            </a:endParaRPr>
          </a:p>
          <a:p>
            <a:pPr lvl="0"/>
            <a:r>
              <a:rPr lang="en-US" sz="1200" spc="-5" dirty="0">
                <a:solidFill>
                  <a:srgbClr val="8A7967"/>
                </a:solidFill>
                <a:latin typeface="Georgia" panose="02040502050405020303" pitchFamily="18" charset="0"/>
                <a:cs typeface="Arial"/>
              </a:rPr>
              <a:t>At least 70% Benefit to Low and Moderate income</a:t>
            </a:r>
            <a:r>
              <a:rPr lang="en-US" sz="1200" spc="40" dirty="0">
                <a:solidFill>
                  <a:srgbClr val="8A7967"/>
                </a:solidFill>
                <a:latin typeface="Georgia" panose="02040502050405020303" pitchFamily="18" charset="0"/>
                <a:cs typeface="Arial"/>
              </a:rPr>
              <a:t> </a:t>
            </a:r>
            <a:r>
              <a:rPr lang="en-US" sz="1200" spc="-5" dirty="0">
                <a:solidFill>
                  <a:srgbClr val="8A7967"/>
                </a:solidFill>
                <a:latin typeface="Georgia" panose="02040502050405020303" pitchFamily="18" charset="0"/>
                <a:cs typeface="Arial"/>
              </a:rPr>
              <a:t>persons; - </a:t>
            </a:r>
            <a:r>
              <a:rPr lang="en-US" dirty="0">
                <a:solidFill>
                  <a:srgbClr val="00B050"/>
                </a:solidFill>
                <a:latin typeface="Georgia" panose="02040502050405020303" pitchFamily="18" charset="0"/>
              </a:rPr>
              <a:t>Low- and moderate-income person means…</a:t>
            </a:r>
          </a:p>
          <a:p>
            <a:pPr lvl="1"/>
            <a:r>
              <a:rPr lang="en-US" dirty="0">
                <a:solidFill>
                  <a:srgbClr val="00B050"/>
                </a:solidFill>
                <a:latin typeface="Georgia" panose="02040502050405020303" pitchFamily="18" charset="0"/>
              </a:rPr>
              <a:t>Living at 80 percent or less of Area Median Income</a:t>
            </a:r>
            <a:endParaRPr lang="en-US" dirty="0">
              <a:solidFill>
                <a:srgbClr val="00B050"/>
              </a:solidFill>
              <a:latin typeface="Georgia" panose="02040502050405020303" pitchFamily="18" charset="0"/>
              <a:cs typeface="Arial"/>
            </a:endParaRPr>
          </a:p>
          <a:p>
            <a:pPr marL="546100" indent="-533400">
              <a:spcBef>
                <a:spcPts val="1200"/>
              </a:spcBef>
              <a:buClr>
                <a:srgbClr val="FFC000"/>
              </a:buClr>
              <a:buFont typeface="Courier New" panose="02070309020205020404" pitchFamily="49" charset="0"/>
              <a:buChar char="o"/>
              <a:tabLst>
                <a:tab pos="545465" algn="l"/>
                <a:tab pos="546100" algn="l"/>
              </a:tabLst>
            </a:pPr>
            <a:endParaRPr lang="en-US" sz="1200" dirty="0">
              <a:solidFill>
                <a:srgbClr val="8A7967"/>
              </a:solidFill>
              <a:latin typeface="Georgia" panose="02040502050405020303" pitchFamily="18" charset="0"/>
              <a:cs typeface="Arial"/>
            </a:endParaRPr>
          </a:p>
          <a:p>
            <a:pPr marL="546100" indent="-533400">
              <a:spcBef>
                <a:spcPts val="1200"/>
              </a:spcBef>
              <a:buClr>
                <a:srgbClr val="FFC000"/>
              </a:buClr>
              <a:buFont typeface="Courier New" panose="02070309020205020404" pitchFamily="49" charset="0"/>
              <a:buChar char="o"/>
              <a:tabLst>
                <a:tab pos="545465" algn="l"/>
                <a:tab pos="546100" algn="l"/>
              </a:tabLst>
            </a:pPr>
            <a:r>
              <a:rPr lang="en-US" sz="1200" spc="-5" dirty="0">
                <a:solidFill>
                  <a:srgbClr val="8A7967"/>
                </a:solidFill>
                <a:latin typeface="Georgia" panose="02040502050405020303" pitchFamily="18" charset="0"/>
                <a:cs typeface="Arial"/>
              </a:rPr>
              <a:t>Prevention or elimination of slums or</a:t>
            </a:r>
            <a:r>
              <a:rPr lang="en-US" sz="1200" spc="15" dirty="0">
                <a:solidFill>
                  <a:srgbClr val="8A7967"/>
                </a:solidFill>
                <a:latin typeface="Georgia" panose="02040502050405020303" pitchFamily="18" charset="0"/>
                <a:cs typeface="Arial"/>
              </a:rPr>
              <a:t> </a:t>
            </a:r>
            <a:r>
              <a:rPr lang="en-US" sz="1200" spc="-5" dirty="0">
                <a:solidFill>
                  <a:srgbClr val="8A7967"/>
                </a:solidFill>
                <a:latin typeface="Georgia" panose="02040502050405020303" pitchFamily="18" charset="0"/>
                <a:cs typeface="Arial"/>
              </a:rPr>
              <a:t>blight;</a:t>
            </a:r>
            <a:endParaRPr lang="en-US" sz="1200" dirty="0">
              <a:solidFill>
                <a:srgbClr val="8A7967"/>
              </a:solidFill>
              <a:latin typeface="Georgia" panose="02040502050405020303" pitchFamily="18" charset="0"/>
              <a:cs typeface="Arial"/>
            </a:endParaRPr>
          </a:p>
          <a:p>
            <a:pPr marL="546100" marR="5080" indent="-533400">
              <a:spcBef>
                <a:spcPts val="1200"/>
              </a:spcBef>
              <a:buClr>
                <a:srgbClr val="FFC000"/>
              </a:buClr>
              <a:buFont typeface="Courier New" panose="02070309020205020404" pitchFamily="49" charset="0"/>
              <a:buChar char="o"/>
              <a:tabLst>
                <a:tab pos="545465" algn="l"/>
                <a:tab pos="546100" algn="l"/>
              </a:tabLst>
            </a:pPr>
            <a:r>
              <a:rPr lang="en-US" sz="1200" spc="-5" dirty="0">
                <a:solidFill>
                  <a:srgbClr val="8A7967"/>
                </a:solidFill>
                <a:latin typeface="Georgia" panose="02040502050405020303" pitchFamily="18" charset="0"/>
                <a:cs typeface="Arial"/>
              </a:rPr>
              <a:t>Community Development needs having a particular </a:t>
            </a:r>
            <a:r>
              <a:rPr lang="en-US" sz="1200" spc="-20" dirty="0">
                <a:solidFill>
                  <a:srgbClr val="8A7967"/>
                </a:solidFill>
                <a:latin typeface="Georgia" panose="02040502050405020303" pitchFamily="18" charset="0"/>
                <a:cs typeface="Arial"/>
              </a:rPr>
              <a:t>urgency, </a:t>
            </a:r>
            <a:r>
              <a:rPr lang="en-US" sz="1200" spc="-5" dirty="0">
                <a:solidFill>
                  <a:srgbClr val="8A7967"/>
                </a:solidFill>
                <a:latin typeface="Georgia" panose="02040502050405020303" pitchFamily="18" charset="0"/>
                <a:cs typeface="Arial"/>
              </a:rPr>
              <a:t>posing serious and immediate threat to the health or welfare of a</a:t>
            </a:r>
            <a:r>
              <a:rPr lang="en-US" sz="1200" spc="114" dirty="0">
                <a:solidFill>
                  <a:srgbClr val="8A7967"/>
                </a:solidFill>
                <a:latin typeface="Georgia" panose="02040502050405020303" pitchFamily="18" charset="0"/>
                <a:cs typeface="Arial"/>
              </a:rPr>
              <a:t> </a:t>
            </a:r>
            <a:r>
              <a:rPr lang="en-US" sz="1200" dirty="0">
                <a:solidFill>
                  <a:srgbClr val="8A7967"/>
                </a:solidFill>
                <a:latin typeface="Georgia" panose="02040502050405020303" pitchFamily="18" charset="0"/>
                <a:cs typeface="Arial"/>
              </a:rPr>
              <a:t>community</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spc="-5" dirty="0">
              <a:solidFill>
                <a:srgbClr val="8A7967"/>
              </a:solidFill>
              <a:latin typeface="Georgia" panose="02040502050405020303" pitchFamily="18" charset="0"/>
              <a:cs typeface="Arial"/>
            </a:endParaRPr>
          </a:p>
          <a:p>
            <a:endParaRPr lang="en-US" dirty="0"/>
          </a:p>
        </p:txBody>
      </p:sp>
      <p:sp>
        <p:nvSpPr>
          <p:cNvPr id="4" name="Slide Number Placeholder 3"/>
          <p:cNvSpPr>
            <a:spLocks noGrp="1"/>
          </p:cNvSpPr>
          <p:nvPr>
            <p:ph type="sldNum" sz="quarter" idx="10"/>
          </p:nvPr>
        </p:nvSpPr>
        <p:spPr/>
        <p:txBody>
          <a:bodyPr/>
          <a:lstStyle/>
          <a:p>
            <a:fld id="{BC640D2E-0C1A-4418-8763-9BB732EB1D20}" type="slidenum">
              <a:rPr lang="en-US" smtClean="0"/>
              <a:pPr/>
              <a:t>5</a:t>
            </a:fld>
            <a:endParaRPr lang="en-US" dirty="0"/>
          </a:p>
        </p:txBody>
      </p:sp>
    </p:spTree>
    <p:extLst>
      <p:ext uri="{BB962C8B-B14F-4D97-AF65-F5344CB8AC3E}">
        <p14:creationId xmlns:p14="http://schemas.microsoft.com/office/powerpoint/2010/main" val="1736629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5409" marR="64135" indent="0">
              <a:lnSpc>
                <a:spcPct val="100000"/>
              </a:lnSpc>
              <a:spcBef>
                <a:spcPts val="430"/>
              </a:spcBef>
              <a:buNone/>
              <a:tabLst>
                <a:tab pos="447675" algn="l"/>
                <a:tab pos="448309" algn="l"/>
              </a:tabLst>
            </a:pPr>
            <a:r>
              <a:rPr lang="en-US" spc="-5" dirty="0">
                <a:solidFill>
                  <a:srgbClr val="8A7967"/>
                </a:solidFill>
                <a:latin typeface="Georgia" panose="02040502050405020303" pitchFamily="18" charset="0"/>
              </a:rPr>
              <a:t>Georgia has two delivery systems for CDBG funding:</a:t>
            </a:r>
          </a:p>
          <a:p>
            <a:pPr marL="457200" marR="64135" indent="-352425">
              <a:lnSpc>
                <a:spcPct val="100000"/>
              </a:lnSpc>
              <a:spcBef>
                <a:spcPts val="430"/>
              </a:spcBef>
              <a:buNone/>
              <a:tabLst>
                <a:tab pos="447675" algn="l"/>
                <a:tab pos="448309" algn="l"/>
              </a:tabLst>
            </a:pPr>
            <a:r>
              <a:rPr lang="en-US" spc="-5" dirty="0">
                <a:solidFill>
                  <a:srgbClr val="8A7967"/>
                </a:solidFill>
                <a:latin typeface="Georgia" panose="02040502050405020303" pitchFamily="18" charset="0"/>
              </a:rPr>
              <a:t>1. Entitlement Communities – Receive funding directly from HUD</a:t>
            </a:r>
            <a:br>
              <a:rPr lang="en-US" spc="-5" dirty="0">
                <a:solidFill>
                  <a:srgbClr val="8A7967"/>
                </a:solidFill>
                <a:latin typeface="Georgia" panose="02040502050405020303" pitchFamily="18" charset="0"/>
              </a:rPr>
            </a:br>
            <a:endParaRPr lang="en-US" spc="-5" dirty="0">
              <a:solidFill>
                <a:srgbClr val="8A7967"/>
              </a:solidFill>
              <a:latin typeface="Georgia" panose="02040502050405020303" pitchFamily="18" charset="0"/>
            </a:endParaRPr>
          </a:p>
          <a:p>
            <a:pPr marL="457200" marR="64135" indent="-352425">
              <a:lnSpc>
                <a:spcPct val="100000"/>
              </a:lnSpc>
              <a:spcBef>
                <a:spcPts val="430"/>
              </a:spcBef>
              <a:buNone/>
            </a:pPr>
            <a:r>
              <a:rPr lang="en-US" spc="-5" dirty="0">
                <a:solidFill>
                  <a:srgbClr val="8A7967"/>
                </a:solidFill>
                <a:latin typeface="Georgia" panose="02040502050405020303" pitchFamily="18" charset="0"/>
              </a:rPr>
              <a:t>2. </a:t>
            </a:r>
            <a:r>
              <a:rPr lang="en-US" b="1" spc="-5" dirty="0">
                <a:solidFill>
                  <a:srgbClr val="8A7967"/>
                </a:solidFill>
                <a:latin typeface="Georgia" panose="02040502050405020303" pitchFamily="18" charset="0"/>
              </a:rPr>
              <a:t>State Small Cities Program for </a:t>
            </a:r>
            <a:br>
              <a:rPr lang="en-US" b="1" spc="-5" dirty="0">
                <a:solidFill>
                  <a:srgbClr val="8A7967"/>
                </a:solidFill>
                <a:latin typeface="Georgia" panose="02040502050405020303" pitchFamily="18" charset="0"/>
              </a:rPr>
            </a:br>
            <a:r>
              <a:rPr lang="en-US" b="1" spc="-5" dirty="0">
                <a:solidFill>
                  <a:srgbClr val="8A7967"/>
                </a:solidFill>
                <a:latin typeface="Georgia" panose="02040502050405020303" pitchFamily="18" charset="0"/>
              </a:rPr>
              <a:t>Non-Entitlement Communities – </a:t>
            </a:r>
            <a:br>
              <a:rPr lang="en-US" b="1" spc="-5" dirty="0">
                <a:solidFill>
                  <a:srgbClr val="8A7967"/>
                </a:solidFill>
                <a:latin typeface="Georgia" panose="02040502050405020303" pitchFamily="18" charset="0"/>
              </a:rPr>
            </a:br>
            <a:r>
              <a:rPr lang="en-US" b="1" spc="-5" dirty="0">
                <a:solidFill>
                  <a:srgbClr val="8A7967"/>
                </a:solidFill>
                <a:latin typeface="Georgia" panose="02040502050405020303" pitchFamily="18" charset="0"/>
              </a:rPr>
              <a:t>- </a:t>
            </a:r>
            <a:r>
              <a:rPr lang="en-US" b="1" spc="-5" dirty="0">
                <a:solidFill>
                  <a:srgbClr val="00B050"/>
                </a:solidFill>
                <a:latin typeface="Georgia" panose="02040502050405020303" pitchFamily="18" charset="0"/>
              </a:rPr>
              <a:t>DCA administers using a competitive application process</a:t>
            </a:r>
          </a:p>
          <a:p>
            <a:pPr marL="457200" marR="64135" indent="-352425">
              <a:lnSpc>
                <a:spcPct val="100000"/>
              </a:lnSpc>
              <a:spcBef>
                <a:spcPts val="430"/>
              </a:spcBef>
              <a:buNone/>
            </a:pPr>
            <a:r>
              <a:rPr lang="en-US" b="1" spc="-5" dirty="0">
                <a:solidFill>
                  <a:srgbClr val="00B050"/>
                </a:solidFill>
                <a:latin typeface="Georgia" panose="02040502050405020303" pitchFamily="18" charset="0"/>
              </a:rPr>
              <a:t>	- Cities and Counties (generally below 50,000 in population) are eligible</a:t>
            </a:r>
          </a:p>
          <a:p>
            <a:endParaRPr lang="en-US" dirty="0"/>
          </a:p>
        </p:txBody>
      </p:sp>
      <p:sp>
        <p:nvSpPr>
          <p:cNvPr id="4" name="Slide Number Placeholder 3"/>
          <p:cNvSpPr>
            <a:spLocks noGrp="1"/>
          </p:cNvSpPr>
          <p:nvPr>
            <p:ph type="sldNum" sz="quarter" idx="10"/>
          </p:nvPr>
        </p:nvSpPr>
        <p:spPr/>
        <p:txBody>
          <a:bodyPr/>
          <a:lstStyle/>
          <a:p>
            <a:fld id="{BC640D2E-0C1A-4418-8763-9BB732EB1D20}" type="slidenum">
              <a:rPr lang="en-US" smtClean="0"/>
              <a:pPr/>
              <a:t>6</a:t>
            </a:fld>
            <a:endParaRPr lang="en-US" dirty="0"/>
          </a:p>
        </p:txBody>
      </p:sp>
    </p:spTree>
    <p:extLst>
      <p:ext uri="{BB962C8B-B14F-4D97-AF65-F5344CB8AC3E}">
        <p14:creationId xmlns:p14="http://schemas.microsoft.com/office/powerpoint/2010/main" val="1479124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8A7967"/>
                </a:solidFill>
                <a:latin typeface="Georgia" panose="02040502050405020303" pitchFamily="18" charset="0"/>
                <a:cs typeface="Arial"/>
              </a:rPr>
              <a:t>The </a:t>
            </a:r>
            <a:r>
              <a:rPr lang="en-US" sz="1200" spc="-5" dirty="0">
                <a:solidFill>
                  <a:srgbClr val="8A7967"/>
                </a:solidFill>
                <a:latin typeface="Georgia" panose="02040502050405020303" pitchFamily="18" charset="0"/>
                <a:cs typeface="Arial"/>
              </a:rPr>
              <a:t>activities a community can </a:t>
            </a:r>
            <a:r>
              <a:rPr lang="en-US" sz="1200" spc="-10" dirty="0">
                <a:solidFill>
                  <a:srgbClr val="8A7967"/>
                </a:solidFill>
                <a:latin typeface="Georgia" panose="02040502050405020303" pitchFamily="18" charset="0"/>
                <a:cs typeface="Arial"/>
              </a:rPr>
              <a:t>undertake </a:t>
            </a:r>
            <a:r>
              <a:rPr lang="en-US" sz="1200" spc="-15" dirty="0">
                <a:solidFill>
                  <a:srgbClr val="8A7967"/>
                </a:solidFill>
                <a:latin typeface="Georgia" panose="02040502050405020303" pitchFamily="18" charset="0"/>
                <a:cs typeface="Arial"/>
              </a:rPr>
              <a:t>with </a:t>
            </a:r>
            <a:r>
              <a:rPr lang="en-US" sz="1200" spc="-5" dirty="0">
                <a:solidFill>
                  <a:srgbClr val="8A7967"/>
                </a:solidFill>
                <a:latin typeface="Georgia" panose="02040502050405020303" pitchFamily="18" charset="0"/>
                <a:cs typeface="Arial"/>
              </a:rPr>
              <a:t>CDBG </a:t>
            </a:r>
            <a:r>
              <a:rPr lang="en-US" sz="1200" spc="-10" dirty="0">
                <a:solidFill>
                  <a:srgbClr val="8A7967"/>
                </a:solidFill>
                <a:latin typeface="Georgia" panose="02040502050405020303" pitchFamily="18" charset="0"/>
                <a:cs typeface="Arial"/>
              </a:rPr>
              <a:t>funds </a:t>
            </a:r>
            <a:r>
              <a:rPr lang="en-US" sz="1200" spc="-5" dirty="0">
                <a:solidFill>
                  <a:srgbClr val="8A7967"/>
                </a:solidFill>
                <a:latin typeface="Georgia" panose="02040502050405020303" pitchFamily="18" charset="0"/>
                <a:cs typeface="Arial"/>
              </a:rPr>
              <a:t>is </a:t>
            </a:r>
            <a:r>
              <a:rPr lang="en-US" sz="1200" spc="-10" dirty="0">
                <a:solidFill>
                  <a:srgbClr val="8A7967"/>
                </a:solidFill>
                <a:latin typeface="Georgia" panose="02040502050405020303" pitchFamily="18" charset="0"/>
                <a:cs typeface="Arial"/>
              </a:rPr>
              <a:t>comprehensive and</a:t>
            </a:r>
            <a:r>
              <a:rPr lang="en-US" sz="1200" spc="20" dirty="0">
                <a:solidFill>
                  <a:srgbClr val="8A7967"/>
                </a:solidFill>
                <a:latin typeface="Georgia" panose="02040502050405020303" pitchFamily="18" charset="0"/>
                <a:cs typeface="Arial"/>
              </a:rPr>
              <a:t> </a:t>
            </a:r>
            <a:r>
              <a:rPr lang="en-US" sz="1200" spc="-10" dirty="0">
                <a:solidFill>
                  <a:srgbClr val="8A7967"/>
                </a:solidFill>
                <a:latin typeface="Georgia" panose="02040502050405020303" pitchFamily="18" charset="0"/>
                <a:cs typeface="Arial"/>
              </a:rPr>
              <a:t>flexible. </a:t>
            </a:r>
            <a:endParaRPr lang="en-US" dirty="0"/>
          </a:p>
        </p:txBody>
      </p:sp>
      <p:sp>
        <p:nvSpPr>
          <p:cNvPr id="4" name="Slide Number Placeholder 3"/>
          <p:cNvSpPr>
            <a:spLocks noGrp="1"/>
          </p:cNvSpPr>
          <p:nvPr>
            <p:ph type="sldNum" sz="quarter" idx="10"/>
          </p:nvPr>
        </p:nvSpPr>
        <p:spPr/>
        <p:txBody>
          <a:bodyPr/>
          <a:lstStyle/>
          <a:p>
            <a:fld id="{BC640D2E-0C1A-4418-8763-9BB732EB1D20}" type="slidenum">
              <a:rPr lang="en-US" smtClean="0"/>
              <a:pPr/>
              <a:t>7</a:t>
            </a:fld>
            <a:endParaRPr lang="en-US" dirty="0"/>
          </a:p>
        </p:txBody>
      </p:sp>
    </p:spTree>
    <p:extLst>
      <p:ext uri="{BB962C8B-B14F-4D97-AF65-F5344CB8AC3E}">
        <p14:creationId xmlns:p14="http://schemas.microsoft.com/office/powerpoint/2010/main" val="1017289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640D2E-0C1A-4418-8763-9BB732EB1D20}" type="slidenum">
              <a:rPr lang="en-US" smtClean="0"/>
              <a:pPr/>
              <a:t>8</a:t>
            </a:fld>
            <a:endParaRPr lang="en-US" dirty="0"/>
          </a:p>
        </p:txBody>
      </p:sp>
    </p:spTree>
    <p:extLst>
      <p:ext uri="{BB962C8B-B14F-4D97-AF65-F5344CB8AC3E}">
        <p14:creationId xmlns:p14="http://schemas.microsoft.com/office/powerpoint/2010/main" val="31957532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640D2E-0C1A-4418-8763-9BB732EB1D20}" type="slidenum">
              <a:rPr lang="en-US" smtClean="0"/>
              <a:pPr/>
              <a:t>9</a:t>
            </a:fld>
            <a:endParaRPr lang="en-US" dirty="0"/>
          </a:p>
        </p:txBody>
      </p:sp>
    </p:spTree>
    <p:extLst>
      <p:ext uri="{BB962C8B-B14F-4D97-AF65-F5344CB8AC3E}">
        <p14:creationId xmlns:p14="http://schemas.microsoft.com/office/powerpoint/2010/main" val="16710316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--Since 1974, CDBG has invested $144 billion to create viable communities nationwide</a:t>
            </a:r>
          </a:p>
          <a:p>
            <a:r>
              <a:rPr lang="en-US" sz="1200" kern="1200" dirty="0">
                <a:solidFill>
                  <a:schemeClr val="tx1"/>
                </a:solidFill>
                <a:effectLst/>
                <a:latin typeface="Arial" charset="0"/>
                <a:ea typeface="+mn-ea"/>
                <a:cs typeface="+mn-cs"/>
              </a:rPr>
              <a:t>-- In the last 10 years, CDBG has </a:t>
            </a:r>
          </a:p>
          <a:p>
            <a:r>
              <a:rPr lang="en-US" sz="1200" kern="1200" dirty="0">
                <a:solidFill>
                  <a:schemeClr val="tx1"/>
                </a:solidFill>
                <a:effectLst/>
                <a:latin typeface="Arial" charset="0"/>
                <a:ea typeface="+mn-ea"/>
                <a:cs typeface="+mn-cs"/>
              </a:rPr>
              <a:t>	created or retained more than 400,000 permanent jobs</a:t>
            </a:r>
          </a:p>
          <a:p>
            <a:r>
              <a:rPr lang="en-US" sz="1200" kern="1200" dirty="0">
                <a:solidFill>
                  <a:schemeClr val="tx1"/>
                </a:solidFill>
                <a:effectLst/>
                <a:latin typeface="Arial" charset="0"/>
                <a:ea typeface="+mn-ea"/>
                <a:cs typeface="+mn-cs"/>
              </a:rPr>
              <a:t>	rehabilitated more than 1.3 million homes</a:t>
            </a:r>
          </a:p>
          <a:p>
            <a:r>
              <a:rPr lang="en-US" sz="1200" kern="1200" dirty="0">
                <a:solidFill>
                  <a:schemeClr val="tx1"/>
                </a:solidFill>
                <a:effectLst/>
                <a:latin typeface="Arial" charset="0"/>
                <a:ea typeface="+mn-ea"/>
                <a:cs typeface="+mn-cs"/>
              </a:rPr>
              <a:t>	and helped more than 33 million people benefit from improved public facilities</a:t>
            </a:r>
          </a:p>
          <a:p>
            <a:r>
              <a:rPr lang="en-US" sz="1200" kern="1200" dirty="0">
                <a:solidFill>
                  <a:schemeClr val="tx1"/>
                </a:solidFill>
                <a:effectLst/>
                <a:latin typeface="Arial" charset="0"/>
                <a:ea typeface="+mn-ea"/>
                <a:cs typeface="+mn-cs"/>
              </a:rPr>
              <a:t> --This is the really big CDBG picture nation-wide</a:t>
            </a:r>
          </a:p>
          <a:p>
            <a:r>
              <a:rPr lang="en-US" sz="1200" kern="1200" dirty="0">
                <a:solidFill>
                  <a:schemeClr val="tx1"/>
                </a:solidFill>
                <a:effectLst/>
                <a:latin typeface="Arial" charset="0"/>
                <a:ea typeface="+mn-ea"/>
                <a:cs typeface="+mn-cs"/>
              </a:rPr>
              <a:t>--State of Georgia since 2013</a:t>
            </a:r>
          </a:p>
          <a:p>
            <a:r>
              <a:rPr lang="en-US" sz="1200" kern="1200" dirty="0">
                <a:solidFill>
                  <a:schemeClr val="tx1"/>
                </a:solidFill>
                <a:effectLst/>
                <a:latin typeface="Arial" charset="0"/>
                <a:ea typeface="+mn-ea"/>
                <a:cs typeface="+mn-cs"/>
              </a:rPr>
              <a:t>	33 public non-governmental buildings serving over 48,000 people</a:t>
            </a:r>
          </a:p>
          <a:p>
            <a:r>
              <a:rPr lang="en-US" sz="1200" kern="1200" dirty="0">
                <a:solidFill>
                  <a:schemeClr val="tx1"/>
                </a:solidFill>
                <a:effectLst/>
                <a:latin typeface="Arial" charset="0"/>
                <a:ea typeface="+mn-ea"/>
                <a:cs typeface="+mn-cs"/>
              </a:rPr>
              <a:t>	278 infrastructure projects serving 62,300</a:t>
            </a:r>
          </a:p>
          <a:p>
            <a:r>
              <a:rPr lang="en-US" sz="1200" kern="1200" dirty="0">
                <a:solidFill>
                  <a:schemeClr val="tx1"/>
                </a:solidFill>
                <a:effectLst/>
                <a:latin typeface="Arial" charset="0"/>
                <a:ea typeface="+mn-ea"/>
                <a:cs typeface="+mn-cs"/>
              </a:rPr>
              <a:t>	52 Economic Development projects creating or retaining 3,644 jobs</a:t>
            </a:r>
          </a:p>
          <a:p>
            <a:r>
              <a:rPr lang="en-US" sz="1200" kern="1200" dirty="0">
                <a:solidFill>
                  <a:schemeClr val="tx1"/>
                </a:solidFill>
                <a:effectLst/>
                <a:latin typeface="Arial" charset="0"/>
                <a:ea typeface="+mn-ea"/>
                <a:cs typeface="+mn-cs"/>
              </a:rPr>
              <a:t>	268 units rehabbed</a:t>
            </a:r>
          </a:p>
          <a:p>
            <a:r>
              <a:rPr lang="en-US" sz="1200" kern="1200" dirty="0">
                <a:solidFill>
                  <a:schemeClr val="tx1"/>
                </a:solidFill>
                <a:effectLst/>
                <a:latin typeface="Arial" charset="0"/>
                <a:ea typeface="+mn-ea"/>
                <a:cs typeface="+mn-cs"/>
              </a:rPr>
              <a:t>	30 ITAD projects benefitting over 27,000 people</a:t>
            </a:r>
          </a:p>
          <a:p>
            <a:r>
              <a:rPr lang="en-US" sz="1200" kern="1200" dirty="0">
                <a:solidFill>
                  <a:schemeClr val="tx1"/>
                </a:solidFill>
                <a:effectLst/>
                <a:latin typeface="Arial" charset="0"/>
                <a:ea typeface="+mn-ea"/>
                <a:cs typeface="+mn-cs"/>
              </a:rPr>
              <a:t>--Now we will encourage you to focus on your own community</a:t>
            </a:r>
          </a:p>
          <a:p>
            <a:endParaRPr lang="en-US" dirty="0"/>
          </a:p>
        </p:txBody>
      </p:sp>
      <p:sp>
        <p:nvSpPr>
          <p:cNvPr id="4" name="Slide Number Placeholder 3"/>
          <p:cNvSpPr>
            <a:spLocks noGrp="1"/>
          </p:cNvSpPr>
          <p:nvPr>
            <p:ph type="sldNum" sz="quarter" idx="10"/>
          </p:nvPr>
        </p:nvSpPr>
        <p:spPr/>
        <p:txBody>
          <a:bodyPr/>
          <a:lstStyle/>
          <a:p>
            <a:pPr>
              <a:defRPr/>
            </a:pPr>
            <a:fld id="{CC57C2E5-FE2C-49E4-B106-7001AF357953}" type="slidenum">
              <a:rPr lang="en-US" smtClean="0"/>
              <a:pPr>
                <a:defRPr/>
              </a:pPr>
              <a:t>10</a:t>
            </a:fld>
            <a:endParaRPr lang="en-US" dirty="0"/>
          </a:p>
        </p:txBody>
      </p:sp>
    </p:spTree>
    <p:extLst>
      <p:ext uri="{BB962C8B-B14F-4D97-AF65-F5344CB8AC3E}">
        <p14:creationId xmlns:p14="http://schemas.microsoft.com/office/powerpoint/2010/main" val="33487098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611C0-F562-6D50-FF0C-93500287D15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9B402A7-C911-78B5-0AC0-14632455BF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214E54A-DE4F-A2CE-E15C-9945D31AE024}"/>
              </a:ext>
            </a:extLst>
          </p:cNvPr>
          <p:cNvSpPr>
            <a:spLocks noGrp="1"/>
          </p:cNvSpPr>
          <p:nvPr>
            <p:ph type="dt" sz="half" idx="10"/>
          </p:nvPr>
        </p:nvSpPr>
        <p:spPr/>
        <p:txBody>
          <a:bodyPr/>
          <a:lstStyle/>
          <a:p>
            <a:fld id="{3E9040E5-5DCF-43BB-83AA-28C135918594}" type="datetimeFigureOut">
              <a:rPr lang="en-US" smtClean="0"/>
              <a:t>1/6/2025</a:t>
            </a:fld>
            <a:endParaRPr lang="en-US"/>
          </a:p>
        </p:txBody>
      </p:sp>
      <p:sp>
        <p:nvSpPr>
          <p:cNvPr id="5" name="Footer Placeholder 4">
            <a:extLst>
              <a:ext uri="{FF2B5EF4-FFF2-40B4-BE49-F238E27FC236}">
                <a16:creationId xmlns:a16="http://schemas.microsoft.com/office/drawing/2014/main" id="{7030D5E9-EEDE-609B-E5F7-05C2EFD247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F9E326-C51F-1CBB-D9D7-30DBD0559321}"/>
              </a:ext>
            </a:extLst>
          </p:cNvPr>
          <p:cNvSpPr>
            <a:spLocks noGrp="1"/>
          </p:cNvSpPr>
          <p:nvPr>
            <p:ph type="sldNum" sz="quarter" idx="12"/>
          </p:nvPr>
        </p:nvSpPr>
        <p:spPr/>
        <p:txBody>
          <a:bodyPr/>
          <a:lstStyle/>
          <a:p>
            <a:fld id="{21E45D96-BD88-4081-BD16-93BAAAA68F24}" type="slidenum">
              <a:rPr lang="en-US" smtClean="0"/>
              <a:t>‹#›</a:t>
            </a:fld>
            <a:endParaRPr lang="en-US"/>
          </a:p>
        </p:txBody>
      </p:sp>
    </p:spTree>
    <p:extLst>
      <p:ext uri="{BB962C8B-B14F-4D97-AF65-F5344CB8AC3E}">
        <p14:creationId xmlns:p14="http://schemas.microsoft.com/office/powerpoint/2010/main" val="2206250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947D8-7CAD-990B-0767-10708171968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121D09-EF09-942C-579B-5A38C94D5AE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90EB08-1345-00DD-10D6-D8C24107E91F}"/>
              </a:ext>
            </a:extLst>
          </p:cNvPr>
          <p:cNvSpPr>
            <a:spLocks noGrp="1"/>
          </p:cNvSpPr>
          <p:nvPr>
            <p:ph type="dt" sz="half" idx="10"/>
          </p:nvPr>
        </p:nvSpPr>
        <p:spPr/>
        <p:txBody>
          <a:bodyPr/>
          <a:lstStyle/>
          <a:p>
            <a:fld id="{3E9040E5-5DCF-43BB-83AA-28C135918594}" type="datetimeFigureOut">
              <a:rPr lang="en-US" smtClean="0"/>
              <a:t>1/6/2025</a:t>
            </a:fld>
            <a:endParaRPr lang="en-US"/>
          </a:p>
        </p:txBody>
      </p:sp>
      <p:sp>
        <p:nvSpPr>
          <p:cNvPr id="5" name="Footer Placeholder 4">
            <a:extLst>
              <a:ext uri="{FF2B5EF4-FFF2-40B4-BE49-F238E27FC236}">
                <a16:creationId xmlns:a16="http://schemas.microsoft.com/office/drawing/2014/main" id="{144AB159-3B0B-6D48-4E7E-23D6D46349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A35433-F117-9D82-5212-5216AEC5DD03}"/>
              </a:ext>
            </a:extLst>
          </p:cNvPr>
          <p:cNvSpPr>
            <a:spLocks noGrp="1"/>
          </p:cNvSpPr>
          <p:nvPr>
            <p:ph type="sldNum" sz="quarter" idx="12"/>
          </p:nvPr>
        </p:nvSpPr>
        <p:spPr/>
        <p:txBody>
          <a:bodyPr/>
          <a:lstStyle/>
          <a:p>
            <a:fld id="{21E45D96-BD88-4081-BD16-93BAAAA68F24}" type="slidenum">
              <a:rPr lang="en-US" smtClean="0"/>
              <a:t>‹#›</a:t>
            </a:fld>
            <a:endParaRPr lang="en-US"/>
          </a:p>
        </p:txBody>
      </p:sp>
    </p:spTree>
    <p:extLst>
      <p:ext uri="{BB962C8B-B14F-4D97-AF65-F5344CB8AC3E}">
        <p14:creationId xmlns:p14="http://schemas.microsoft.com/office/powerpoint/2010/main" val="30043716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00547C-BE1B-4F36-4DBC-2F57B42F245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A48243-68F7-A7B5-FE58-BE2F54E7D15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B2EFE2-A447-5B39-A353-CA172CA3FF7E}"/>
              </a:ext>
            </a:extLst>
          </p:cNvPr>
          <p:cNvSpPr>
            <a:spLocks noGrp="1"/>
          </p:cNvSpPr>
          <p:nvPr>
            <p:ph type="dt" sz="half" idx="10"/>
          </p:nvPr>
        </p:nvSpPr>
        <p:spPr/>
        <p:txBody>
          <a:bodyPr/>
          <a:lstStyle/>
          <a:p>
            <a:fld id="{3E9040E5-5DCF-43BB-83AA-28C135918594}" type="datetimeFigureOut">
              <a:rPr lang="en-US" smtClean="0"/>
              <a:t>1/6/2025</a:t>
            </a:fld>
            <a:endParaRPr lang="en-US"/>
          </a:p>
        </p:txBody>
      </p:sp>
      <p:sp>
        <p:nvSpPr>
          <p:cNvPr id="5" name="Footer Placeholder 4">
            <a:extLst>
              <a:ext uri="{FF2B5EF4-FFF2-40B4-BE49-F238E27FC236}">
                <a16:creationId xmlns:a16="http://schemas.microsoft.com/office/drawing/2014/main" id="{6474DA83-1890-7C76-ED5A-61F2BA9302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0F4FEA-2A52-E7E8-7D4F-9377DD2A115A}"/>
              </a:ext>
            </a:extLst>
          </p:cNvPr>
          <p:cNvSpPr>
            <a:spLocks noGrp="1"/>
          </p:cNvSpPr>
          <p:nvPr>
            <p:ph type="sldNum" sz="quarter" idx="12"/>
          </p:nvPr>
        </p:nvSpPr>
        <p:spPr/>
        <p:txBody>
          <a:bodyPr/>
          <a:lstStyle/>
          <a:p>
            <a:fld id="{21E45D96-BD88-4081-BD16-93BAAAA68F24}" type="slidenum">
              <a:rPr lang="en-US" smtClean="0"/>
              <a:t>‹#›</a:t>
            </a:fld>
            <a:endParaRPr lang="en-US"/>
          </a:p>
        </p:txBody>
      </p:sp>
    </p:spTree>
    <p:extLst>
      <p:ext uri="{BB962C8B-B14F-4D97-AF65-F5344CB8AC3E}">
        <p14:creationId xmlns:p14="http://schemas.microsoft.com/office/powerpoint/2010/main" val="42206347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3_Title Slide">
    <p:bg>
      <p:bgRef idx="1001">
        <a:schemeClr val="bg2"/>
      </p:bgRef>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18501" y="5162550"/>
            <a:ext cx="3771900" cy="781050"/>
          </a:xfrm>
          <a:prstGeom prst="rect">
            <a:avLst/>
          </a:prstGeom>
        </p:spPr>
      </p:pic>
      <p:sp>
        <p:nvSpPr>
          <p:cNvPr id="7" name="Rectangle 6"/>
          <p:cNvSpPr/>
          <p:nvPr/>
        </p:nvSpPr>
        <p:spPr bwMode="white">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a:xfrm>
            <a:off x="89153" y="6044184"/>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000" dirty="0"/>
          </a:p>
        </p:txBody>
      </p:sp>
      <p:sp>
        <p:nvSpPr>
          <p:cNvPr id="11" name="Rectangle 10"/>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Subtitle 8"/>
          <p:cNvSpPr>
            <a:spLocks noGrp="1"/>
          </p:cNvSpPr>
          <p:nvPr>
            <p:ph type="subTitle" idx="1" hasCustomPrompt="1"/>
          </p:nvPr>
        </p:nvSpPr>
        <p:spPr>
          <a:xfrm>
            <a:off x="3149600" y="6050037"/>
            <a:ext cx="8940800" cy="685800"/>
          </a:xfrm>
        </p:spPr>
        <p:txBody>
          <a:bodyPr anchor="ctr">
            <a:normAutofit/>
          </a:bodyPr>
          <a:lstStyle>
            <a:lvl1pPr marL="0" indent="0" algn="l">
              <a:buNone/>
              <a:defRPr sz="2600" baseline="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add speaker name &amp; title</a:t>
            </a:r>
          </a:p>
        </p:txBody>
      </p:sp>
      <p:sp>
        <p:nvSpPr>
          <p:cNvPr id="3" name="Text Placeholder 2"/>
          <p:cNvSpPr>
            <a:spLocks noGrp="1"/>
          </p:cNvSpPr>
          <p:nvPr>
            <p:ph type="body" sz="quarter" idx="10" hasCustomPrompt="1"/>
          </p:nvPr>
        </p:nvSpPr>
        <p:spPr>
          <a:xfrm>
            <a:off x="89153" y="6043615"/>
            <a:ext cx="2999232" cy="714375"/>
          </a:xfrm>
        </p:spPr>
        <p:txBody>
          <a:bodyPr anchor="ctr">
            <a:normAutofit/>
          </a:bodyPr>
          <a:lstStyle>
            <a:lvl1pPr>
              <a:defRPr sz="2000">
                <a:solidFill>
                  <a:schemeClr val="tx1"/>
                </a:solidFill>
              </a:defRPr>
            </a:lvl1pPr>
          </a:lstStyle>
          <a:p>
            <a:pPr lvl="0"/>
            <a:r>
              <a:rPr lang="en-US" dirty="0"/>
              <a:t>Click to add date</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1533" y="990600"/>
            <a:ext cx="11958868" cy="3906518"/>
          </a:xfrm>
          <a:prstGeom prst="rect">
            <a:avLst/>
          </a:prstGeom>
        </p:spPr>
      </p:pic>
    </p:spTree>
    <p:extLst>
      <p:ext uri="{BB962C8B-B14F-4D97-AF65-F5344CB8AC3E}">
        <p14:creationId xmlns:p14="http://schemas.microsoft.com/office/powerpoint/2010/main" val="2236433344"/>
      </p:ext>
    </p:extLst>
  </p:cSld>
  <p:clrMapOvr>
    <a:overrideClrMapping bg1="dk1" tx1="lt1" bg2="dk2" tx2="lt2" accent1="accent1" accent2="accent2" accent3="accent3" accent4="accent4" accent5="accent5" accent6="accent6" hlink="hlink" folHlink="folHlink"/>
  </p:clrMapOvr>
  <p:transition spd="med">
    <p:fade/>
  </p:transition>
  <p:extLst>
    <p:ext uri="{DCECCB84-F9BA-43D5-87BE-67443E8EF086}">
      <p15:sldGuideLst xmlns:p15="http://schemas.microsoft.com/office/powerpoint/2012/main">
        <p15:guide id="1" orient="horz" pos="3744">
          <p15:clr>
            <a:srgbClr val="FBAE40"/>
          </p15:clr>
        </p15:guide>
        <p15:guide id="2" pos="5509">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C549B19-0D69-4379-95A3-B2C41E15E3EE}"/>
              </a:ext>
            </a:extLst>
          </p:cNvPr>
          <p:cNvCxnSpPr/>
          <p:nvPr userDrawn="1"/>
        </p:nvCxnSpPr>
        <p:spPr>
          <a:xfrm>
            <a:off x="959097" y="3429000"/>
            <a:ext cx="1209675" cy="0"/>
          </a:xfrm>
          <a:prstGeom prst="line">
            <a:avLst/>
          </a:prstGeom>
          <a:ln w="57150">
            <a:solidFill>
              <a:srgbClr val="E9E3DC"/>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D45B6692-E64D-461A-866D-8A765D9FCE92}"/>
              </a:ext>
            </a:extLst>
          </p:cNvPr>
          <p:cNvSpPr>
            <a:spLocks noGrp="1"/>
          </p:cNvSpPr>
          <p:nvPr>
            <p:ph type="title"/>
          </p:nvPr>
        </p:nvSpPr>
        <p:spPr>
          <a:xfrm>
            <a:off x="850395" y="548644"/>
            <a:ext cx="8903205" cy="2562223"/>
          </a:xfrm>
          <a:prstGeom prst="rect">
            <a:avLst/>
          </a:prstGeom>
        </p:spPr>
        <p:txBody>
          <a:bodyPr anchor="b">
            <a:normAutofit/>
          </a:bodyPr>
          <a:lstStyle>
            <a:lvl1pPr algn="l">
              <a:defRPr sz="4400" b="1"/>
            </a:lvl1pPr>
          </a:lstStyle>
          <a:p>
            <a:r>
              <a:rPr lang="en-US" dirty="0"/>
              <a:t>Click to edit Master title style</a:t>
            </a:r>
          </a:p>
        </p:txBody>
      </p:sp>
      <p:sp>
        <p:nvSpPr>
          <p:cNvPr id="16" name="Text Placeholder 2">
            <a:extLst>
              <a:ext uri="{FF2B5EF4-FFF2-40B4-BE49-F238E27FC236}">
                <a16:creationId xmlns:a16="http://schemas.microsoft.com/office/drawing/2014/main" id="{88B40079-6CD5-4198-821B-99F61BCE1792}"/>
              </a:ext>
            </a:extLst>
          </p:cNvPr>
          <p:cNvSpPr>
            <a:spLocks noGrp="1"/>
          </p:cNvSpPr>
          <p:nvPr>
            <p:ph type="body" idx="1"/>
          </p:nvPr>
        </p:nvSpPr>
        <p:spPr>
          <a:xfrm>
            <a:off x="877823" y="3771897"/>
            <a:ext cx="8898631" cy="2177894"/>
          </a:xfrm>
        </p:spPr>
        <p:txBody>
          <a:bodyPr>
            <a:normAutofit/>
          </a:bodyPr>
          <a:lstStyle>
            <a:lvl1pPr marL="0" indent="0">
              <a:buNone/>
              <a:defRPr sz="1500">
                <a:solidFill>
                  <a:schemeClr val="tx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1425160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C549B19-0D69-4379-95A3-B2C41E15E3EE}"/>
              </a:ext>
            </a:extLst>
          </p:cNvPr>
          <p:cNvCxnSpPr/>
          <p:nvPr userDrawn="1"/>
        </p:nvCxnSpPr>
        <p:spPr>
          <a:xfrm>
            <a:off x="959097" y="3429000"/>
            <a:ext cx="1209675" cy="0"/>
          </a:xfrm>
          <a:prstGeom prst="line">
            <a:avLst/>
          </a:prstGeom>
          <a:ln w="57150">
            <a:solidFill>
              <a:srgbClr val="E9E3DC"/>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D45B6692-E64D-461A-866D-8A765D9FCE92}"/>
              </a:ext>
            </a:extLst>
          </p:cNvPr>
          <p:cNvSpPr>
            <a:spLocks noGrp="1"/>
          </p:cNvSpPr>
          <p:nvPr>
            <p:ph type="title"/>
          </p:nvPr>
        </p:nvSpPr>
        <p:spPr>
          <a:xfrm>
            <a:off x="850392" y="548644"/>
            <a:ext cx="8903208" cy="2562223"/>
          </a:xfrm>
          <a:prstGeom prst="rect">
            <a:avLst/>
          </a:prstGeom>
        </p:spPr>
        <p:txBody>
          <a:bodyPr anchor="b">
            <a:normAutofit/>
          </a:bodyPr>
          <a:lstStyle>
            <a:lvl1pPr algn="l">
              <a:defRPr sz="4400" b="1"/>
            </a:lvl1pPr>
          </a:lstStyle>
          <a:p>
            <a:r>
              <a:rPr lang="en-US" dirty="0"/>
              <a:t>Click to edit Master title style</a:t>
            </a:r>
          </a:p>
        </p:txBody>
      </p:sp>
      <p:sp>
        <p:nvSpPr>
          <p:cNvPr id="13" name="Text Placeholder 8">
            <a:extLst>
              <a:ext uri="{FF2B5EF4-FFF2-40B4-BE49-F238E27FC236}">
                <a16:creationId xmlns:a16="http://schemas.microsoft.com/office/drawing/2014/main" id="{9FC91C51-1199-4633-BE5C-13C6AA50A544}"/>
              </a:ext>
            </a:extLst>
          </p:cNvPr>
          <p:cNvSpPr>
            <a:spLocks noGrp="1"/>
          </p:cNvSpPr>
          <p:nvPr>
            <p:ph type="body" sz="quarter" idx="17"/>
          </p:nvPr>
        </p:nvSpPr>
        <p:spPr>
          <a:xfrm>
            <a:off x="1818799" y="3941834"/>
            <a:ext cx="3977648" cy="731694"/>
          </a:xfrm>
        </p:spPr>
        <p:txBody>
          <a:bodyPr anchor="ctr">
            <a:normAutofit/>
          </a:bodyPr>
          <a:lstStyle>
            <a:lvl1pPr marL="0" indent="0">
              <a:buNone/>
              <a:defRPr sz="1500"/>
            </a:lvl1pPr>
          </a:lstStyle>
          <a:p>
            <a:pPr lvl="0"/>
            <a:r>
              <a:rPr lang="en-US" noProof="0" dirty="0"/>
              <a:t>Click to edit Master text styles</a:t>
            </a:r>
          </a:p>
        </p:txBody>
      </p:sp>
      <p:sp>
        <p:nvSpPr>
          <p:cNvPr id="14" name="Text Placeholder 8">
            <a:extLst>
              <a:ext uri="{FF2B5EF4-FFF2-40B4-BE49-F238E27FC236}">
                <a16:creationId xmlns:a16="http://schemas.microsoft.com/office/drawing/2014/main" id="{CB8D944A-D85D-4A83-B1CD-7982FAC8D3E7}"/>
              </a:ext>
            </a:extLst>
          </p:cNvPr>
          <p:cNvSpPr>
            <a:spLocks noGrp="1"/>
          </p:cNvSpPr>
          <p:nvPr>
            <p:ph type="body" sz="quarter" idx="18"/>
          </p:nvPr>
        </p:nvSpPr>
        <p:spPr>
          <a:xfrm>
            <a:off x="1818799" y="5232562"/>
            <a:ext cx="3977648" cy="731694"/>
          </a:xfrm>
        </p:spPr>
        <p:txBody>
          <a:bodyPr anchor="ctr">
            <a:normAutofit/>
          </a:bodyPr>
          <a:lstStyle>
            <a:lvl1pPr marL="0" indent="0">
              <a:buNone/>
              <a:defRPr sz="1500"/>
            </a:lvl1pPr>
          </a:lstStyle>
          <a:p>
            <a:pPr lvl="0"/>
            <a:r>
              <a:rPr lang="en-US" noProof="0" dirty="0"/>
              <a:t>Click to edit Master text styles</a:t>
            </a:r>
          </a:p>
        </p:txBody>
      </p:sp>
      <p:sp>
        <p:nvSpPr>
          <p:cNvPr id="17" name="Text Placeholder 8">
            <a:extLst>
              <a:ext uri="{FF2B5EF4-FFF2-40B4-BE49-F238E27FC236}">
                <a16:creationId xmlns:a16="http://schemas.microsoft.com/office/drawing/2014/main" id="{326DA353-2F37-4F19-816E-CF7C9540C14D}"/>
              </a:ext>
            </a:extLst>
          </p:cNvPr>
          <p:cNvSpPr>
            <a:spLocks noGrp="1"/>
          </p:cNvSpPr>
          <p:nvPr>
            <p:ph type="body" sz="quarter" idx="19"/>
          </p:nvPr>
        </p:nvSpPr>
        <p:spPr>
          <a:xfrm>
            <a:off x="7028943" y="3944572"/>
            <a:ext cx="3977648" cy="731694"/>
          </a:xfrm>
        </p:spPr>
        <p:txBody>
          <a:bodyPr anchor="ctr">
            <a:normAutofit/>
          </a:bodyPr>
          <a:lstStyle>
            <a:lvl1pPr marL="0" indent="0">
              <a:buNone/>
              <a:defRPr sz="1500"/>
            </a:lvl1pPr>
          </a:lstStyle>
          <a:p>
            <a:pPr lvl="0"/>
            <a:r>
              <a:rPr lang="en-US" noProof="0" dirty="0"/>
              <a:t>Click to edit Master text styles</a:t>
            </a:r>
          </a:p>
        </p:txBody>
      </p:sp>
      <p:sp>
        <p:nvSpPr>
          <p:cNvPr id="18" name="Text Placeholder 8">
            <a:extLst>
              <a:ext uri="{FF2B5EF4-FFF2-40B4-BE49-F238E27FC236}">
                <a16:creationId xmlns:a16="http://schemas.microsoft.com/office/drawing/2014/main" id="{0163657A-AF7A-4283-88D4-6E5EC931522C}"/>
              </a:ext>
            </a:extLst>
          </p:cNvPr>
          <p:cNvSpPr>
            <a:spLocks noGrp="1"/>
          </p:cNvSpPr>
          <p:nvPr>
            <p:ph type="body" sz="quarter" idx="20"/>
          </p:nvPr>
        </p:nvSpPr>
        <p:spPr>
          <a:xfrm>
            <a:off x="7028943" y="5235301"/>
            <a:ext cx="3977648" cy="731694"/>
          </a:xfrm>
        </p:spPr>
        <p:txBody>
          <a:bodyPr anchor="ctr">
            <a:normAutofit/>
          </a:bodyPr>
          <a:lstStyle>
            <a:lvl1pPr marL="0" indent="0">
              <a:buNone/>
              <a:defRPr sz="1500"/>
            </a:lvl1pPr>
          </a:lstStyle>
          <a:p>
            <a:pPr lvl="0"/>
            <a:r>
              <a:rPr lang="en-US" noProof="0" dirty="0"/>
              <a:t>Click to edit Master text styles</a:t>
            </a:r>
          </a:p>
        </p:txBody>
      </p:sp>
      <p:sp>
        <p:nvSpPr>
          <p:cNvPr id="19" name="Picture Placeholder 5" title="Decorative">
            <a:extLst>
              <a:ext uri="{FF2B5EF4-FFF2-40B4-BE49-F238E27FC236}">
                <a16:creationId xmlns:a16="http://schemas.microsoft.com/office/drawing/2014/main" id="{45C5A78E-C397-40E0-B472-409205B22CD4}"/>
              </a:ext>
            </a:extLst>
          </p:cNvPr>
          <p:cNvSpPr>
            <a:spLocks noGrp="1"/>
          </p:cNvSpPr>
          <p:nvPr>
            <p:ph type="pic" sz="quarter" idx="13"/>
          </p:nvPr>
        </p:nvSpPr>
        <p:spPr>
          <a:xfrm>
            <a:off x="850393" y="3869177"/>
            <a:ext cx="885235" cy="885235"/>
          </a:xfrm>
          <a:prstGeom prst="ellipse">
            <a:avLst/>
          </a:prstGeom>
          <a:solidFill>
            <a:schemeClr val="bg1"/>
          </a:solidFill>
          <a:ln w="19050">
            <a:noFill/>
          </a:ln>
        </p:spPr>
        <p:txBody>
          <a:bodyPr>
            <a:normAutofit/>
          </a:bodyPr>
          <a:lstStyle>
            <a:lvl1pPr>
              <a:defRPr sz="600"/>
            </a:lvl1pPr>
          </a:lstStyle>
          <a:p>
            <a:r>
              <a:rPr lang="en-US" noProof="0"/>
              <a:t>Click icon to add picture</a:t>
            </a:r>
            <a:endParaRPr lang="en-US" noProof="0" dirty="0"/>
          </a:p>
        </p:txBody>
      </p:sp>
      <p:sp>
        <p:nvSpPr>
          <p:cNvPr id="20" name="Picture Placeholder 5" title="Decorative">
            <a:extLst>
              <a:ext uri="{FF2B5EF4-FFF2-40B4-BE49-F238E27FC236}">
                <a16:creationId xmlns:a16="http://schemas.microsoft.com/office/drawing/2014/main" id="{90198A63-1442-465B-A8C6-38FBEFFC4DF0}"/>
              </a:ext>
            </a:extLst>
          </p:cNvPr>
          <p:cNvSpPr>
            <a:spLocks noGrp="1"/>
          </p:cNvSpPr>
          <p:nvPr>
            <p:ph type="pic" sz="quarter" idx="14"/>
          </p:nvPr>
        </p:nvSpPr>
        <p:spPr>
          <a:xfrm>
            <a:off x="850393" y="5158536"/>
            <a:ext cx="885235" cy="885235"/>
          </a:xfrm>
          <a:prstGeom prst="ellipse">
            <a:avLst/>
          </a:prstGeom>
          <a:solidFill>
            <a:schemeClr val="bg1"/>
          </a:solidFill>
          <a:ln w="19050">
            <a:noFill/>
          </a:ln>
        </p:spPr>
        <p:txBody>
          <a:bodyPr vert="horz" lIns="91440" tIns="45720" rIns="91440" bIns="45720" rtlCol="0">
            <a:normAutofit/>
          </a:bodyPr>
          <a:lstStyle>
            <a:lvl1pPr>
              <a:defRPr lang="en-US" sz="600" dirty="0"/>
            </a:lvl1pPr>
          </a:lstStyle>
          <a:p>
            <a:pPr lvl="0"/>
            <a:r>
              <a:rPr lang="en-US" noProof="0"/>
              <a:t>Click icon to add picture</a:t>
            </a:r>
            <a:endParaRPr lang="en-US" noProof="0" dirty="0"/>
          </a:p>
        </p:txBody>
      </p:sp>
      <p:sp>
        <p:nvSpPr>
          <p:cNvPr id="21" name="Picture Placeholder 5" title="Decorative">
            <a:extLst>
              <a:ext uri="{FF2B5EF4-FFF2-40B4-BE49-F238E27FC236}">
                <a16:creationId xmlns:a16="http://schemas.microsoft.com/office/drawing/2014/main" id="{A378ABA1-D254-4E3B-B0E0-A68CF4CC137F}"/>
              </a:ext>
            </a:extLst>
          </p:cNvPr>
          <p:cNvSpPr>
            <a:spLocks noGrp="1"/>
          </p:cNvSpPr>
          <p:nvPr>
            <p:ph type="pic" sz="quarter" idx="15"/>
          </p:nvPr>
        </p:nvSpPr>
        <p:spPr>
          <a:xfrm>
            <a:off x="6060537" y="3869177"/>
            <a:ext cx="885235" cy="885235"/>
          </a:xfrm>
          <a:prstGeom prst="ellipse">
            <a:avLst/>
          </a:prstGeom>
          <a:solidFill>
            <a:schemeClr val="bg1"/>
          </a:solidFill>
          <a:ln w="19050">
            <a:noFill/>
          </a:ln>
        </p:spPr>
        <p:txBody>
          <a:bodyPr vert="horz" lIns="91440" tIns="45720" rIns="91440" bIns="45720" rtlCol="0">
            <a:normAutofit/>
          </a:bodyPr>
          <a:lstStyle>
            <a:lvl1pPr>
              <a:defRPr lang="en-US" sz="600" dirty="0"/>
            </a:lvl1pPr>
          </a:lstStyle>
          <a:p>
            <a:pPr lvl="0"/>
            <a:r>
              <a:rPr lang="en-US" noProof="0" dirty="0"/>
              <a:t>Click icon to add picture</a:t>
            </a:r>
          </a:p>
        </p:txBody>
      </p:sp>
      <p:sp>
        <p:nvSpPr>
          <p:cNvPr id="22" name="Picture Placeholder 5" title="Decorative">
            <a:extLst>
              <a:ext uri="{FF2B5EF4-FFF2-40B4-BE49-F238E27FC236}">
                <a16:creationId xmlns:a16="http://schemas.microsoft.com/office/drawing/2014/main" id="{494524CE-FE06-4E72-B4B2-F4B0C1659AE9}"/>
              </a:ext>
            </a:extLst>
          </p:cNvPr>
          <p:cNvSpPr>
            <a:spLocks noGrp="1"/>
          </p:cNvSpPr>
          <p:nvPr>
            <p:ph type="pic" sz="quarter" idx="16"/>
          </p:nvPr>
        </p:nvSpPr>
        <p:spPr>
          <a:xfrm>
            <a:off x="6060537" y="5158536"/>
            <a:ext cx="885235" cy="885235"/>
          </a:xfrm>
          <a:prstGeom prst="ellipse">
            <a:avLst/>
          </a:prstGeom>
          <a:solidFill>
            <a:schemeClr val="bg1"/>
          </a:solidFill>
          <a:ln w="19050">
            <a:noFill/>
          </a:ln>
        </p:spPr>
        <p:txBody>
          <a:bodyPr vert="horz" lIns="91440" tIns="45720" rIns="91440" bIns="45720" rtlCol="0">
            <a:normAutofit/>
          </a:bodyPr>
          <a:lstStyle>
            <a:lvl1pPr>
              <a:defRPr lang="en-US" sz="600" dirty="0"/>
            </a:lvl1pPr>
          </a:lstStyle>
          <a:p>
            <a:pPr lvl="0"/>
            <a:r>
              <a:rPr lang="en-US" noProof="0"/>
              <a:t>Click icon to add picture</a:t>
            </a:r>
            <a:endParaRPr lang="en-US" noProof="0" dirty="0"/>
          </a:p>
        </p:txBody>
      </p:sp>
    </p:spTree>
    <p:extLst>
      <p:ext uri="{BB962C8B-B14F-4D97-AF65-F5344CB8AC3E}">
        <p14:creationId xmlns:p14="http://schemas.microsoft.com/office/powerpoint/2010/main" val="5545760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82338C7B-563B-45FF-91E7-5A14B3D70474}"/>
              </a:ext>
            </a:extLst>
          </p:cNvPr>
          <p:cNvSpPr>
            <a:spLocks noGrp="1"/>
          </p:cNvSpPr>
          <p:nvPr>
            <p:ph type="title"/>
          </p:nvPr>
        </p:nvSpPr>
        <p:spPr>
          <a:xfrm>
            <a:off x="847344" y="548640"/>
            <a:ext cx="10497312" cy="1142048"/>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2493326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50395" y="548644"/>
            <a:ext cx="8890676" cy="2562223"/>
          </a:xfrm>
          <a:prstGeom prst="rect">
            <a:avLst/>
          </a:prstGeom>
        </p:spPr>
        <p:txBody>
          <a:bodyPr anchor="b">
            <a:normAutofit/>
          </a:bodyPr>
          <a:lstStyle>
            <a:lvl1pPr algn="l">
              <a:defRPr sz="4400" b="1"/>
            </a:lvl1pPr>
          </a:lstStyle>
          <a:p>
            <a:r>
              <a:rPr lang="en-US" dirty="0"/>
              <a:t>Click to edit Master title style</a:t>
            </a:r>
          </a:p>
        </p:txBody>
      </p:sp>
      <p:sp>
        <p:nvSpPr>
          <p:cNvPr id="3" name="Text Placeholder 2"/>
          <p:cNvSpPr>
            <a:spLocks noGrp="1"/>
          </p:cNvSpPr>
          <p:nvPr>
            <p:ph type="body" idx="1"/>
          </p:nvPr>
        </p:nvSpPr>
        <p:spPr>
          <a:xfrm>
            <a:off x="877823" y="3771897"/>
            <a:ext cx="8886108" cy="2177894"/>
          </a:xfrm>
        </p:spPr>
        <p:txBody>
          <a:bodyPr>
            <a:normAutofit/>
          </a:bodyPr>
          <a:lstStyle>
            <a:lvl1pPr marL="0" indent="0">
              <a:buNone/>
              <a:defRPr sz="1500">
                <a:solidFill>
                  <a:schemeClr val="tx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Click to edit Master text styles</a:t>
            </a:r>
          </a:p>
        </p:txBody>
      </p:sp>
      <p:cxnSp>
        <p:nvCxnSpPr>
          <p:cNvPr id="9" name="Straight Connector 8">
            <a:extLst>
              <a:ext uri="{FF2B5EF4-FFF2-40B4-BE49-F238E27FC236}">
                <a16:creationId xmlns:a16="http://schemas.microsoft.com/office/drawing/2014/main" id="{1D6C79AC-3A73-46BA-A9ED-8464A669A421}"/>
              </a:ext>
            </a:extLst>
          </p:cNvPr>
          <p:cNvCxnSpPr/>
          <p:nvPr userDrawn="1"/>
        </p:nvCxnSpPr>
        <p:spPr>
          <a:xfrm>
            <a:off x="959097" y="3429000"/>
            <a:ext cx="1209675" cy="0"/>
          </a:xfrm>
          <a:prstGeom prst="line">
            <a:avLst/>
          </a:prstGeom>
          <a:ln w="57150">
            <a:solidFill>
              <a:srgbClr val="E9E3D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16415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4983480"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370325" y="1825625"/>
            <a:ext cx="4983479"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6C0E3849-3DA0-4821-AA99-0286C7BDEB93}"/>
              </a:ext>
            </a:extLst>
          </p:cNvPr>
          <p:cNvSpPr>
            <a:spLocks noGrp="1"/>
          </p:cNvSpPr>
          <p:nvPr>
            <p:ph type="title"/>
          </p:nvPr>
        </p:nvSpPr>
        <p:spPr>
          <a:xfrm>
            <a:off x="848489" y="548640"/>
            <a:ext cx="10495027" cy="1142048"/>
          </a:xfrm>
          <a:prstGeom prst="rect">
            <a:avLst/>
          </a:prstGeom>
        </p:spPr>
        <p:txBody>
          <a:bodyPr anchor="ctr">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1148419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6BA8EFCF-0251-4014-9D85-6625151EAC02}"/>
              </a:ext>
            </a:extLst>
          </p:cNvPr>
          <p:cNvSpPr>
            <a:spLocks noGrp="1"/>
          </p:cNvSpPr>
          <p:nvPr>
            <p:ph type="title"/>
          </p:nvPr>
        </p:nvSpPr>
        <p:spPr>
          <a:xfrm>
            <a:off x="848489" y="548640"/>
            <a:ext cx="10495027" cy="1142048"/>
          </a:xfrm>
          <a:prstGeom prst="rect">
            <a:avLst/>
          </a:prstGeom>
        </p:spPr>
        <p:txBody>
          <a:bodyPr anchor="ctr">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2391454932"/>
      </p:ext>
    </p:extLst>
  </p:cSld>
  <p:clrMapOvr>
    <a:masterClrMapping/>
  </p:clrMapOvr>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6C9414F0-F951-4741-BDC8-B8A0AEC8B640}"/>
              </a:ext>
            </a:extLst>
          </p:cNvPr>
          <p:cNvSpPr>
            <a:spLocks noGrp="1"/>
          </p:cNvSpPr>
          <p:nvPr>
            <p:ph sz="quarter" idx="17"/>
          </p:nvPr>
        </p:nvSpPr>
        <p:spPr>
          <a:xfrm>
            <a:off x="847345" y="3218847"/>
            <a:ext cx="5052443" cy="2286000"/>
          </a:xfrm>
        </p:spPr>
        <p:txBody>
          <a:bodyPr/>
          <a:lstStyle>
            <a:lvl1pPr>
              <a:defRPr sz="1350"/>
            </a:lvl1pPr>
            <a:lvl2pPr>
              <a:defRPr sz="1200"/>
            </a:lvl2pPr>
            <a:lvl3pPr>
              <a:defRPr sz="1050"/>
            </a:lvl3pPr>
            <a:lvl4pPr>
              <a:defRPr sz="900"/>
            </a:lvl4pPr>
            <a:lvl5pPr>
              <a:defRPr sz="7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2">
            <a:extLst>
              <a:ext uri="{FF2B5EF4-FFF2-40B4-BE49-F238E27FC236}">
                <a16:creationId xmlns:a16="http://schemas.microsoft.com/office/drawing/2014/main" id="{5995554A-6C8D-4F00-9BCD-F8F600EF3D27}"/>
              </a:ext>
            </a:extLst>
          </p:cNvPr>
          <p:cNvSpPr>
            <a:spLocks noGrp="1"/>
          </p:cNvSpPr>
          <p:nvPr>
            <p:ph sz="quarter" idx="18"/>
          </p:nvPr>
        </p:nvSpPr>
        <p:spPr>
          <a:xfrm>
            <a:off x="6292855" y="3218847"/>
            <a:ext cx="5051804" cy="2286000"/>
          </a:xfrm>
        </p:spPr>
        <p:txBody>
          <a:bodyPr/>
          <a:lstStyle>
            <a:lvl1pPr>
              <a:defRPr sz="1350"/>
            </a:lvl1pPr>
            <a:lvl2pPr>
              <a:defRPr sz="1200"/>
            </a:lvl2pPr>
            <a:lvl3pPr>
              <a:defRPr sz="1050"/>
            </a:lvl3pPr>
            <a:lvl4pPr>
              <a:defRPr sz="900"/>
            </a:lvl4pPr>
            <a:lvl5pPr>
              <a:defRPr sz="750"/>
            </a:lvl5pPr>
          </a:lstStyle>
          <a:p>
            <a:pPr lvl="0"/>
            <a:r>
              <a:rPr lang="en-US" dirty="0"/>
              <a:t>Click</a:t>
            </a:r>
          </a:p>
          <a:p>
            <a:pPr lvl="0"/>
            <a:r>
              <a:rPr lang="en-US" dirty="0"/>
              <a:t>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19">
            <a:extLst>
              <a:ext uri="{FF2B5EF4-FFF2-40B4-BE49-F238E27FC236}">
                <a16:creationId xmlns:a16="http://schemas.microsoft.com/office/drawing/2014/main" id="{9FAD79E3-808B-4CBF-8A76-617066D96C03}"/>
              </a:ext>
            </a:extLst>
          </p:cNvPr>
          <p:cNvSpPr>
            <a:spLocks noGrp="1"/>
          </p:cNvSpPr>
          <p:nvPr>
            <p:ph type="body" sz="quarter" idx="23"/>
          </p:nvPr>
        </p:nvSpPr>
        <p:spPr>
          <a:xfrm>
            <a:off x="847345" y="1818073"/>
            <a:ext cx="5052443" cy="1273401"/>
          </a:xfrm>
        </p:spPr>
        <p:txBody>
          <a:bodyPr anchor="b">
            <a:normAutofit/>
          </a:bodyPr>
          <a:lstStyle>
            <a:lvl1pPr marL="0" indent="0">
              <a:buNone/>
              <a:defRPr sz="2700" b="0"/>
            </a:lvl1pPr>
            <a:lvl2pPr marL="257168" indent="0">
              <a:buNone/>
              <a:defRPr/>
            </a:lvl2pPr>
          </a:lstStyle>
          <a:p>
            <a:pPr lvl="0"/>
            <a:r>
              <a:rPr lang="en-US" dirty="0"/>
              <a:t>Click to edit Master text styles</a:t>
            </a:r>
          </a:p>
        </p:txBody>
      </p:sp>
      <p:sp>
        <p:nvSpPr>
          <p:cNvPr id="21" name="Text Placeholder 19">
            <a:extLst>
              <a:ext uri="{FF2B5EF4-FFF2-40B4-BE49-F238E27FC236}">
                <a16:creationId xmlns:a16="http://schemas.microsoft.com/office/drawing/2014/main" id="{DFEEACD6-5E0A-47AE-B52F-F1A6AF814022}"/>
              </a:ext>
            </a:extLst>
          </p:cNvPr>
          <p:cNvSpPr>
            <a:spLocks noGrp="1"/>
          </p:cNvSpPr>
          <p:nvPr>
            <p:ph type="body" sz="quarter" idx="24"/>
          </p:nvPr>
        </p:nvSpPr>
        <p:spPr>
          <a:xfrm>
            <a:off x="6292216" y="1818073"/>
            <a:ext cx="5052440" cy="1273401"/>
          </a:xfrm>
        </p:spPr>
        <p:txBody>
          <a:bodyPr anchor="b">
            <a:normAutofit/>
          </a:bodyPr>
          <a:lstStyle>
            <a:lvl1pPr marL="0" indent="0">
              <a:buNone/>
              <a:defRPr sz="2700" b="0"/>
            </a:lvl1pPr>
            <a:lvl2pPr marL="257168" indent="0">
              <a:buNone/>
              <a:defRPr/>
            </a:lvl2pPr>
          </a:lstStyle>
          <a:p>
            <a:pPr lvl="0"/>
            <a:r>
              <a:rPr lang="en-US" dirty="0"/>
              <a:t>Click to edit Master text styles</a:t>
            </a:r>
          </a:p>
        </p:txBody>
      </p:sp>
      <p:sp>
        <p:nvSpPr>
          <p:cNvPr id="16" name="Title 1">
            <a:extLst>
              <a:ext uri="{FF2B5EF4-FFF2-40B4-BE49-F238E27FC236}">
                <a16:creationId xmlns:a16="http://schemas.microsoft.com/office/drawing/2014/main" id="{E92FBF04-0773-4AB1-9DF2-1992C00C4074}"/>
              </a:ext>
            </a:extLst>
          </p:cNvPr>
          <p:cNvSpPr>
            <a:spLocks noGrp="1"/>
          </p:cNvSpPr>
          <p:nvPr>
            <p:ph type="title"/>
          </p:nvPr>
        </p:nvSpPr>
        <p:spPr>
          <a:xfrm>
            <a:off x="847344" y="548640"/>
            <a:ext cx="10497312" cy="1142048"/>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23128934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37BED-B171-5402-DA51-00C12F3473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7552F1-D3EC-6098-A099-F7D98EF4F5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EAA400-58DE-2937-FA86-4F12026821B7}"/>
              </a:ext>
            </a:extLst>
          </p:cNvPr>
          <p:cNvSpPr>
            <a:spLocks noGrp="1"/>
          </p:cNvSpPr>
          <p:nvPr>
            <p:ph type="dt" sz="half" idx="10"/>
          </p:nvPr>
        </p:nvSpPr>
        <p:spPr/>
        <p:txBody>
          <a:bodyPr/>
          <a:lstStyle/>
          <a:p>
            <a:fld id="{3E9040E5-5DCF-43BB-83AA-28C135918594}" type="datetimeFigureOut">
              <a:rPr lang="en-US" smtClean="0"/>
              <a:t>1/6/2025</a:t>
            </a:fld>
            <a:endParaRPr lang="en-US"/>
          </a:p>
        </p:txBody>
      </p:sp>
      <p:sp>
        <p:nvSpPr>
          <p:cNvPr id="5" name="Footer Placeholder 4">
            <a:extLst>
              <a:ext uri="{FF2B5EF4-FFF2-40B4-BE49-F238E27FC236}">
                <a16:creationId xmlns:a16="http://schemas.microsoft.com/office/drawing/2014/main" id="{CCB521F9-2BDA-1AC8-37DC-6040BA0C11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474F51-910A-740E-594D-0DEB03D97F30}"/>
              </a:ext>
            </a:extLst>
          </p:cNvPr>
          <p:cNvSpPr>
            <a:spLocks noGrp="1"/>
          </p:cNvSpPr>
          <p:nvPr>
            <p:ph type="sldNum" sz="quarter" idx="12"/>
          </p:nvPr>
        </p:nvSpPr>
        <p:spPr/>
        <p:txBody>
          <a:bodyPr/>
          <a:lstStyle/>
          <a:p>
            <a:fld id="{21E45D96-BD88-4081-BD16-93BAAAA68F24}" type="slidenum">
              <a:rPr lang="en-US" smtClean="0"/>
              <a:t>‹#›</a:t>
            </a:fld>
            <a:endParaRPr lang="en-US"/>
          </a:p>
        </p:txBody>
      </p:sp>
    </p:spTree>
    <p:extLst>
      <p:ext uri="{BB962C8B-B14F-4D97-AF65-F5344CB8AC3E}">
        <p14:creationId xmlns:p14="http://schemas.microsoft.com/office/powerpoint/2010/main" val="14197059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1B9BC8FF-3A8E-4460-A5BF-4C3F720410AF}"/>
              </a:ext>
            </a:extLst>
          </p:cNvPr>
          <p:cNvSpPr>
            <a:spLocks noGrp="1"/>
          </p:cNvSpPr>
          <p:nvPr>
            <p:ph sz="quarter" idx="17"/>
          </p:nvPr>
        </p:nvSpPr>
        <p:spPr>
          <a:xfrm>
            <a:off x="856488" y="3218848"/>
            <a:ext cx="3291840" cy="228600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a:extLst>
              <a:ext uri="{FF2B5EF4-FFF2-40B4-BE49-F238E27FC236}">
                <a16:creationId xmlns:a16="http://schemas.microsoft.com/office/drawing/2014/main" id="{AB34D57E-ECA2-4186-9DCB-6C19BD1309BD}"/>
              </a:ext>
            </a:extLst>
          </p:cNvPr>
          <p:cNvSpPr>
            <a:spLocks noGrp="1"/>
          </p:cNvSpPr>
          <p:nvPr>
            <p:ph sz="quarter" idx="18"/>
          </p:nvPr>
        </p:nvSpPr>
        <p:spPr>
          <a:xfrm>
            <a:off x="4454081" y="3218847"/>
            <a:ext cx="3291840" cy="228600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C9B39249-80D0-4650-A739-BEC5B5240FEC}"/>
              </a:ext>
            </a:extLst>
          </p:cNvPr>
          <p:cNvSpPr>
            <a:spLocks noGrp="1"/>
          </p:cNvSpPr>
          <p:nvPr>
            <p:ph sz="quarter" idx="19"/>
          </p:nvPr>
        </p:nvSpPr>
        <p:spPr>
          <a:xfrm>
            <a:off x="8051673" y="3218847"/>
            <a:ext cx="3291840" cy="228600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9">
            <a:extLst>
              <a:ext uri="{FF2B5EF4-FFF2-40B4-BE49-F238E27FC236}">
                <a16:creationId xmlns:a16="http://schemas.microsoft.com/office/drawing/2014/main" id="{5867E65C-747A-47D4-9DCF-E418381CD51B}"/>
              </a:ext>
            </a:extLst>
          </p:cNvPr>
          <p:cNvSpPr>
            <a:spLocks noGrp="1"/>
          </p:cNvSpPr>
          <p:nvPr>
            <p:ph type="body" sz="quarter" idx="23"/>
          </p:nvPr>
        </p:nvSpPr>
        <p:spPr>
          <a:xfrm>
            <a:off x="856488" y="1819281"/>
            <a:ext cx="3291840" cy="1272193"/>
          </a:xfrm>
        </p:spPr>
        <p:txBody>
          <a:bodyPr anchor="b">
            <a:noAutofit/>
          </a:bodyPr>
          <a:lstStyle>
            <a:lvl1pPr marL="0" indent="0">
              <a:buNone/>
              <a:defRPr sz="2700" b="0"/>
            </a:lvl1pPr>
            <a:lvl2pPr marL="257168" indent="0">
              <a:buNone/>
              <a:defRPr/>
            </a:lvl2pPr>
          </a:lstStyle>
          <a:p>
            <a:pPr lvl="0"/>
            <a:r>
              <a:rPr lang="en-US" dirty="0"/>
              <a:t>Click to edit Master text styles</a:t>
            </a:r>
          </a:p>
        </p:txBody>
      </p:sp>
      <p:sp>
        <p:nvSpPr>
          <p:cNvPr id="11" name="Text Placeholder 19">
            <a:extLst>
              <a:ext uri="{FF2B5EF4-FFF2-40B4-BE49-F238E27FC236}">
                <a16:creationId xmlns:a16="http://schemas.microsoft.com/office/drawing/2014/main" id="{D739209B-83D6-458D-9336-F963AF3A990A}"/>
              </a:ext>
            </a:extLst>
          </p:cNvPr>
          <p:cNvSpPr>
            <a:spLocks noGrp="1"/>
          </p:cNvSpPr>
          <p:nvPr>
            <p:ph type="body" sz="quarter" idx="24"/>
          </p:nvPr>
        </p:nvSpPr>
        <p:spPr>
          <a:xfrm>
            <a:off x="8051673" y="1819281"/>
            <a:ext cx="3291840" cy="1272193"/>
          </a:xfrm>
        </p:spPr>
        <p:txBody>
          <a:bodyPr anchor="b">
            <a:noAutofit/>
          </a:bodyPr>
          <a:lstStyle>
            <a:lvl1pPr marL="0" indent="0">
              <a:buNone/>
              <a:defRPr sz="2700" b="0"/>
            </a:lvl1pPr>
            <a:lvl2pPr marL="257168" indent="0">
              <a:buNone/>
              <a:defRPr/>
            </a:lvl2pPr>
          </a:lstStyle>
          <a:p>
            <a:pPr lvl="0"/>
            <a:r>
              <a:rPr lang="en-US" dirty="0"/>
              <a:t>Click to edit Master text styles</a:t>
            </a:r>
          </a:p>
        </p:txBody>
      </p:sp>
      <p:sp>
        <p:nvSpPr>
          <p:cNvPr id="12" name="Title 1">
            <a:extLst>
              <a:ext uri="{FF2B5EF4-FFF2-40B4-BE49-F238E27FC236}">
                <a16:creationId xmlns:a16="http://schemas.microsoft.com/office/drawing/2014/main" id="{8C19EAC2-9F46-4D7F-9C3D-9FE7360ED4ED}"/>
              </a:ext>
            </a:extLst>
          </p:cNvPr>
          <p:cNvSpPr>
            <a:spLocks noGrp="1"/>
          </p:cNvSpPr>
          <p:nvPr>
            <p:ph type="title"/>
          </p:nvPr>
        </p:nvSpPr>
        <p:spPr>
          <a:xfrm>
            <a:off x="848489" y="548640"/>
            <a:ext cx="10495027" cy="1142048"/>
          </a:xfrm>
          <a:prstGeom prst="rect">
            <a:avLst/>
          </a:prstGeom>
        </p:spPr>
        <p:txBody>
          <a:bodyPr anchor="ctr">
            <a:normAutofit/>
          </a:bodyPr>
          <a:lstStyle>
            <a:lvl1pPr>
              <a:defRPr sz="3600"/>
            </a:lvl1pPr>
          </a:lstStyle>
          <a:p>
            <a:r>
              <a:rPr lang="en-US" dirty="0"/>
              <a:t>Click to edit Master title style</a:t>
            </a:r>
          </a:p>
        </p:txBody>
      </p:sp>
      <p:sp>
        <p:nvSpPr>
          <p:cNvPr id="14" name="Text Placeholder 19">
            <a:extLst>
              <a:ext uri="{FF2B5EF4-FFF2-40B4-BE49-F238E27FC236}">
                <a16:creationId xmlns:a16="http://schemas.microsoft.com/office/drawing/2014/main" id="{83EAE61E-E1C2-4882-91C9-5D815A6276FC}"/>
              </a:ext>
            </a:extLst>
          </p:cNvPr>
          <p:cNvSpPr>
            <a:spLocks noGrp="1"/>
          </p:cNvSpPr>
          <p:nvPr>
            <p:ph type="body" sz="quarter" idx="25"/>
          </p:nvPr>
        </p:nvSpPr>
        <p:spPr>
          <a:xfrm>
            <a:off x="4454081" y="1819281"/>
            <a:ext cx="3291840" cy="1272193"/>
          </a:xfrm>
        </p:spPr>
        <p:txBody>
          <a:bodyPr anchor="b">
            <a:noAutofit/>
          </a:bodyPr>
          <a:lstStyle>
            <a:lvl1pPr marL="0" indent="0">
              <a:buNone/>
              <a:defRPr sz="2700" b="0"/>
            </a:lvl1pPr>
            <a:lvl2pPr marL="257168" indent="0">
              <a:buNone/>
              <a:defRPr/>
            </a:lvl2pPr>
          </a:lstStyle>
          <a:p>
            <a:pPr lvl="0"/>
            <a:r>
              <a:rPr lang="en-US" dirty="0"/>
              <a:t>Click to edit Master text styles</a:t>
            </a:r>
          </a:p>
        </p:txBody>
      </p:sp>
    </p:spTree>
    <p:extLst>
      <p:ext uri="{BB962C8B-B14F-4D97-AF65-F5344CB8AC3E}">
        <p14:creationId xmlns:p14="http://schemas.microsoft.com/office/powerpoint/2010/main" val="20010788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29B1548-0D1B-4118-B46F-9AC7DC68A40F}"/>
              </a:ext>
            </a:extLst>
          </p:cNvPr>
          <p:cNvSpPr>
            <a:spLocks noGrp="1"/>
          </p:cNvSpPr>
          <p:nvPr>
            <p:ph type="title"/>
          </p:nvPr>
        </p:nvSpPr>
        <p:spPr>
          <a:xfrm>
            <a:off x="847344" y="548640"/>
            <a:ext cx="10497312" cy="1142048"/>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23784136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1607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AB34D57E-ECA2-4186-9DCB-6C19BD1309BD}"/>
              </a:ext>
            </a:extLst>
          </p:cNvPr>
          <p:cNvSpPr>
            <a:spLocks noGrp="1"/>
          </p:cNvSpPr>
          <p:nvPr>
            <p:ph sz="quarter" idx="18"/>
          </p:nvPr>
        </p:nvSpPr>
        <p:spPr>
          <a:xfrm>
            <a:off x="4421505" y="914406"/>
            <a:ext cx="3364992" cy="5035391"/>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C9B39249-80D0-4650-A739-BEC5B5240FEC}"/>
              </a:ext>
            </a:extLst>
          </p:cNvPr>
          <p:cNvSpPr>
            <a:spLocks noGrp="1"/>
          </p:cNvSpPr>
          <p:nvPr>
            <p:ph sz="quarter" idx="19"/>
          </p:nvPr>
        </p:nvSpPr>
        <p:spPr>
          <a:xfrm>
            <a:off x="7986523" y="914406"/>
            <a:ext cx="3364992" cy="5035391"/>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46F3701E-33F6-411F-8E6E-F6654E545D43}"/>
              </a:ext>
            </a:extLst>
          </p:cNvPr>
          <p:cNvSpPr>
            <a:spLocks noGrp="1"/>
          </p:cNvSpPr>
          <p:nvPr>
            <p:ph type="title"/>
          </p:nvPr>
        </p:nvSpPr>
        <p:spPr>
          <a:xfrm>
            <a:off x="847348" y="908214"/>
            <a:ext cx="3381249" cy="5035391"/>
          </a:xfrm>
          <a:prstGeom prst="rect">
            <a:avLst/>
          </a:prstGeom>
        </p:spPr>
        <p:txBody>
          <a:bodyPr anchor="t"/>
          <a:lstStyle>
            <a:lvl1pPr algn="l">
              <a:defRPr/>
            </a:lvl1pPr>
          </a:lstStyle>
          <a:p>
            <a:r>
              <a:rPr lang="en-US" dirty="0"/>
              <a:t>Click to edit Master title style</a:t>
            </a:r>
          </a:p>
        </p:txBody>
      </p:sp>
    </p:spTree>
    <p:extLst>
      <p:ext uri="{BB962C8B-B14F-4D97-AF65-F5344CB8AC3E}">
        <p14:creationId xmlns:p14="http://schemas.microsoft.com/office/powerpoint/2010/main" val="10427516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88B8CAA7-BC28-474E-B01B-C904EB17E36E}"/>
              </a:ext>
            </a:extLst>
          </p:cNvPr>
          <p:cNvSpPr>
            <a:spLocks noGrp="1"/>
          </p:cNvSpPr>
          <p:nvPr>
            <p:ph type="title"/>
          </p:nvPr>
        </p:nvSpPr>
        <p:spPr>
          <a:xfrm>
            <a:off x="847348" y="908214"/>
            <a:ext cx="3381249" cy="5035391"/>
          </a:xfrm>
          <a:prstGeom prst="rect">
            <a:avLst/>
          </a:prstGeom>
        </p:spPr>
        <p:txBody>
          <a:bodyPr anchor="t"/>
          <a:lstStyle>
            <a:lvl1pPr algn="l">
              <a:defRPr/>
            </a:lvl1pPr>
          </a:lstStyle>
          <a:p>
            <a:r>
              <a:rPr lang="en-US" dirty="0"/>
              <a:t>Click to edit Master title style</a:t>
            </a:r>
          </a:p>
        </p:txBody>
      </p:sp>
      <p:sp>
        <p:nvSpPr>
          <p:cNvPr id="5" name="Picture Placeholder 2">
            <a:extLst>
              <a:ext uri="{FF2B5EF4-FFF2-40B4-BE49-F238E27FC236}">
                <a16:creationId xmlns:a16="http://schemas.microsoft.com/office/drawing/2014/main" id="{D713A0D8-85D3-4C92-A792-1EED21E21CEC}"/>
              </a:ext>
            </a:extLst>
          </p:cNvPr>
          <p:cNvSpPr>
            <a:spLocks noGrp="1"/>
          </p:cNvSpPr>
          <p:nvPr>
            <p:ph type="pic" sz="quarter" idx="23"/>
          </p:nvPr>
        </p:nvSpPr>
        <p:spPr>
          <a:xfrm>
            <a:off x="4413504" y="914399"/>
            <a:ext cx="6931152" cy="5029200"/>
          </a:xfrm>
        </p:spPr>
        <p:txBody>
          <a:bodyPr/>
          <a:lstStyle/>
          <a:p>
            <a:endParaRPr lang="en-US" dirty="0"/>
          </a:p>
        </p:txBody>
      </p:sp>
    </p:spTree>
    <p:extLst>
      <p:ext uri="{BB962C8B-B14F-4D97-AF65-F5344CB8AC3E}">
        <p14:creationId xmlns:p14="http://schemas.microsoft.com/office/powerpoint/2010/main" val="17500272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Stacked Conten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0EF590BC-48B3-424E-A966-F3834F896744}"/>
              </a:ext>
            </a:extLst>
          </p:cNvPr>
          <p:cNvSpPr>
            <a:spLocks noGrp="1"/>
          </p:cNvSpPr>
          <p:nvPr>
            <p:ph type="title"/>
          </p:nvPr>
        </p:nvSpPr>
        <p:spPr>
          <a:xfrm>
            <a:off x="847348" y="908214"/>
            <a:ext cx="3381249" cy="5035391"/>
          </a:xfrm>
          <a:prstGeom prst="rect">
            <a:avLst/>
          </a:prstGeom>
        </p:spPr>
        <p:txBody>
          <a:bodyPr anchor="t"/>
          <a:lstStyle>
            <a:lvl1pPr algn="l">
              <a:defRPr/>
            </a:lvl1pPr>
          </a:lstStyle>
          <a:p>
            <a:r>
              <a:rPr lang="en-US" dirty="0"/>
              <a:t>Click to edit Master title style</a:t>
            </a:r>
          </a:p>
        </p:txBody>
      </p:sp>
      <p:sp>
        <p:nvSpPr>
          <p:cNvPr id="3" name="Picture Placeholder 2">
            <a:extLst>
              <a:ext uri="{FF2B5EF4-FFF2-40B4-BE49-F238E27FC236}">
                <a16:creationId xmlns:a16="http://schemas.microsoft.com/office/drawing/2014/main" id="{4757B7BE-5992-45D6-A717-64CF265914D9}"/>
              </a:ext>
            </a:extLst>
          </p:cNvPr>
          <p:cNvSpPr>
            <a:spLocks noGrp="1"/>
          </p:cNvSpPr>
          <p:nvPr>
            <p:ph type="pic" sz="quarter" idx="23"/>
          </p:nvPr>
        </p:nvSpPr>
        <p:spPr>
          <a:xfrm>
            <a:off x="4413504" y="914405"/>
            <a:ext cx="3364992" cy="2428875"/>
          </a:xfrm>
        </p:spPr>
        <p:txBody>
          <a:bodyPr/>
          <a:lstStyle/>
          <a:p>
            <a:endParaRPr lang="en-US" dirty="0"/>
          </a:p>
        </p:txBody>
      </p:sp>
      <p:sp>
        <p:nvSpPr>
          <p:cNvPr id="10" name="Picture Placeholder 2">
            <a:extLst>
              <a:ext uri="{FF2B5EF4-FFF2-40B4-BE49-F238E27FC236}">
                <a16:creationId xmlns:a16="http://schemas.microsoft.com/office/drawing/2014/main" id="{06C25227-CAE1-4B07-A365-2A0B7DE740B5}"/>
              </a:ext>
            </a:extLst>
          </p:cNvPr>
          <p:cNvSpPr>
            <a:spLocks noGrp="1"/>
          </p:cNvSpPr>
          <p:nvPr>
            <p:ph type="pic" sz="quarter" idx="24"/>
          </p:nvPr>
        </p:nvSpPr>
        <p:spPr>
          <a:xfrm>
            <a:off x="4413504" y="3514732"/>
            <a:ext cx="3364992" cy="2428875"/>
          </a:xfrm>
        </p:spPr>
        <p:txBody>
          <a:bodyPr/>
          <a:lstStyle/>
          <a:p>
            <a:endParaRPr lang="en-US" dirty="0"/>
          </a:p>
        </p:txBody>
      </p:sp>
      <p:sp>
        <p:nvSpPr>
          <p:cNvPr id="13" name="Picture Placeholder 2">
            <a:extLst>
              <a:ext uri="{FF2B5EF4-FFF2-40B4-BE49-F238E27FC236}">
                <a16:creationId xmlns:a16="http://schemas.microsoft.com/office/drawing/2014/main" id="{BC3BEF09-6FE7-4C7D-AEB6-049278C1E280}"/>
              </a:ext>
            </a:extLst>
          </p:cNvPr>
          <p:cNvSpPr>
            <a:spLocks noGrp="1"/>
          </p:cNvSpPr>
          <p:nvPr>
            <p:ph type="pic" sz="quarter" idx="25"/>
          </p:nvPr>
        </p:nvSpPr>
        <p:spPr>
          <a:xfrm>
            <a:off x="7979664" y="914405"/>
            <a:ext cx="3364992" cy="2428875"/>
          </a:xfrm>
        </p:spPr>
        <p:txBody>
          <a:bodyPr/>
          <a:lstStyle/>
          <a:p>
            <a:endParaRPr lang="en-US" dirty="0"/>
          </a:p>
        </p:txBody>
      </p:sp>
      <p:sp>
        <p:nvSpPr>
          <p:cNvPr id="15" name="Picture Placeholder 2">
            <a:extLst>
              <a:ext uri="{FF2B5EF4-FFF2-40B4-BE49-F238E27FC236}">
                <a16:creationId xmlns:a16="http://schemas.microsoft.com/office/drawing/2014/main" id="{DE358B05-8F4A-4DC6-97EE-C05FBA2FE817}"/>
              </a:ext>
            </a:extLst>
          </p:cNvPr>
          <p:cNvSpPr>
            <a:spLocks noGrp="1"/>
          </p:cNvSpPr>
          <p:nvPr>
            <p:ph type="pic" sz="quarter" idx="26"/>
          </p:nvPr>
        </p:nvSpPr>
        <p:spPr>
          <a:xfrm>
            <a:off x="7979664" y="3514732"/>
            <a:ext cx="3364992" cy="2428875"/>
          </a:xfrm>
        </p:spPr>
        <p:txBody>
          <a:bodyPr/>
          <a:lstStyle/>
          <a:p>
            <a:endParaRPr lang="en-US" dirty="0"/>
          </a:p>
        </p:txBody>
      </p:sp>
    </p:spTree>
    <p:extLst>
      <p:ext uri="{BB962C8B-B14F-4D97-AF65-F5344CB8AC3E}">
        <p14:creationId xmlns:p14="http://schemas.microsoft.com/office/powerpoint/2010/main" val="15607376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and Stacked Content">
    <p:spTree>
      <p:nvGrpSpPr>
        <p:cNvPr id="1" name=""/>
        <p:cNvGrpSpPr/>
        <p:nvPr/>
      </p:nvGrpSpPr>
      <p:grpSpPr>
        <a:xfrm>
          <a:off x="0" y="0"/>
          <a:ext cx="0" cy="0"/>
          <a:chOff x="0" y="0"/>
          <a:chExt cx="0" cy="0"/>
        </a:xfrm>
      </p:grpSpPr>
      <p:sp>
        <p:nvSpPr>
          <p:cNvPr id="10" name="Content Placeholder 3">
            <a:extLst>
              <a:ext uri="{FF2B5EF4-FFF2-40B4-BE49-F238E27FC236}">
                <a16:creationId xmlns:a16="http://schemas.microsoft.com/office/drawing/2014/main" id="{97D0B630-64D0-4062-A981-19F14C5D4457}"/>
              </a:ext>
            </a:extLst>
          </p:cNvPr>
          <p:cNvSpPr>
            <a:spLocks noGrp="1" noChangeAspect="1"/>
          </p:cNvSpPr>
          <p:nvPr>
            <p:ph sz="quarter" idx="20"/>
          </p:nvPr>
        </p:nvSpPr>
        <p:spPr>
          <a:xfrm>
            <a:off x="856488" y="3514732"/>
            <a:ext cx="3364992"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15EEDA71-AD8B-434F-B30A-6D06A19445FE}"/>
              </a:ext>
            </a:extLst>
          </p:cNvPr>
          <p:cNvSpPr>
            <a:spLocks noGrp="1"/>
          </p:cNvSpPr>
          <p:nvPr>
            <p:ph type="title"/>
          </p:nvPr>
        </p:nvSpPr>
        <p:spPr>
          <a:xfrm>
            <a:off x="847348" y="908215"/>
            <a:ext cx="3381249" cy="2428875"/>
          </a:xfrm>
          <a:prstGeom prst="rect">
            <a:avLst/>
          </a:prstGeom>
        </p:spPr>
        <p:txBody>
          <a:bodyPr anchor="t"/>
          <a:lstStyle>
            <a:lvl1pPr algn="l">
              <a:defRPr/>
            </a:lvl1pPr>
          </a:lstStyle>
          <a:p>
            <a:r>
              <a:rPr lang="en-US" dirty="0"/>
              <a:t>Click to edit Master title style</a:t>
            </a:r>
          </a:p>
        </p:txBody>
      </p:sp>
      <p:sp>
        <p:nvSpPr>
          <p:cNvPr id="13" name="Picture Placeholder 2">
            <a:extLst>
              <a:ext uri="{FF2B5EF4-FFF2-40B4-BE49-F238E27FC236}">
                <a16:creationId xmlns:a16="http://schemas.microsoft.com/office/drawing/2014/main" id="{23704545-C2FC-4595-9EDA-B59CC04C174F}"/>
              </a:ext>
            </a:extLst>
          </p:cNvPr>
          <p:cNvSpPr>
            <a:spLocks noGrp="1"/>
          </p:cNvSpPr>
          <p:nvPr>
            <p:ph type="pic" sz="quarter" idx="23"/>
          </p:nvPr>
        </p:nvSpPr>
        <p:spPr>
          <a:xfrm>
            <a:off x="4413504" y="914405"/>
            <a:ext cx="3364992" cy="2428875"/>
          </a:xfrm>
        </p:spPr>
        <p:txBody>
          <a:bodyPr/>
          <a:lstStyle/>
          <a:p>
            <a:endParaRPr lang="en-US" dirty="0"/>
          </a:p>
        </p:txBody>
      </p:sp>
      <p:sp>
        <p:nvSpPr>
          <p:cNvPr id="15" name="Picture Placeholder 2">
            <a:extLst>
              <a:ext uri="{FF2B5EF4-FFF2-40B4-BE49-F238E27FC236}">
                <a16:creationId xmlns:a16="http://schemas.microsoft.com/office/drawing/2014/main" id="{5BECF1E6-819D-4B8D-BA74-3FCDA6C78062}"/>
              </a:ext>
            </a:extLst>
          </p:cNvPr>
          <p:cNvSpPr>
            <a:spLocks noGrp="1"/>
          </p:cNvSpPr>
          <p:nvPr>
            <p:ph type="pic" sz="quarter" idx="24"/>
          </p:nvPr>
        </p:nvSpPr>
        <p:spPr>
          <a:xfrm>
            <a:off x="4413504" y="3514732"/>
            <a:ext cx="3364992" cy="2428875"/>
          </a:xfrm>
        </p:spPr>
        <p:txBody>
          <a:bodyPr/>
          <a:lstStyle/>
          <a:p>
            <a:endParaRPr lang="en-US" dirty="0"/>
          </a:p>
        </p:txBody>
      </p:sp>
      <p:sp>
        <p:nvSpPr>
          <p:cNvPr id="16" name="Picture Placeholder 2">
            <a:extLst>
              <a:ext uri="{FF2B5EF4-FFF2-40B4-BE49-F238E27FC236}">
                <a16:creationId xmlns:a16="http://schemas.microsoft.com/office/drawing/2014/main" id="{735023A1-72B2-4A6D-B0F4-ECFC3900A17C}"/>
              </a:ext>
            </a:extLst>
          </p:cNvPr>
          <p:cNvSpPr>
            <a:spLocks noGrp="1"/>
          </p:cNvSpPr>
          <p:nvPr>
            <p:ph type="pic" sz="quarter" idx="25"/>
          </p:nvPr>
        </p:nvSpPr>
        <p:spPr>
          <a:xfrm>
            <a:off x="7979664" y="914405"/>
            <a:ext cx="3364992" cy="2428875"/>
          </a:xfrm>
        </p:spPr>
        <p:txBody>
          <a:bodyPr/>
          <a:lstStyle/>
          <a:p>
            <a:endParaRPr lang="en-US" dirty="0"/>
          </a:p>
        </p:txBody>
      </p:sp>
      <p:sp>
        <p:nvSpPr>
          <p:cNvPr id="17" name="Picture Placeholder 2">
            <a:extLst>
              <a:ext uri="{FF2B5EF4-FFF2-40B4-BE49-F238E27FC236}">
                <a16:creationId xmlns:a16="http://schemas.microsoft.com/office/drawing/2014/main" id="{F199D1AC-68B2-47B9-9917-77BDC12DBA48}"/>
              </a:ext>
            </a:extLst>
          </p:cNvPr>
          <p:cNvSpPr>
            <a:spLocks noGrp="1"/>
          </p:cNvSpPr>
          <p:nvPr>
            <p:ph type="pic" sz="quarter" idx="26"/>
          </p:nvPr>
        </p:nvSpPr>
        <p:spPr>
          <a:xfrm>
            <a:off x="7979664" y="3514732"/>
            <a:ext cx="3364992" cy="2428875"/>
          </a:xfrm>
        </p:spPr>
        <p:txBody>
          <a:bodyPr/>
          <a:lstStyle/>
          <a:p>
            <a:endParaRPr lang="en-US" dirty="0"/>
          </a:p>
        </p:txBody>
      </p:sp>
    </p:spTree>
    <p:extLst>
      <p:ext uri="{BB962C8B-B14F-4D97-AF65-F5344CB8AC3E}">
        <p14:creationId xmlns:p14="http://schemas.microsoft.com/office/powerpoint/2010/main" val="8040699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itle and Stacked Content">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1B9BC8FF-3A8E-4460-A5BF-4C3F720410AF}"/>
              </a:ext>
            </a:extLst>
          </p:cNvPr>
          <p:cNvSpPr>
            <a:spLocks noGrp="1"/>
          </p:cNvSpPr>
          <p:nvPr>
            <p:ph sz="quarter" idx="17"/>
          </p:nvPr>
        </p:nvSpPr>
        <p:spPr>
          <a:xfrm>
            <a:off x="856488" y="914406"/>
            <a:ext cx="3364992"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a:extLst>
              <a:ext uri="{FF2B5EF4-FFF2-40B4-BE49-F238E27FC236}">
                <a16:creationId xmlns:a16="http://schemas.microsoft.com/office/drawing/2014/main" id="{AB34D57E-ECA2-4186-9DCB-6C19BD1309BD}"/>
              </a:ext>
            </a:extLst>
          </p:cNvPr>
          <p:cNvSpPr>
            <a:spLocks noGrp="1"/>
          </p:cNvSpPr>
          <p:nvPr>
            <p:ph sz="quarter" idx="18"/>
          </p:nvPr>
        </p:nvSpPr>
        <p:spPr>
          <a:xfrm>
            <a:off x="4422459" y="914406"/>
            <a:ext cx="3364992"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C9B39249-80D0-4650-A739-BEC5B5240FEC}"/>
              </a:ext>
            </a:extLst>
          </p:cNvPr>
          <p:cNvSpPr>
            <a:spLocks noGrp="1"/>
          </p:cNvSpPr>
          <p:nvPr>
            <p:ph sz="quarter" idx="19"/>
          </p:nvPr>
        </p:nvSpPr>
        <p:spPr>
          <a:xfrm>
            <a:off x="7988429" y="914406"/>
            <a:ext cx="3364992"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a:extLst>
              <a:ext uri="{FF2B5EF4-FFF2-40B4-BE49-F238E27FC236}">
                <a16:creationId xmlns:a16="http://schemas.microsoft.com/office/drawing/2014/main" id="{745B4A4F-3893-499A-9BEA-8F0B7E3F0FEB}"/>
              </a:ext>
            </a:extLst>
          </p:cNvPr>
          <p:cNvSpPr>
            <a:spLocks noGrp="1"/>
          </p:cNvSpPr>
          <p:nvPr>
            <p:ph sz="quarter" idx="21"/>
          </p:nvPr>
        </p:nvSpPr>
        <p:spPr>
          <a:xfrm>
            <a:off x="4422457" y="3514732"/>
            <a:ext cx="6930963"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11B348BD-02A1-4A57-B741-F97E6156545F}"/>
              </a:ext>
            </a:extLst>
          </p:cNvPr>
          <p:cNvSpPr>
            <a:spLocks noGrp="1"/>
          </p:cNvSpPr>
          <p:nvPr>
            <p:ph type="title"/>
          </p:nvPr>
        </p:nvSpPr>
        <p:spPr>
          <a:xfrm>
            <a:off x="847348" y="3514730"/>
            <a:ext cx="3381249" cy="2428875"/>
          </a:xfrm>
          <a:prstGeom prst="rect">
            <a:avLst/>
          </a:prstGeom>
        </p:spPr>
        <p:txBody>
          <a:bodyPr anchor="t"/>
          <a:lstStyle>
            <a:lvl1pPr algn="l">
              <a:defRPr/>
            </a:lvl1pPr>
          </a:lstStyle>
          <a:p>
            <a:r>
              <a:rPr lang="en-US" dirty="0"/>
              <a:t>Click to edit Master title style</a:t>
            </a:r>
          </a:p>
        </p:txBody>
      </p:sp>
    </p:spTree>
    <p:extLst>
      <p:ext uri="{BB962C8B-B14F-4D97-AF65-F5344CB8AC3E}">
        <p14:creationId xmlns:p14="http://schemas.microsoft.com/office/powerpoint/2010/main" val="13594958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icture, Title and Content">
    <p:spTree>
      <p:nvGrpSpPr>
        <p:cNvPr id="1" name=""/>
        <p:cNvGrpSpPr/>
        <p:nvPr/>
      </p:nvGrpSpPr>
      <p:grpSpPr>
        <a:xfrm>
          <a:off x="0" y="0"/>
          <a:ext cx="0" cy="0"/>
          <a:chOff x="0" y="0"/>
          <a:chExt cx="0" cy="0"/>
        </a:xfrm>
      </p:grpSpPr>
      <p:sp>
        <p:nvSpPr>
          <p:cNvPr id="11" name="Content Placeholder 3">
            <a:extLst>
              <a:ext uri="{FF2B5EF4-FFF2-40B4-BE49-F238E27FC236}">
                <a16:creationId xmlns:a16="http://schemas.microsoft.com/office/drawing/2014/main" id="{745B4A4F-3893-499A-9BEA-8F0B7E3F0FEB}"/>
              </a:ext>
            </a:extLst>
          </p:cNvPr>
          <p:cNvSpPr>
            <a:spLocks noGrp="1"/>
          </p:cNvSpPr>
          <p:nvPr>
            <p:ph sz="quarter" idx="21"/>
          </p:nvPr>
        </p:nvSpPr>
        <p:spPr>
          <a:xfrm>
            <a:off x="4422459" y="3514732"/>
            <a:ext cx="3364992"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a:extLst>
              <a:ext uri="{FF2B5EF4-FFF2-40B4-BE49-F238E27FC236}">
                <a16:creationId xmlns:a16="http://schemas.microsoft.com/office/drawing/2014/main" id="{ECFCE8A3-CA5F-4B5C-9F65-01659461015C}"/>
              </a:ext>
            </a:extLst>
          </p:cNvPr>
          <p:cNvSpPr>
            <a:spLocks noGrp="1"/>
          </p:cNvSpPr>
          <p:nvPr>
            <p:ph sz="quarter" idx="22"/>
          </p:nvPr>
        </p:nvSpPr>
        <p:spPr>
          <a:xfrm>
            <a:off x="7988429" y="3514732"/>
            <a:ext cx="3364992"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10C60512-C666-4DB3-B4D7-EABD5C1081E3}"/>
              </a:ext>
            </a:extLst>
          </p:cNvPr>
          <p:cNvSpPr>
            <a:spLocks noGrp="1"/>
          </p:cNvSpPr>
          <p:nvPr>
            <p:ph type="title"/>
          </p:nvPr>
        </p:nvSpPr>
        <p:spPr>
          <a:xfrm>
            <a:off x="847348" y="3514730"/>
            <a:ext cx="3381249" cy="2428875"/>
          </a:xfrm>
          <a:prstGeom prst="rect">
            <a:avLst/>
          </a:prstGeom>
        </p:spPr>
        <p:txBody>
          <a:bodyPr anchor="t"/>
          <a:lstStyle>
            <a:lvl1pPr algn="l">
              <a:defRPr/>
            </a:lvl1pPr>
          </a:lstStyle>
          <a:p>
            <a:r>
              <a:rPr lang="en-US" dirty="0"/>
              <a:t>Click to edit Master title style</a:t>
            </a:r>
          </a:p>
        </p:txBody>
      </p:sp>
      <p:sp>
        <p:nvSpPr>
          <p:cNvPr id="15" name="Picture Placeholder 8">
            <a:extLst>
              <a:ext uri="{FF2B5EF4-FFF2-40B4-BE49-F238E27FC236}">
                <a16:creationId xmlns:a16="http://schemas.microsoft.com/office/drawing/2014/main" id="{E1174059-3958-44C6-980A-7B376B9DD3EA}"/>
              </a:ext>
            </a:extLst>
          </p:cNvPr>
          <p:cNvSpPr>
            <a:spLocks noGrp="1"/>
          </p:cNvSpPr>
          <p:nvPr>
            <p:ph type="pic" sz="quarter" idx="13"/>
          </p:nvPr>
        </p:nvSpPr>
        <p:spPr>
          <a:xfrm>
            <a:off x="847344" y="908210"/>
            <a:ext cx="10497312" cy="2435064"/>
          </a:xfrm>
        </p:spPr>
        <p:txBody>
          <a:bodyPr anchor="ctr"/>
          <a:lstStyle>
            <a:lvl1pPr marL="0" indent="0" algn="ctr">
              <a:buNone/>
              <a:defRPr/>
            </a:lvl1pPr>
          </a:lstStyle>
          <a:p>
            <a:endParaRPr lang="en-US" dirty="0"/>
          </a:p>
        </p:txBody>
      </p:sp>
    </p:spTree>
    <p:extLst>
      <p:ext uri="{BB962C8B-B14F-4D97-AF65-F5344CB8AC3E}">
        <p14:creationId xmlns:p14="http://schemas.microsoft.com/office/powerpoint/2010/main" val="33119539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e">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3274A4B1-8B4D-AD8C-A527-4D590BB6C443}"/>
              </a:ext>
            </a:extLst>
          </p:cNvPr>
          <p:cNvSpPr>
            <a:spLocks noGrp="1"/>
          </p:cNvSpPr>
          <p:nvPr>
            <p:ph type="pic" sz="quarter" idx="13"/>
          </p:nvPr>
        </p:nvSpPr>
        <p:spPr>
          <a:xfrm>
            <a:off x="1131745" y="2764677"/>
            <a:ext cx="1207008" cy="90525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825">
                <a:solidFill>
                  <a:schemeClr val="lt1"/>
                </a:solidFill>
              </a:defRPr>
            </a:lvl1pPr>
          </a:lstStyle>
          <a:p>
            <a:pPr marL="0" lvl="0" algn="ctr"/>
            <a:r>
              <a:rPr lang="en-US"/>
              <a:t>Click icon to add picture</a:t>
            </a:r>
            <a:endParaRPr lang="en-US" dirty="0"/>
          </a:p>
        </p:txBody>
      </p:sp>
      <p:sp>
        <p:nvSpPr>
          <p:cNvPr id="26" name="Picture Placeholder 25">
            <a:extLst>
              <a:ext uri="{FF2B5EF4-FFF2-40B4-BE49-F238E27FC236}">
                <a16:creationId xmlns:a16="http://schemas.microsoft.com/office/drawing/2014/main" id="{1810C904-F55B-7A7C-CFEE-F892A0E01DE9}"/>
              </a:ext>
            </a:extLst>
          </p:cNvPr>
          <p:cNvSpPr>
            <a:spLocks noGrp="1"/>
          </p:cNvSpPr>
          <p:nvPr>
            <p:ph type="pic" sz="quarter" idx="14"/>
          </p:nvPr>
        </p:nvSpPr>
        <p:spPr>
          <a:xfrm>
            <a:off x="3300425" y="2763293"/>
            <a:ext cx="1207008" cy="90525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825">
                <a:solidFill>
                  <a:schemeClr val="lt1"/>
                </a:solidFill>
              </a:defRPr>
            </a:lvl1pPr>
          </a:lstStyle>
          <a:p>
            <a:pPr marL="0" lvl="0" algn="ctr"/>
            <a:r>
              <a:rPr lang="en-US"/>
              <a:t>Click icon to add picture</a:t>
            </a:r>
            <a:endParaRPr lang="en-US" dirty="0"/>
          </a:p>
        </p:txBody>
      </p:sp>
      <p:sp>
        <p:nvSpPr>
          <p:cNvPr id="25" name="Picture Placeholder 24">
            <a:extLst>
              <a:ext uri="{FF2B5EF4-FFF2-40B4-BE49-F238E27FC236}">
                <a16:creationId xmlns:a16="http://schemas.microsoft.com/office/drawing/2014/main" id="{C77AEB22-020B-F6CE-3C50-669489A38A50}"/>
              </a:ext>
            </a:extLst>
          </p:cNvPr>
          <p:cNvSpPr>
            <a:spLocks noGrp="1"/>
          </p:cNvSpPr>
          <p:nvPr>
            <p:ph type="pic" sz="quarter" idx="15"/>
          </p:nvPr>
        </p:nvSpPr>
        <p:spPr>
          <a:xfrm>
            <a:off x="5492496" y="2810583"/>
            <a:ext cx="1207008" cy="90525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825">
                <a:solidFill>
                  <a:schemeClr val="lt1"/>
                </a:solidFill>
              </a:defRPr>
            </a:lvl1pPr>
          </a:lstStyle>
          <a:p>
            <a:pPr marL="0" lvl="0" algn="ctr"/>
            <a:r>
              <a:rPr lang="en-US"/>
              <a:t>Click icon to add picture</a:t>
            </a:r>
            <a:endParaRPr lang="en-US" dirty="0"/>
          </a:p>
        </p:txBody>
      </p:sp>
      <p:sp>
        <p:nvSpPr>
          <p:cNvPr id="24" name="Picture Placeholder 23">
            <a:extLst>
              <a:ext uri="{FF2B5EF4-FFF2-40B4-BE49-F238E27FC236}">
                <a16:creationId xmlns:a16="http://schemas.microsoft.com/office/drawing/2014/main" id="{6979DC04-0C71-6F6E-AA4F-673445ADB60A}"/>
              </a:ext>
            </a:extLst>
          </p:cNvPr>
          <p:cNvSpPr>
            <a:spLocks noGrp="1"/>
          </p:cNvSpPr>
          <p:nvPr>
            <p:ph type="pic" sz="quarter" idx="16"/>
          </p:nvPr>
        </p:nvSpPr>
        <p:spPr>
          <a:xfrm>
            <a:off x="7635240" y="2763293"/>
            <a:ext cx="1207008" cy="90525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825">
                <a:solidFill>
                  <a:schemeClr val="lt1"/>
                </a:solidFill>
              </a:defRPr>
            </a:lvl1pPr>
          </a:lstStyle>
          <a:p>
            <a:pPr marL="0" lvl="0" algn="ctr"/>
            <a:r>
              <a:rPr lang="en-US"/>
              <a:t>Click icon to add picture</a:t>
            </a:r>
            <a:endParaRPr lang="en-US" dirty="0"/>
          </a:p>
        </p:txBody>
      </p:sp>
      <p:sp>
        <p:nvSpPr>
          <p:cNvPr id="23" name="Picture Placeholder 22">
            <a:extLst>
              <a:ext uri="{FF2B5EF4-FFF2-40B4-BE49-F238E27FC236}">
                <a16:creationId xmlns:a16="http://schemas.microsoft.com/office/drawing/2014/main" id="{8650B4E8-3C98-7144-C340-C6D24AF00DB6}"/>
              </a:ext>
            </a:extLst>
          </p:cNvPr>
          <p:cNvSpPr>
            <a:spLocks noGrp="1"/>
          </p:cNvSpPr>
          <p:nvPr>
            <p:ph type="pic" sz="quarter" idx="17"/>
          </p:nvPr>
        </p:nvSpPr>
        <p:spPr>
          <a:xfrm>
            <a:off x="9834372" y="2744997"/>
            <a:ext cx="1207008" cy="90525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825" dirty="0">
                <a:solidFill>
                  <a:schemeClr val="lt1"/>
                </a:solidFill>
              </a:defRPr>
            </a:lvl1pPr>
          </a:lstStyle>
          <a:p>
            <a:pPr marL="0" lvl="0" algn="ctr"/>
            <a:r>
              <a:rPr lang="en-US"/>
              <a:t>Click icon to add picture</a:t>
            </a:r>
            <a:endParaRPr lang="en-US" dirty="0"/>
          </a:p>
        </p:txBody>
      </p:sp>
      <p:sp>
        <p:nvSpPr>
          <p:cNvPr id="47" name="Text Placeholder 39">
            <a:extLst>
              <a:ext uri="{FF2B5EF4-FFF2-40B4-BE49-F238E27FC236}">
                <a16:creationId xmlns:a16="http://schemas.microsoft.com/office/drawing/2014/main" id="{3E65F5D0-1347-F2CA-1AC1-6D1A53EC52C1}"/>
              </a:ext>
            </a:extLst>
          </p:cNvPr>
          <p:cNvSpPr>
            <a:spLocks noGrp="1"/>
          </p:cNvSpPr>
          <p:nvPr>
            <p:ph type="body" sz="quarter" idx="18"/>
          </p:nvPr>
        </p:nvSpPr>
        <p:spPr>
          <a:xfrm>
            <a:off x="1063551" y="4123944"/>
            <a:ext cx="1371600" cy="365760"/>
          </a:xfrm>
        </p:spPr>
        <p:txBody>
          <a:bodyPr anchor="t">
            <a:noAutofit/>
          </a:bodyPr>
          <a:lstStyle>
            <a:lvl1pPr marL="0" indent="0" algn="l">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8" name="Text Placeholder 39">
            <a:extLst>
              <a:ext uri="{FF2B5EF4-FFF2-40B4-BE49-F238E27FC236}">
                <a16:creationId xmlns:a16="http://schemas.microsoft.com/office/drawing/2014/main" id="{BE68704E-A8DC-AC90-F667-6FEE13C3E65C}"/>
              </a:ext>
            </a:extLst>
          </p:cNvPr>
          <p:cNvSpPr>
            <a:spLocks noGrp="1"/>
          </p:cNvSpPr>
          <p:nvPr>
            <p:ph type="body" sz="quarter" idx="21"/>
          </p:nvPr>
        </p:nvSpPr>
        <p:spPr>
          <a:xfrm>
            <a:off x="1060973" y="4498854"/>
            <a:ext cx="1362456" cy="954107"/>
          </a:xfrm>
        </p:spPr>
        <p:txBody>
          <a:bodyPr anchor="ctr">
            <a:noAutofit/>
          </a:bodyPr>
          <a:lstStyle>
            <a:lvl1pPr marL="0" indent="0" algn="l">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49" name="Text Placeholder 39">
            <a:extLst>
              <a:ext uri="{FF2B5EF4-FFF2-40B4-BE49-F238E27FC236}">
                <a16:creationId xmlns:a16="http://schemas.microsoft.com/office/drawing/2014/main" id="{3F5AC1ED-89A8-B725-6256-728470F9EAE7}"/>
              </a:ext>
            </a:extLst>
          </p:cNvPr>
          <p:cNvSpPr>
            <a:spLocks noGrp="1"/>
          </p:cNvSpPr>
          <p:nvPr>
            <p:ph type="body" sz="quarter" idx="22"/>
          </p:nvPr>
        </p:nvSpPr>
        <p:spPr>
          <a:xfrm>
            <a:off x="3218688" y="4123944"/>
            <a:ext cx="1371600" cy="365760"/>
          </a:xfrm>
        </p:spPr>
        <p:txBody>
          <a:bodyPr anchor="t">
            <a:noAutofit/>
          </a:bodyPr>
          <a:lstStyle>
            <a:lvl1pPr marL="0" indent="0" algn="l">
              <a:lnSpc>
                <a:spcPct val="100000"/>
              </a:lnSpc>
              <a:buNone/>
              <a:defRPr sz="1350" b="1">
                <a:latin typeface="Source Sans Pro" panose="020B0503030403020204" pitchFamily="34" charset="0"/>
                <a:ea typeface="Source Sans Pro" panose="020B0503030403020204" pitchFamily="34" charset="0"/>
              </a:defRPr>
            </a:lvl1pPr>
          </a:lstStyle>
          <a:p>
            <a:pPr lvl="0"/>
            <a:r>
              <a:rPr lang="en-US" dirty="0"/>
              <a:t>Click to edit Master text styles</a:t>
            </a:r>
          </a:p>
        </p:txBody>
      </p:sp>
      <p:sp>
        <p:nvSpPr>
          <p:cNvPr id="50" name="Text Placeholder 39">
            <a:extLst>
              <a:ext uri="{FF2B5EF4-FFF2-40B4-BE49-F238E27FC236}">
                <a16:creationId xmlns:a16="http://schemas.microsoft.com/office/drawing/2014/main" id="{F3CCCAA1-05AF-631C-A3C9-6624A1EC81DE}"/>
              </a:ext>
            </a:extLst>
          </p:cNvPr>
          <p:cNvSpPr>
            <a:spLocks noGrp="1"/>
          </p:cNvSpPr>
          <p:nvPr>
            <p:ph type="body" sz="quarter" idx="23"/>
          </p:nvPr>
        </p:nvSpPr>
        <p:spPr>
          <a:xfrm>
            <a:off x="3218688" y="4498854"/>
            <a:ext cx="1362456" cy="954107"/>
          </a:xfrm>
        </p:spPr>
        <p:txBody>
          <a:bodyPr anchor="ctr">
            <a:noAutofit/>
          </a:bodyPr>
          <a:lstStyle>
            <a:lvl1pPr marL="0" indent="0" algn="l">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51" name="Text Placeholder 39">
            <a:extLst>
              <a:ext uri="{FF2B5EF4-FFF2-40B4-BE49-F238E27FC236}">
                <a16:creationId xmlns:a16="http://schemas.microsoft.com/office/drawing/2014/main" id="{0863D880-3EE8-64D4-08CB-DB860ED6AABC}"/>
              </a:ext>
            </a:extLst>
          </p:cNvPr>
          <p:cNvSpPr>
            <a:spLocks noGrp="1"/>
          </p:cNvSpPr>
          <p:nvPr>
            <p:ph type="body" sz="quarter" idx="24"/>
          </p:nvPr>
        </p:nvSpPr>
        <p:spPr>
          <a:xfrm>
            <a:off x="5404104" y="4123944"/>
            <a:ext cx="1371600" cy="365760"/>
          </a:xfrm>
        </p:spPr>
        <p:txBody>
          <a:bodyPr anchor="t">
            <a:noAutofit/>
          </a:bodyPr>
          <a:lstStyle>
            <a:lvl1pPr marL="0" indent="0" algn="l">
              <a:lnSpc>
                <a:spcPct val="100000"/>
              </a:lnSpc>
              <a:buNone/>
              <a:defRPr sz="1350" b="1">
                <a:latin typeface="Source Sans Pro" panose="020B0503030403020204" pitchFamily="34" charset="0"/>
                <a:ea typeface="Source Sans Pro" panose="020B0503030403020204" pitchFamily="34" charset="0"/>
              </a:defRPr>
            </a:lvl1pPr>
          </a:lstStyle>
          <a:p>
            <a:pPr lvl="0"/>
            <a:r>
              <a:rPr lang="en-US" dirty="0"/>
              <a:t>Click to edit Master text styles</a:t>
            </a:r>
          </a:p>
        </p:txBody>
      </p:sp>
      <p:sp>
        <p:nvSpPr>
          <p:cNvPr id="52" name="Text Placeholder 39">
            <a:extLst>
              <a:ext uri="{FF2B5EF4-FFF2-40B4-BE49-F238E27FC236}">
                <a16:creationId xmlns:a16="http://schemas.microsoft.com/office/drawing/2014/main" id="{8C74E023-D18E-6039-1DE0-9A2BB63F429C}"/>
              </a:ext>
            </a:extLst>
          </p:cNvPr>
          <p:cNvSpPr>
            <a:spLocks noGrp="1"/>
          </p:cNvSpPr>
          <p:nvPr>
            <p:ph type="body" sz="quarter" idx="25"/>
          </p:nvPr>
        </p:nvSpPr>
        <p:spPr>
          <a:xfrm>
            <a:off x="5404104" y="4498854"/>
            <a:ext cx="1362456" cy="954107"/>
          </a:xfrm>
        </p:spPr>
        <p:txBody>
          <a:bodyPr anchor="ctr">
            <a:noAutofit/>
          </a:bodyPr>
          <a:lstStyle>
            <a:lvl1pPr marL="0" indent="0" algn="l">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53" name="Text Placeholder 39">
            <a:extLst>
              <a:ext uri="{FF2B5EF4-FFF2-40B4-BE49-F238E27FC236}">
                <a16:creationId xmlns:a16="http://schemas.microsoft.com/office/drawing/2014/main" id="{7299E6A2-D3C9-DE9A-B1C7-F97C864DDFDC}"/>
              </a:ext>
            </a:extLst>
          </p:cNvPr>
          <p:cNvSpPr>
            <a:spLocks noGrp="1"/>
          </p:cNvSpPr>
          <p:nvPr>
            <p:ph type="body" sz="quarter" idx="26"/>
          </p:nvPr>
        </p:nvSpPr>
        <p:spPr>
          <a:xfrm>
            <a:off x="7552944" y="4123944"/>
            <a:ext cx="1371600" cy="365760"/>
          </a:xfrm>
        </p:spPr>
        <p:txBody>
          <a:bodyPr anchor="t">
            <a:noAutofit/>
          </a:bodyPr>
          <a:lstStyle>
            <a:lvl1pPr marL="0" indent="0" algn="l">
              <a:lnSpc>
                <a:spcPct val="100000"/>
              </a:lnSpc>
              <a:buNone/>
              <a:defRPr sz="1350" b="1">
                <a:latin typeface="Source Sans Pro" panose="020B0503030403020204" pitchFamily="34" charset="0"/>
                <a:ea typeface="Source Sans Pro" panose="020B0503030403020204" pitchFamily="34" charset="0"/>
              </a:defRPr>
            </a:lvl1pPr>
          </a:lstStyle>
          <a:p>
            <a:pPr lvl="0"/>
            <a:r>
              <a:rPr lang="en-US" dirty="0"/>
              <a:t>Click to edit Master text styles</a:t>
            </a:r>
          </a:p>
        </p:txBody>
      </p:sp>
      <p:sp>
        <p:nvSpPr>
          <p:cNvPr id="54" name="Text Placeholder 39">
            <a:extLst>
              <a:ext uri="{FF2B5EF4-FFF2-40B4-BE49-F238E27FC236}">
                <a16:creationId xmlns:a16="http://schemas.microsoft.com/office/drawing/2014/main" id="{AD547EE1-5C3B-2287-B9E3-9F0376DF306D}"/>
              </a:ext>
            </a:extLst>
          </p:cNvPr>
          <p:cNvSpPr>
            <a:spLocks noGrp="1"/>
          </p:cNvSpPr>
          <p:nvPr>
            <p:ph type="body" sz="quarter" idx="27"/>
          </p:nvPr>
        </p:nvSpPr>
        <p:spPr>
          <a:xfrm>
            <a:off x="7552944" y="4498854"/>
            <a:ext cx="1362456" cy="954107"/>
          </a:xfrm>
        </p:spPr>
        <p:txBody>
          <a:bodyPr anchor="ctr">
            <a:noAutofit/>
          </a:bodyPr>
          <a:lstStyle>
            <a:lvl1pPr marL="0" indent="0" algn="l">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55" name="Text Placeholder 39">
            <a:extLst>
              <a:ext uri="{FF2B5EF4-FFF2-40B4-BE49-F238E27FC236}">
                <a16:creationId xmlns:a16="http://schemas.microsoft.com/office/drawing/2014/main" id="{4B62DCAF-9B73-498E-0829-9496E739183A}"/>
              </a:ext>
            </a:extLst>
          </p:cNvPr>
          <p:cNvSpPr>
            <a:spLocks noGrp="1"/>
          </p:cNvSpPr>
          <p:nvPr>
            <p:ph type="body" sz="quarter" idx="28"/>
          </p:nvPr>
        </p:nvSpPr>
        <p:spPr>
          <a:xfrm>
            <a:off x="9756648" y="4123944"/>
            <a:ext cx="1371600" cy="365760"/>
          </a:xfrm>
        </p:spPr>
        <p:txBody>
          <a:bodyPr anchor="t">
            <a:noAutofit/>
          </a:bodyPr>
          <a:lstStyle>
            <a:lvl1pPr marL="0" indent="0" algn="l">
              <a:lnSpc>
                <a:spcPct val="100000"/>
              </a:lnSpc>
              <a:buNone/>
              <a:defRPr sz="1350" b="1">
                <a:latin typeface="Source Sans Pro" panose="020B0503030403020204" pitchFamily="34" charset="0"/>
                <a:ea typeface="Source Sans Pro" panose="020B0503030403020204" pitchFamily="34" charset="0"/>
              </a:defRPr>
            </a:lvl1pPr>
          </a:lstStyle>
          <a:p>
            <a:pPr lvl="0"/>
            <a:r>
              <a:rPr lang="en-US" dirty="0"/>
              <a:t>Click to edit Master text styles</a:t>
            </a:r>
          </a:p>
        </p:txBody>
      </p:sp>
      <p:sp>
        <p:nvSpPr>
          <p:cNvPr id="56" name="Text Placeholder 39">
            <a:extLst>
              <a:ext uri="{FF2B5EF4-FFF2-40B4-BE49-F238E27FC236}">
                <a16:creationId xmlns:a16="http://schemas.microsoft.com/office/drawing/2014/main" id="{B6877860-2940-382D-E00F-3B733A253F8F}"/>
              </a:ext>
            </a:extLst>
          </p:cNvPr>
          <p:cNvSpPr>
            <a:spLocks noGrp="1"/>
          </p:cNvSpPr>
          <p:nvPr>
            <p:ph type="body" sz="quarter" idx="29"/>
          </p:nvPr>
        </p:nvSpPr>
        <p:spPr>
          <a:xfrm>
            <a:off x="9756648" y="4498854"/>
            <a:ext cx="1362456" cy="954107"/>
          </a:xfrm>
        </p:spPr>
        <p:txBody>
          <a:bodyPr anchor="ctr">
            <a:noAutofit/>
          </a:bodyPr>
          <a:lstStyle>
            <a:lvl1pPr marL="0" indent="0" algn="l">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cxnSp>
        <p:nvCxnSpPr>
          <p:cNvPr id="58" name="Straight Connector 57">
            <a:extLst>
              <a:ext uri="{FF2B5EF4-FFF2-40B4-BE49-F238E27FC236}">
                <a16:creationId xmlns:a16="http://schemas.microsoft.com/office/drawing/2014/main" id="{8A238256-237D-24D6-5A38-E198DB1EB604}"/>
              </a:ext>
            </a:extLst>
          </p:cNvPr>
          <p:cNvCxnSpPr>
            <a:cxnSpLocks/>
          </p:cNvCxnSpPr>
          <p:nvPr userDrawn="1"/>
        </p:nvCxnSpPr>
        <p:spPr>
          <a:xfrm flipV="1">
            <a:off x="1041276" y="2393358"/>
            <a:ext cx="712573" cy="12939"/>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8A92CDD-5053-BFA6-FEE3-50FFA7D6EE81}"/>
              </a:ext>
            </a:extLst>
          </p:cNvPr>
          <p:cNvCxnSpPr>
            <a:cxnSpLocks/>
          </p:cNvCxnSpPr>
          <p:nvPr userDrawn="1"/>
        </p:nvCxnSpPr>
        <p:spPr>
          <a:xfrm>
            <a:off x="1753849" y="2393352"/>
            <a:ext cx="2170451"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AC28C8B-11F4-0BED-1FE8-E10E4DD3030A}"/>
              </a:ext>
            </a:extLst>
          </p:cNvPr>
          <p:cNvCxnSpPr>
            <a:cxnSpLocks/>
          </p:cNvCxnSpPr>
          <p:nvPr userDrawn="1"/>
        </p:nvCxnSpPr>
        <p:spPr>
          <a:xfrm>
            <a:off x="3924303" y="2391883"/>
            <a:ext cx="21717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EF058929-9E17-5F0C-C475-EBB62C0D1468}"/>
              </a:ext>
            </a:extLst>
          </p:cNvPr>
          <p:cNvCxnSpPr>
            <a:cxnSpLocks/>
          </p:cNvCxnSpPr>
          <p:nvPr userDrawn="1"/>
        </p:nvCxnSpPr>
        <p:spPr>
          <a:xfrm>
            <a:off x="6096001" y="2391883"/>
            <a:ext cx="2161515" cy="14408"/>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7667C6C-7D88-4368-2395-8414D68B5C3B}"/>
              </a:ext>
            </a:extLst>
          </p:cNvPr>
          <p:cNvCxnSpPr>
            <a:cxnSpLocks/>
          </p:cNvCxnSpPr>
          <p:nvPr userDrawn="1"/>
        </p:nvCxnSpPr>
        <p:spPr>
          <a:xfrm>
            <a:off x="8257516" y="2402544"/>
            <a:ext cx="2189197"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D9354D76-073A-C99D-A74A-389343736C7D}"/>
              </a:ext>
            </a:extLst>
          </p:cNvPr>
          <p:cNvCxnSpPr>
            <a:cxnSpLocks/>
          </p:cNvCxnSpPr>
          <p:nvPr userDrawn="1"/>
        </p:nvCxnSpPr>
        <p:spPr>
          <a:xfrm>
            <a:off x="10446712" y="2398796"/>
            <a:ext cx="66853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9" name="Text Placeholder 88">
            <a:extLst>
              <a:ext uri="{FF2B5EF4-FFF2-40B4-BE49-F238E27FC236}">
                <a16:creationId xmlns:a16="http://schemas.microsoft.com/office/drawing/2014/main" id="{F16DF89E-D658-4FD6-396D-5BDB8D50DCF1}"/>
              </a:ext>
            </a:extLst>
          </p:cNvPr>
          <p:cNvSpPr>
            <a:spLocks noGrp="1"/>
          </p:cNvSpPr>
          <p:nvPr>
            <p:ph type="body" sz="quarter" idx="30" hasCustomPrompt="1"/>
          </p:nvPr>
        </p:nvSpPr>
        <p:spPr>
          <a:xfrm>
            <a:off x="1630551" y="2287828"/>
            <a:ext cx="209396"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6"/>
          </a:solidFill>
        </p:spPr>
        <p:txBody>
          <a:bodyPr wrap="square" anchor="ctr">
            <a:noAutofit/>
          </a:bodyPr>
          <a:lstStyle>
            <a:lvl1pPr marL="0" indent="0" algn="ctr">
              <a:buNone/>
              <a:defRPr sz="600">
                <a:solidFill>
                  <a:schemeClr val="tx1">
                    <a:alpha val="0"/>
                  </a:schemeClr>
                </a:solidFill>
              </a:defRPr>
            </a:lvl1pPr>
          </a:lstStyle>
          <a:p>
            <a:pPr lvl="0"/>
            <a:r>
              <a:rPr lang="en-US" dirty="0"/>
              <a:t>X</a:t>
            </a:r>
          </a:p>
        </p:txBody>
      </p:sp>
      <p:sp>
        <p:nvSpPr>
          <p:cNvPr id="88" name="Text Placeholder 87">
            <a:extLst>
              <a:ext uri="{FF2B5EF4-FFF2-40B4-BE49-F238E27FC236}">
                <a16:creationId xmlns:a16="http://schemas.microsoft.com/office/drawing/2014/main" id="{B15E5DF8-5D98-0B9D-2EA1-44D9BB4CDAD7}"/>
              </a:ext>
            </a:extLst>
          </p:cNvPr>
          <p:cNvSpPr>
            <a:spLocks noGrp="1"/>
          </p:cNvSpPr>
          <p:nvPr>
            <p:ph type="body" sz="quarter" idx="31" hasCustomPrompt="1"/>
          </p:nvPr>
        </p:nvSpPr>
        <p:spPr>
          <a:xfrm>
            <a:off x="3805163" y="2292868"/>
            <a:ext cx="209396"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5"/>
          </a:solidFill>
        </p:spPr>
        <p:txBody>
          <a:bodyPr wrap="square" anchor="ctr">
            <a:noAutofit/>
          </a:bodyPr>
          <a:lstStyle>
            <a:lvl1pPr marL="0" indent="0" algn="ctr">
              <a:buNone/>
              <a:defRPr sz="600">
                <a:solidFill>
                  <a:schemeClr val="tx1">
                    <a:alpha val="0"/>
                  </a:schemeClr>
                </a:solidFill>
              </a:defRPr>
            </a:lvl1pPr>
          </a:lstStyle>
          <a:p>
            <a:pPr lvl="0"/>
            <a:r>
              <a:rPr lang="en-US" dirty="0"/>
              <a:t>X</a:t>
            </a:r>
          </a:p>
        </p:txBody>
      </p:sp>
      <p:sp>
        <p:nvSpPr>
          <p:cNvPr id="87" name="Text Placeholder 86">
            <a:extLst>
              <a:ext uri="{FF2B5EF4-FFF2-40B4-BE49-F238E27FC236}">
                <a16:creationId xmlns:a16="http://schemas.microsoft.com/office/drawing/2014/main" id="{143A506F-C19F-441F-4497-D86E9AB332F1}"/>
              </a:ext>
            </a:extLst>
          </p:cNvPr>
          <p:cNvSpPr>
            <a:spLocks noGrp="1"/>
          </p:cNvSpPr>
          <p:nvPr>
            <p:ph type="body" sz="quarter" idx="32" hasCustomPrompt="1"/>
          </p:nvPr>
        </p:nvSpPr>
        <p:spPr>
          <a:xfrm>
            <a:off x="5984015" y="2288841"/>
            <a:ext cx="209396"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4"/>
          </a:solidFill>
        </p:spPr>
        <p:txBody>
          <a:bodyPr wrap="square" anchor="ctr">
            <a:noAutofit/>
          </a:bodyPr>
          <a:lstStyle>
            <a:lvl1pPr marL="0" indent="0" algn="ctr">
              <a:buNone/>
              <a:defRPr sz="600">
                <a:solidFill>
                  <a:schemeClr val="tx1">
                    <a:alpha val="0"/>
                  </a:schemeClr>
                </a:solidFill>
              </a:defRPr>
            </a:lvl1pPr>
          </a:lstStyle>
          <a:p>
            <a:pPr lvl="0"/>
            <a:r>
              <a:rPr lang="en-US" dirty="0"/>
              <a:t>X</a:t>
            </a:r>
          </a:p>
        </p:txBody>
      </p:sp>
      <p:sp>
        <p:nvSpPr>
          <p:cNvPr id="86" name="Text Placeholder 85">
            <a:extLst>
              <a:ext uri="{FF2B5EF4-FFF2-40B4-BE49-F238E27FC236}">
                <a16:creationId xmlns:a16="http://schemas.microsoft.com/office/drawing/2014/main" id="{44F32027-9269-C3DC-33AC-A69C99A8A0C3}"/>
              </a:ext>
            </a:extLst>
          </p:cNvPr>
          <p:cNvSpPr>
            <a:spLocks noGrp="1"/>
          </p:cNvSpPr>
          <p:nvPr>
            <p:ph type="body" sz="quarter" idx="33" hasCustomPrompt="1"/>
          </p:nvPr>
        </p:nvSpPr>
        <p:spPr>
          <a:xfrm>
            <a:off x="8127690" y="2297879"/>
            <a:ext cx="209396"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2"/>
          </a:solidFill>
        </p:spPr>
        <p:txBody>
          <a:bodyPr wrap="square" anchor="ctr">
            <a:noAutofit/>
          </a:bodyPr>
          <a:lstStyle>
            <a:lvl1pPr marL="0" indent="0" algn="ctr">
              <a:buNone/>
              <a:defRPr sz="600">
                <a:solidFill>
                  <a:schemeClr val="tx1">
                    <a:alpha val="0"/>
                  </a:schemeClr>
                </a:solidFill>
              </a:defRPr>
            </a:lvl1pPr>
          </a:lstStyle>
          <a:p>
            <a:pPr lvl="0"/>
            <a:r>
              <a:rPr lang="en-US" dirty="0"/>
              <a:t>X</a:t>
            </a:r>
          </a:p>
        </p:txBody>
      </p:sp>
      <p:sp>
        <p:nvSpPr>
          <p:cNvPr id="85" name="Text Placeholder 84">
            <a:extLst>
              <a:ext uri="{FF2B5EF4-FFF2-40B4-BE49-F238E27FC236}">
                <a16:creationId xmlns:a16="http://schemas.microsoft.com/office/drawing/2014/main" id="{F3D9D69A-000C-EF97-2383-3A915A07BB24}"/>
              </a:ext>
            </a:extLst>
          </p:cNvPr>
          <p:cNvSpPr>
            <a:spLocks noGrp="1"/>
          </p:cNvSpPr>
          <p:nvPr>
            <p:ph type="body" sz="quarter" idx="34" hasCustomPrompt="1"/>
          </p:nvPr>
        </p:nvSpPr>
        <p:spPr>
          <a:xfrm>
            <a:off x="10342015" y="2290384"/>
            <a:ext cx="209396"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1"/>
          </a:solidFill>
        </p:spPr>
        <p:txBody>
          <a:bodyPr wrap="square" anchor="ctr">
            <a:noAutofit/>
          </a:bodyPr>
          <a:lstStyle>
            <a:lvl1pPr marL="0" indent="0" algn="ctr">
              <a:buNone/>
              <a:defRPr sz="600">
                <a:solidFill>
                  <a:schemeClr val="tx1">
                    <a:alpha val="0"/>
                  </a:schemeClr>
                </a:solidFill>
              </a:defRPr>
            </a:lvl1pPr>
          </a:lstStyle>
          <a:p>
            <a:pPr lvl="0"/>
            <a:r>
              <a:rPr lang="en-US" dirty="0"/>
              <a:t>X</a:t>
            </a:r>
          </a:p>
        </p:txBody>
      </p:sp>
      <p:sp>
        <p:nvSpPr>
          <p:cNvPr id="31" name="Title 1">
            <a:extLst>
              <a:ext uri="{FF2B5EF4-FFF2-40B4-BE49-F238E27FC236}">
                <a16:creationId xmlns:a16="http://schemas.microsoft.com/office/drawing/2014/main" id="{CE1BE77E-9301-43D2-B133-3F75438164DD}"/>
              </a:ext>
            </a:extLst>
          </p:cNvPr>
          <p:cNvSpPr>
            <a:spLocks noGrp="1"/>
          </p:cNvSpPr>
          <p:nvPr>
            <p:ph type="title"/>
          </p:nvPr>
        </p:nvSpPr>
        <p:spPr>
          <a:xfrm>
            <a:off x="848489" y="548640"/>
            <a:ext cx="10495027" cy="1142048"/>
          </a:xfrm>
          <a:prstGeom prst="rect">
            <a:avLst/>
          </a:prstGeom>
        </p:spPr>
        <p:txBody>
          <a:bodyPr anchor="ctr">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37129724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405BF-46CC-D053-DA31-F019A73FC9A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630598-9EE4-AAB8-06FF-7DD518A5EF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47D2B8-A4EA-A2B9-81CC-F65A69BE19BD}"/>
              </a:ext>
            </a:extLst>
          </p:cNvPr>
          <p:cNvSpPr>
            <a:spLocks noGrp="1"/>
          </p:cNvSpPr>
          <p:nvPr>
            <p:ph type="dt" sz="half" idx="10"/>
          </p:nvPr>
        </p:nvSpPr>
        <p:spPr/>
        <p:txBody>
          <a:bodyPr/>
          <a:lstStyle/>
          <a:p>
            <a:fld id="{3E9040E5-5DCF-43BB-83AA-28C135918594}" type="datetimeFigureOut">
              <a:rPr lang="en-US" smtClean="0"/>
              <a:t>1/6/2025</a:t>
            </a:fld>
            <a:endParaRPr lang="en-US"/>
          </a:p>
        </p:txBody>
      </p:sp>
      <p:sp>
        <p:nvSpPr>
          <p:cNvPr id="5" name="Footer Placeholder 4">
            <a:extLst>
              <a:ext uri="{FF2B5EF4-FFF2-40B4-BE49-F238E27FC236}">
                <a16:creationId xmlns:a16="http://schemas.microsoft.com/office/drawing/2014/main" id="{512A5C84-A5FF-F71E-6573-C7A62E337A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788E96-2691-D7F8-4321-65A22F935EFF}"/>
              </a:ext>
            </a:extLst>
          </p:cNvPr>
          <p:cNvSpPr>
            <a:spLocks noGrp="1"/>
          </p:cNvSpPr>
          <p:nvPr>
            <p:ph type="sldNum" sz="quarter" idx="12"/>
          </p:nvPr>
        </p:nvSpPr>
        <p:spPr/>
        <p:txBody>
          <a:bodyPr/>
          <a:lstStyle/>
          <a:p>
            <a:fld id="{21E45D96-BD88-4081-BD16-93BAAAA68F24}" type="slidenum">
              <a:rPr lang="en-US" smtClean="0"/>
              <a:t>‹#›</a:t>
            </a:fld>
            <a:endParaRPr lang="en-US"/>
          </a:p>
        </p:txBody>
      </p:sp>
    </p:spTree>
    <p:extLst>
      <p:ext uri="{BB962C8B-B14F-4D97-AF65-F5344CB8AC3E}">
        <p14:creationId xmlns:p14="http://schemas.microsoft.com/office/powerpoint/2010/main" val="35838080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5" name="Picture Placeholder 34">
            <a:extLst>
              <a:ext uri="{FF2B5EF4-FFF2-40B4-BE49-F238E27FC236}">
                <a16:creationId xmlns:a16="http://schemas.microsoft.com/office/drawing/2014/main" id="{6EB68C9D-2145-4CC0-9F00-198AA56E3882}"/>
              </a:ext>
            </a:extLst>
          </p:cNvPr>
          <p:cNvSpPr>
            <a:spLocks noGrp="1"/>
          </p:cNvSpPr>
          <p:nvPr>
            <p:ph type="pic" sz="quarter" idx="13"/>
          </p:nvPr>
        </p:nvSpPr>
        <p:spPr>
          <a:xfrm>
            <a:off x="975089" y="2664025"/>
            <a:ext cx="1920240" cy="1444752"/>
          </a:xfrm>
          <a:prstGeom prst="ellipse">
            <a:avLst/>
          </a:prstGeom>
          <a:solidFill>
            <a:schemeClr val="bg1">
              <a:lumMod val="85000"/>
            </a:schemeClr>
          </a:solidFill>
        </p:spPr>
        <p:txBody>
          <a:bodyPr wrap="square" anchor="ctr">
            <a:noAutofit/>
          </a:bodyPr>
          <a:lstStyle>
            <a:lvl1pPr marL="0" indent="0" algn="ctr">
              <a:buNone/>
              <a:defRPr sz="1350"/>
            </a:lvl1pPr>
          </a:lstStyle>
          <a:p>
            <a:r>
              <a:rPr lang="en-US"/>
              <a:t>Click icon to add picture</a:t>
            </a:r>
            <a:endParaRPr lang="en-US" dirty="0"/>
          </a:p>
        </p:txBody>
      </p:sp>
      <p:sp>
        <p:nvSpPr>
          <p:cNvPr id="36" name="Picture Placeholder 35">
            <a:extLst>
              <a:ext uri="{FF2B5EF4-FFF2-40B4-BE49-F238E27FC236}">
                <a16:creationId xmlns:a16="http://schemas.microsoft.com/office/drawing/2014/main" id="{974C254A-D1C1-7C23-7A97-D08B5EF74FC5}"/>
              </a:ext>
            </a:extLst>
          </p:cNvPr>
          <p:cNvSpPr>
            <a:spLocks noGrp="1"/>
          </p:cNvSpPr>
          <p:nvPr>
            <p:ph type="pic" sz="quarter" idx="14"/>
          </p:nvPr>
        </p:nvSpPr>
        <p:spPr>
          <a:xfrm>
            <a:off x="3724867" y="2664025"/>
            <a:ext cx="1920240" cy="1444752"/>
          </a:xfrm>
          <a:prstGeom prst="ellipse">
            <a:avLst/>
          </a:prstGeom>
          <a:solidFill>
            <a:schemeClr val="bg1">
              <a:lumMod val="85000"/>
            </a:schemeClr>
          </a:solidFill>
        </p:spPr>
        <p:txBody>
          <a:bodyPr wrap="square" anchor="ctr">
            <a:noAutofit/>
          </a:bodyPr>
          <a:lstStyle>
            <a:lvl1pPr marL="0" indent="0" algn="ctr">
              <a:buNone/>
              <a:defRPr sz="1350"/>
            </a:lvl1pPr>
          </a:lstStyle>
          <a:p>
            <a:r>
              <a:rPr lang="en-US"/>
              <a:t>Click icon to add picture</a:t>
            </a:r>
            <a:endParaRPr lang="en-US" dirty="0"/>
          </a:p>
        </p:txBody>
      </p:sp>
      <p:sp>
        <p:nvSpPr>
          <p:cNvPr id="37" name="Picture Placeholder 36">
            <a:extLst>
              <a:ext uri="{FF2B5EF4-FFF2-40B4-BE49-F238E27FC236}">
                <a16:creationId xmlns:a16="http://schemas.microsoft.com/office/drawing/2014/main" id="{FD22F399-84EB-DA43-D72E-972541FA68AC}"/>
              </a:ext>
            </a:extLst>
          </p:cNvPr>
          <p:cNvSpPr>
            <a:spLocks noGrp="1"/>
          </p:cNvSpPr>
          <p:nvPr>
            <p:ph type="pic" sz="quarter" idx="15"/>
          </p:nvPr>
        </p:nvSpPr>
        <p:spPr>
          <a:xfrm>
            <a:off x="6538351" y="2624857"/>
            <a:ext cx="1920240" cy="1444752"/>
          </a:xfrm>
          <a:prstGeom prst="ellipse">
            <a:avLst/>
          </a:prstGeom>
          <a:solidFill>
            <a:schemeClr val="bg1">
              <a:lumMod val="85000"/>
            </a:schemeClr>
          </a:solidFill>
        </p:spPr>
        <p:txBody>
          <a:bodyPr wrap="square" anchor="ctr">
            <a:noAutofit/>
          </a:bodyPr>
          <a:lstStyle>
            <a:lvl1pPr marL="0" indent="0" algn="ctr">
              <a:buNone/>
              <a:defRPr sz="1350"/>
            </a:lvl1pPr>
          </a:lstStyle>
          <a:p>
            <a:r>
              <a:rPr lang="en-US"/>
              <a:t>Click icon to add picture</a:t>
            </a:r>
            <a:endParaRPr lang="en-US" dirty="0"/>
          </a:p>
        </p:txBody>
      </p:sp>
      <p:sp>
        <p:nvSpPr>
          <p:cNvPr id="38" name="Picture Placeholder 37">
            <a:extLst>
              <a:ext uri="{FF2B5EF4-FFF2-40B4-BE49-F238E27FC236}">
                <a16:creationId xmlns:a16="http://schemas.microsoft.com/office/drawing/2014/main" id="{293D7505-3D5F-5EC7-DA15-D6C2DF6E286A}"/>
              </a:ext>
            </a:extLst>
          </p:cNvPr>
          <p:cNvSpPr>
            <a:spLocks noGrp="1"/>
          </p:cNvSpPr>
          <p:nvPr>
            <p:ph type="pic" sz="quarter" idx="16"/>
          </p:nvPr>
        </p:nvSpPr>
        <p:spPr>
          <a:xfrm>
            <a:off x="9341823" y="2624857"/>
            <a:ext cx="1920240" cy="1444752"/>
          </a:xfrm>
          <a:prstGeom prst="ellipse">
            <a:avLst/>
          </a:prstGeom>
          <a:solidFill>
            <a:schemeClr val="bg1">
              <a:lumMod val="85000"/>
            </a:schemeClr>
          </a:solidFill>
        </p:spPr>
        <p:txBody>
          <a:bodyPr wrap="square" anchor="ctr">
            <a:noAutofit/>
          </a:bodyPr>
          <a:lstStyle>
            <a:lvl1pPr marL="0" indent="0" algn="ctr">
              <a:buNone/>
              <a:defRPr sz="1350"/>
            </a:lvl1pPr>
          </a:lstStyle>
          <a:p>
            <a:r>
              <a:rPr lang="en-US"/>
              <a:t>Click icon to add picture</a:t>
            </a:r>
            <a:endParaRPr lang="en-US" dirty="0"/>
          </a:p>
        </p:txBody>
      </p:sp>
      <p:sp>
        <p:nvSpPr>
          <p:cNvPr id="40" name="Text Placeholder 39">
            <a:extLst>
              <a:ext uri="{FF2B5EF4-FFF2-40B4-BE49-F238E27FC236}">
                <a16:creationId xmlns:a16="http://schemas.microsoft.com/office/drawing/2014/main" id="{95D410CB-8838-F5FE-B127-40EB466A162F}"/>
              </a:ext>
            </a:extLst>
          </p:cNvPr>
          <p:cNvSpPr>
            <a:spLocks noGrp="1"/>
          </p:cNvSpPr>
          <p:nvPr>
            <p:ph type="body" sz="quarter" idx="17"/>
          </p:nvPr>
        </p:nvSpPr>
        <p:spPr>
          <a:xfrm>
            <a:off x="695735" y="4507992"/>
            <a:ext cx="2468880" cy="365760"/>
          </a:xfrm>
        </p:spPr>
        <p:txBody>
          <a:bodyPr anchor="ctr">
            <a:noAutofit/>
          </a:bodyPr>
          <a:lstStyle>
            <a:lvl1pPr marL="0" indent="0" algn="ctr">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1" name="Text Placeholder 39">
            <a:extLst>
              <a:ext uri="{FF2B5EF4-FFF2-40B4-BE49-F238E27FC236}">
                <a16:creationId xmlns:a16="http://schemas.microsoft.com/office/drawing/2014/main" id="{4AB9408A-B6CD-B62B-A40C-113C980EF1FE}"/>
              </a:ext>
            </a:extLst>
          </p:cNvPr>
          <p:cNvSpPr>
            <a:spLocks noGrp="1"/>
          </p:cNvSpPr>
          <p:nvPr>
            <p:ph type="body" sz="quarter" idx="18"/>
          </p:nvPr>
        </p:nvSpPr>
        <p:spPr>
          <a:xfrm>
            <a:off x="3451468" y="4507992"/>
            <a:ext cx="2468880" cy="365760"/>
          </a:xfrm>
        </p:spPr>
        <p:txBody>
          <a:bodyPr anchor="ctr">
            <a:noAutofit/>
          </a:bodyPr>
          <a:lstStyle>
            <a:lvl1pPr marL="0" indent="0" algn="ctr">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2" name="Text Placeholder 39">
            <a:extLst>
              <a:ext uri="{FF2B5EF4-FFF2-40B4-BE49-F238E27FC236}">
                <a16:creationId xmlns:a16="http://schemas.microsoft.com/office/drawing/2014/main" id="{61463C70-6782-0D6E-7762-61E567762645}"/>
              </a:ext>
            </a:extLst>
          </p:cNvPr>
          <p:cNvSpPr>
            <a:spLocks noGrp="1"/>
          </p:cNvSpPr>
          <p:nvPr>
            <p:ph type="body" sz="quarter" idx="19"/>
          </p:nvPr>
        </p:nvSpPr>
        <p:spPr>
          <a:xfrm>
            <a:off x="6264031" y="4507992"/>
            <a:ext cx="2468880" cy="365760"/>
          </a:xfrm>
        </p:spPr>
        <p:txBody>
          <a:bodyPr anchor="ctr">
            <a:noAutofit/>
          </a:bodyPr>
          <a:lstStyle>
            <a:lvl1pPr marL="0" indent="0" algn="ctr">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3" name="Text Placeholder 39">
            <a:extLst>
              <a:ext uri="{FF2B5EF4-FFF2-40B4-BE49-F238E27FC236}">
                <a16:creationId xmlns:a16="http://schemas.microsoft.com/office/drawing/2014/main" id="{E4A9BFDF-CD6B-DB2B-93AB-335CC2AE455B}"/>
              </a:ext>
            </a:extLst>
          </p:cNvPr>
          <p:cNvSpPr>
            <a:spLocks noGrp="1"/>
          </p:cNvSpPr>
          <p:nvPr>
            <p:ph type="body" sz="quarter" idx="20"/>
          </p:nvPr>
        </p:nvSpPr>
        <p:spPr>
          <a:xfrm>
            <a:off x="9067503" y="4507992"/>
            <a:ext cx="2468880" cy="365760"/>
          </a:xfrm>
        </p:spPr>
        <p:txBody>
          <a:bodyPr anchor="ctr">
            <a:noAutofit/>
          </a:bodyPr>
          <a:lstStyle>
            <a:lvl1pPr marL="0" indent="0" algn="ctr">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4" name="Text Placeholder 39">
            <a:extLst>
              <a:ext uri="{FF2B5EF4-FFF2-40B4-BE49-F238E27FC236}">
                <a16:creationId xmlns:a16="http://schemas.microsoft.com/office/drawing/2014/main" id="{D4374427-D19A-E579-3D78-7A08CED4EE8A}"/>
              </a:ext>
            </a:extLst>
          </p:cNvPr>
          <p:cNvSpPr>
            <a:spLocks noGrp="1"/>
          </p:cNvSpPr>
          <p:nvPr>
            <p:ph type="body" sz="quarter" idx="21"/>
          </p:nvPr>
        </p:nvSpPr>
        <p:spPr>
          <a:xfrm>
            <a:off x="695735" y="4901184"/>
            <a:ext cx="2468880" cy="365760"/>
          </a:xfrm>
        </p:spPr>
        <p:txBody>
          <a:bodyPr anchor="ctr">
            <a:noAutofit/>
          </a:bodyPr>
          <a:lstStyle>
            <a:lvl1pPr marL="0" indent="0" algn="ctr">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45" name="Text Placeholder 39">
            <a:extLst>
              <a:ext uri="{FF2B5EF4-FFF2-40B4-BE49-F238E27FC236}">
                <a16:creationId xmlns:a16="http://schemas.microsoft.com/office/drawing/2014/main" id="{1F400EB7-1FDE-3683-C9B4-63413EE5EA48}"/>
              </a:ext>
            </a:extLst>
          </p:cNvPr>
          <p:cNvSpPr>
            <a:spLocks noGrp="1"/>
          </p:cNvSpPr>
          <p:nvPr>
            <p:ph type="body" sz="quarter" idx="22"/>
          </p:nvPr>
        </p:nvSpPr>
        <p:spPr>
          <a:xfrm>
            <a:off x="3451468" y="4901184"/>
            <a:ext cx="2468880" cy="365760"/>
          </a:xfrm>
        </p:spPr>
        <p:txBody>
          <a:bodyPr anchor="ctr">
            <a:noAutofit/>
          </a:bodyPr>
          <a:lstStyle>
            <a:lvl1pPr marL="0" indent="0" algn="ctr">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46" name="Text Placeholder 39">
            <a:extLst>
              <a:ext uri="{FF2B5EF4-FFF2-40B4-BE49-F238E27FC236}">
                <a16:creationId xmlns:a16="http://schemas.microsoft.com/office/drawing/2014/main" id="{5D8F7F98-168C-5B0E-F2F8-A4AD7BA597D2}"/>
              </a:ext>
            </a:extLst>
          </p:cNvPr>
          <p:cNvSpPr>
            <a:spLocks noGrp="1"/>
          </p:cNvSpPr>
          <p:nvPr>
            <p:ph type="body" sz="quarter" idx="23"/>
          </p:nvPr>
        </p:nvSpPr>
        <p:spPr>
          <a:xfrm>
            <a:off x="6264031" y="4901184"/>
            <a:ext cx="2468880" cy="365760"/>
          </a:xfrm>
        </p:spPr>
        <p:txBody>
          <a:bodyPr anchor="ctr">
            <a:noAutofit/>
          </a:bodyPr>
          <a:lstStyle>
            <a:lvl1pPr marL="0" indent="0" algn="ctr">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47" name="Text Placeholder 39">
            <a:extLst>
              <a:ext uri="{FF2B5EF4-FFF2-40B4-BE49-F238E27FC236}">
                <a16:creationId xmlns:a16="http://schemas.microsoft.com/office/drawing/2014/main" id="{C5A299EB-BF79-F241-A67B-AD318037BB55}"/>
              </a:ext>
            </a:extLst>
          </p:cNvPr>
          <p:cNvSpPr>
            <a:spLocks noGrp="1"/>
          </p:cNvSpPr>
          <p:nvPr>
            <p:ph type="body" sz="quarter" idx="24"/>
          </p:nvPr>
        </p:nvSpPr>
        <p:spPr>
          <a:xfrm>
            <a:off x="9067503" y="4901184"/>
            <a:ext cx="2468880" cy="365760"/>
          </a:xfrm>
        </p:spPr>
        <p:txBody>
          <a:bodyPr anchor="ctr">
            <a:noAutofit/>
          </a:bodyPr>
          <a:lstStyle>
            <a:lvl1pPr marL="0" indent="0" algn="ctr">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17" name="Title 1">
            <a:extLst>
              <a:ext uri="{FF2B5EF4-FFF2-40B4-BE49-F238E27FC236}">
                <a16:creationId xmlns:a16="http://schemas.microsoft.com/office/drawing/2014/main" id="{0B6C07B7-1A77-4DA1-AC2E-8D69016DDC3A}"/>
              </a:ext>
            </a:extLst>
          </p:cNvPr>
          <p:cNvSpPr>
            <a:spLocks noGrp="1"/>
          </p:cNvSpPr>
          <p:nvPr>
            <p:ph type="title"/>
          </p:nvPr>
        </p:nvSpPr>
        <p:spPr>
          <a:xfrm>
            <a:off x="848489" y="548640"/>
            <a:ext cx="10495027" cy="1142048"/>
          </a:xfrm>
          <a:prstGeom prst="rect">
            <a:avLst/>
          </a:prstGeom>
        </p:spPr>
        <p:txBody>
          <a:bodyPr anchor="ctr">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14051719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3_Title Slide">
    <p:bg>
      <p:bgRef idx="1001">
        <a:schemeClr val="bg2"/>
      </p:bgRef>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18501" y="5162550"/>
            <a:ext cx="3771900" cy="781050"/>
          </a:xfrm>
          <a:prstGeom prst="rect">
            <a:avLst/>
          </a:prstGeom>
        </p:spPr>
      </p:pic>
      <p:sp>
        <p:nvSpPr>
          <p:cNvPr id="7" name="Rectangle 6"/>
          <p:cNvSpPr/>
          <p:nvPr/>
        </p:nvSpPr>
        <p:spPr bwMode="white">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a:xfrm>
            <a:off x="89153" y="6044184"/>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000" dirty="0"/>
          </a:p>
        </p:txBody>
      </p:sp>
      <p:sp>
        <p:nvSpPr>
          <p:cNvPr id="11" name="Rectangle 10"/>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Subtitle 8"/>
          <p:cNvSpPr>
            <a:spLocks noGrp="1"/>
          </p:cNvSpPr>
          <p:nvPr>
            <p:ph type="subTitle" idx="1" hasCustomPrompt="1"/>
          </p:nvPr>
        </p:nvSpPr>
        <p:spPr>
          <a:xfrm>
            <a:off x="3149600" y="6050037"/>
            <a:ext cx="8940800" cy="685800"/>
          </a:xfrm>
        </p:spPr>
        <p:txBody>
          <a:bodyPr anchor="ctr">
            <a:normAutofit/>
          </a:bodyPr>
          <a:lstStyle>
            <a:lvl1pPr marL="0" indent="0" algn="l">
              <a:buNone/>
              <a:defRPr sz="2600" baseline="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add speaker name &amp; title</a:t>
            </a:r>
          </a:p>
        </p:txBody>
      </p:sp>
      <p:sp>
        <p:nvSpPr>
          <p:cNvPr id="3" name="Text Placeholder 2"/>
          <p:cNvSpPr>
            <a:spLocks noGrp="1"/>
          </p:cNvSpPr>
          <p:nvPr>
            <p:ph type="body" sz="quarter" idx="10" hasCustomPrompt="1"/>
          </p:nvPr>
        </p:nvSpPr>
        <p:spPr>
          <a:xfrm>
            <a:off x="89153" y="6043615"/>
            <a:ext cx="2999232" cy="714375"/>
          </a:xfrm>
        </p:spPr>
        <p:txBody>
          <a:bodyPr anchor="ctr">
            <a:normAutofit/>
          </a:bodyPr>
          <a:lstStyle>
            <a:lvl1pPr>
              <a:defRPr sz="2000">
                <a:solidFill>
                  <a:schemeClr val="tx1"/>
                </a:solidFill>
              </a:defRPr>
            </a:lvl1pPr>
          </a:lstStyle>
          <a:p>
            <a:pPr lvl="0"/>
            <a:r>
              <a:rPr lang="en-US" dirty="0"/>
              <a:t>Click to add date</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1533" y="990600"/>
            <a:ext cx="11958868" cy="3906518"/>
          </a:xfrm>
          <a:prstGeom prst="rect">
            <a:avLst/>
          </a:prstGeom>
        </p:spPr>
      </p:pic>
    </p:spTree>
    <p:extLst>
      <p:ext uri="{BB962C8B-B14F-4D97-AF65-F5344CB8AC3E}">
        <p14:creationId xmlns:p14="http://schemas.microsoft.com/office/powerpoint/2010/main" val="3476153910"/>
      </p:ext>
    </p:extLst>
  </p:cSld>
  <p:clrMapOvr>
    <a:overrideClrMapping bg1="dk1" tx1="lt1" bg2="dk2" tx2="lt2" accent1="accent1" accent2="accent2" accent3="accent3" accent4="accent4" accent5="accent5" accent6="accent6" hlink="hlink" folHlink="folHlink"/>
  </p:clrMapOvr>
  <p:transition spd="med">
    <p:fade/>
  </p:transition>
  <p:extLst>
    <p:ext uri="{DCECCB84-F9BA-43D5-87BE-67443E8EF086}">
      <p15:sldGuideLst xmlns:p15="http://schemas.microsoft.com/office/powerpoint/2012/main">
        <p15:guide id="1" orient="horz" pos="3744">
          <p15:clr>
            <a:srgbClr val="FBAE40"/>
          </p15:clr>
        </p15:guide>
        <p15:guide id="2" pos="5509">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0150957"/>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101A9C7-C274-4F50-89C9-83BDB06EDB81}" type="datetime1">
              <a:rPr lang="en-US" smtClean="0"/>
              <a:pPr/>
              <a:t>1/6/2025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233813973"/>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secHead">
  <p:cSld name="Section Header">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28802" y="2743200"/>
            <a:ext cx="9497484"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tangle 7"/>
          <p:cNvSpPr/>
          <p:nvPr/>
        </p:nvSpPr>
        <p:spPr>
          <a:xfrm>
            <a:off x="0" y="6324600"/>
            <a:ext cx="1727200" cy="1524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1320800" y="6324600"/>
            <a:ext cx="10871200" cy="1524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kumimoji="0" lang="en-US"/>
              <a:t>Click to edit Master title style</a:t>
            </a:r>
          </a:p>
        </p:txBody>
      </p:sp>
    </p:spTree>
    <p:extLst>
      <p:ext uri="{BB962C8B-B14F-4D97-AF65-F5344CB8AC3E}">
        <p14:creationId xmlns:p14="http://schemas.microsoft.com/office/powerpoint/2010/main" val="1730992790"/>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E08BA-2F1E-4330-5FDB-9C81BE87A8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077362-46BA-CA53-FD31-F20CE4EE08F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A0C081-5EE5-6975-09B3-6A6983D5F41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6C1459-2827-41A4-3A7C-36B55A34A8FC}"/>
              </a:ext>
            </a:extLst>
          </p:cNvPr>
          <p:cNvSpPr>
            <a:spLocks noGrp="1"/>
          </p:cNvSpPr>
          <p:nvPr>
            <p:ph type="dt" sz="half" idx="10"/>
          </p:nvPr>
        </p:nvSpPr>
        <p:spPr/>
        <p:txBody>
          <a:bodyPr/>
          <a:lstStyle/>
          <a:p>
            <a:fld id="{3E9040E5-5DCF-43BB-83AA-28C135918594}" type="datetimeFigureOut">
              <a:rPr lang="en-US" smtClean="0"/>
              <a:t>1/6/2025</a:t>
            </a:fld>
            <a:endParaRPr lang="en-US"/>
          </a:p>
        </p:txBody>
      </p:sp>
      <p:sp>
        <p:nvSpPr>
          <p:cNvPr id="6" name="Footer Placeholder 5">
            <a:extLst>
              <a:ext uri="{FF2B5EF4-FFF2-40B4-BE49-F238E27FC236}">
                <a16:creationId xmlns:a16="http://schemas.microsoft.com/office/drawing/2014/main" id="{18AD1A61-7C0B-CCCF-4007-6B1A040CA5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951C54-A4BF-A6BF-4F19-B19E59085ECB}"/>
              </a:ext>
            </a:extLst>
          </p:cNvPr>
          <p:cNvSpPr>
            <a:spLocks noGrp="1"/>
          </p:cNvSpPr>
          <p:nvPr>
            <p:ph type="sldNum" sz="quarter" idx="12"/>
          </p:nvPr>
        </p:nvSpPr>
        <p:spPr/>
        <p:txBody>
          <a:bodyPr/>
          <a:lstStyle/>
          <a:p>
            <a:fld id="{21E45D96-BD88-4081-BD16-93BAAAA68F24}" type="slidenum">
              <a:rPr lang="en-US" smtClean="0"/>
              <a:t>‹#›</a:t>
            </a:fld>
            <a:endParaRPr lang="en-US"/>
          </a:p>
        </p:txBody>
      </p:sp>
    </p:spTree>
    <p:extLst>
      <p:ext uri="{BB962C8B-B14F-4D97-AF65-F5344CB8AC3E}">
        <p14:creationId xmlns:p14="http://schemas.microsoft.com/office/powerpoint/2010/main" val="8104169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F2006-B215-3079-4807-57FEF69B898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A8F57F-8F1D-65DC-C761-F5986B2A0E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16AF5F-8E99-E15E-75BC-1FC1AD9AB5A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1787A1-6F04-DCD0-F03D-CD44E6A2BB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C0A81F-0E22-C2FE-DF9F-62FA8489E9D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DA03475-7046-0312-ABFD-63EC0CAC99A4}"/>
              </a:ext>
            </a:extLst>
          </p:cNvPr>
          <p:cNvSpPr>
            <a:spLocks noGrp="1"/>
          </p:cNvSpPr>
          <p:nvPr>
            <p:ph type="dt" sz="half" idx="10"/>
          </p:nvPr>
        </p:nvSpPr>
        <p:spPr/>
        <p:txBody>
          <a:bodyPr/>
          <a:lstStyle/>
          <a:p>
            <a:fld id="{3E9040E5-5DCF-43BB-83AA-28C135918594}" type="datetimeFigureOut">
              <a:rPr lang="en-US" smtClean="0"/>
              <a:t>1/6/2025</a:t>
            </a:fld>
            <a:endParaRPr lang="en-US"/>
          </a:p>
        </p:txBody>
      </p:sp>
      <p:sp>
        <p:nvSpPr>
          <p:cNvPr id="8" name="Footer Placeholder 7">
            <a:extLst>
              <a:ext uri="{FF2B5EF4-FFF2-40B4-BE49-F238E27FC236}">
                <a16:creationId xmlns:a16="http://schemas.microsoft.com/office/drawing/2014/main" id="{2A0A1105-0CD3-15A2-AD44-82578E03165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F927386-4471-3F8A-4258-CD58F7C30221}"/>
              </a:ext>
            </a:extLst>
          </p:cNvPr>
          <p:cNvSpPr>
            <a:spLocks noGrp="1"/>
          </p:cNvSpPr>
          <p:nvPr>
            <p:ph type="sldNum" sz="quarter" idx="12"/>
          </p:nvPr>
        </p:nvSpPr>
        <p:spPr/>
        <p:txBody>
          <a:bodyPr/>
          <a:lstStyle/>
          <a:p>
            <a:fld id="{21E45D96-BD88-4081-BD16-93BAAAA68F24}" type="slidenum">
              <a:rPr lang="en-US" smtClean="0"/>
              <a:t>‹#›</a:t>
            </a:fld>
            <a:endParaRPr lang="en-US"/>
          </a:p>
        </p:txBody>
      </p:sp>
    </p:spTree>
    <p:extLst>
      <p:ext uri="{BB962C8B-B14F-4D97-AF65-F5344CB8AC3E}">
        <p14:creationId xmlns:p14="http://schemas.microsoft.com/office/powerpoint/2010/main" val="4165678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0CC15-B3A0-D406-1523-D8467B8C80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F4EE72-B2FD-643C-BF36-C985246D8D83}"/>
              </a:ext>
            </a:extLst>
          </p:cNvPr>
          <p:cNvSpPr>
            <a:spLocks noGrp="1"/>
          </p:cNvSpPr>
          <p:nvPr>
            <p:ph type="dt" sz="half" idx="10"/>
          </p:nvPr>
        </p:nvSpPr>
        <p:spPr/>
        <p:txBody>
          <a:bodyPr/>
          <a:lstStyle/>
          <a:p>
            <a:fld id="{3E9040E5-5DCF-43BB-83AA-28C135918594}" type="datetimeFigureOut">
              <a:rPr lang="en-US" smtClean="0"/>
              <a:t>1/6/2025</a:t>
            </a:fld>
            <a:endParaRPr lang="en-US"/>
          </a:p>
        </p:txBody>
      </p:sp>
      <p:sp>
        <p:nvSpPr>
          <p:cNvPr id="4" name="Footer Placeholder 3">
            <a:extLst>
              <a:ext uri="{FF2B5EF4-FFF2-40B4-BE49-F238E27FC236}">
                <a16:creationId xmlns:a16="http://schemas.microsoft.com/office/drawing/2014/main" id="{7EE0FCF9-B657-908A-4C29-5E6DF36C5D5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2A66243-106A-6F8A-4C12-A63283B77956}"/>
              </a:ext>
            </a:extLst>
          </p:cNvPr>
          <p:cNvSpPr>
            <a:spLocks noGrp="1"/>
          </p:cNvSpPr>
          <p:nvPr>
            <p:ph type="sldNum" sz="quarter" idx="12"/>
          </p:nvPr>
        </p:nvSpPr>
        <p:spPr/>
        <p:txBody>
          <a:bodyPr/>
          <a:lstStyle/>
          <a:p>
            <a:fld id="{21E45D96-BD88-4081-BD16-93BAAAA68F24}" type="slidenum">
              <a:rPr lang="en-US" smtClean="0"/>
              <a:t>‹#›</a:t>
            </a:fld>
            <a:endParaRPr lang="en-US"/>
          </a:p>
        </p:txBody>
      </p:sp>
    </p:spTree>
    <p:extLst>
      <p:ext uri="{BB962C8B-B14F-4D97-AF65-F5344CB8AC3E}">
        <p14:creationId xmlns:p14="http://schemas.microsoft.com/office/powerpoint/2010/main" val="939480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3A9559-1D68-FD02-6DE2-16B1DB19A8B6}"/>
              </a:ext>
            </a:extLst>
          </p:cNvPr>
          <p:cNvSpPr>
            <a:spLocks noGrp="1"/>
          </p:cNvSpPr>
          <p:nvPr>
            <p:ph type="dt" sz="half" idx="10"/>
          </p:nvPr>
        </p:nvSpPr>
        <p:spPr/>
        <p:txBody>
          <a:bodyPr/>
          <a:lstStyle/>
          <a:p>
            <a:fld id="{3E9040E5-5DCF-43BB-83AA-28C135918594}" type="datetimeFigureOut">
              <a:rPr lang="en-US" smtClean="0"/>
              <a:t>1/6/2025</a:t>
            </a:fld>
            <a:endParaRPr lang="en-US"/>
          </a:p>
        </p:txBody>
      </p:sp>
      <p:sp>
        <p:nvSpPr>
          <p:cNvPr id="3" name="Footer Placeholder 2">
            <a:extLst>
              <a:ext uri="{FF2B5EF4-FFF2-40B4-BE49-F238E27FC236}">
                <a16:creationId xmlns:a16="http://schemas.microsoft.com/office/drawing/2014/main" id="{1401A497-646B-581F-8AF3-D72694A88A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8B26F5-DC46-775F-1F53-92E9DEDEFCA3}"/>
              </a:ext>
            </a:extLst>
          </p:cNvPr>
          <p:cNvSpPr>
            <a:spLocks noGrp="1"/>
          </p:cNvSpPr>
          <p:nvPr>
            <p:ph type="sldNum" sz="quarter" idx="12"/>
          </p:nvPr>
        </p:nvSpPr>
        <p:spPr/>
        <p:txBody>
          <a:bodyPr/>
          <a:lstStyle/>
          <a:p>
            <a:fld id="{21E45D96-BD88-4081-BD16-93BAAAA68F24}" type="slidenum">
              <a:rPr lang="en-US" smtClean="0"/>
              <a:t>‹#›</a:t>
            </a:fld>
            <a:endParaRPr lang="en-US"/>
          </a:p>
        </p:txBody>
      </p:sp>
    </p:spTree>
    <p:extLst>
      <p:ext uri="{BB962C8B-B14F-4D97-AF65-F5344CB8AC3E}">
        <p14:creationId xmlns:p14="http://schemas.microsoft.com/office/powerpoint/2010/main" val="658059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E07A3-A6F4-83D5-9B08-D16F8024E5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C2ED859-3AC2-4D92-53CC-79668BAC1E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C1DBEA-041B-D88B-71D0-791E4434B1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53E191-CE92-3672-D87B-9E9A3683BDEB}"/>
              </a:ext>
            </a:extLst>
          </p:cNvPr>
          <p:cNvSpPr>
            <a:spLocks noGrp="1"/>
          </p:cNvSpPr>
          <p:nvPr>
            <p:ph type="dt" sz="half" idx="10"/>
          </p:nvPr>
        </p:nvSpPr>
        <p:spPr/>
        <p:txBody>
          <a:bodyPr/>
          <a:lstStyle/>
          <a:p>
            <a:fld id="{3E9040E5-5DCF-43BB-83AA-28C135918594}" type="datetimeFigureOut">
              <a:rPr lang="en-US" smtClean="0"/>
              <a:t>1/6/2025</a:t>
            </a:fld>
            <a:endParaRPr lang="en-US"/>
          </a:p>
        </p:txBody>
      </p:sp>
      <p:sp>
        <p:nvSpPr>
          <p:cNvPr id="6" name="Footer Placeholder 5">
            <a:extLst>
              <a:ext uri="{FF2B5EF4-FFF2-40B4-BE49-F238E27FC236}">
                <a16:creationId xmlns:a16="http://schemas.microsoft.com/office/drawing/2014/main" id="{2A6ADB12-A32E-9F86-F3D1-ED29677D54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F64282-DA25-EB19-A1D7-01A95BB8B1EC}"/>
              </a:ext>
            </a:extLst>
          </p:cNvPr>
          <p:cNvSpPr>
            <a:spLocks noGrp="1"/>
          </p:cNvSpPr>
          <p:nvPr>
            <p:ph type="sldNum" sz="quarter" idx="12"/>
          </p:nvPr>
        </p:nvSpPr>
        <p:spPr/>
        <p:txBody>
          <a:bodyPr/>
          <a:lstStyle/>
          <a:p>
            <a:fld id="{21E45D96-BD88-4081-BD16-93BAAAA68F24}" type="slidenum">
              <a:rPr lang="en-US" smtClean="0"/>
              <a:t>‹#›</a:t>
            </a:fld>
            <a:endParaRPr lang="en-US"/>
          </a:p>
        </p:txBody>
      </p:sp>
    </p:spTree>
    <p:extLst>
      <p:ext uri="{BB962C8B-B14F-4D97-AF65-F5344CB8AC3E}">
        <p14:creationId xmlns:p14="http://schemas.microsoft.com/office/powerpoint/2010/main" val="7335222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CFCC7-0BD2-952A-CF3B-2DBB56424C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9CCA75-E564-2E4A-2582-0B2EF42B3C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275FBA9-F166-E80A-9B83-02351660F4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B2EB22-6F73-4461-9FB4-AF10620CAF3C}"/>
              </a:ext>
            </a:extLst>
          </p:cNvPr>
          <p:cNvSpPr>
            <a:spLocks noGrp="1"/>
          </p:cNvSpPr>
          <p:nvPr>
            <p:ph type="dt" sz="half" idx="10"/>
          </p:nvPr>
        </p:nvSpPr>
        <p:spPr/>
        <p:txBody>
          <a:bodyPr/>
          <a:lstStyle/>
          <a:p>
            <a:fld id="{3E9040E5-5DCF-43BB-83AA-28C135918594}" type="datetimeFigureOut">
              <a:rPr lang="en-US" smtClean="0"/>
              <a:t>1/6/2025</a:t>
            </a:fld>
            <a:endParaRPr lang="en-US"/>
          </a:p>
        </p:txBody>
      </p:sp>
      <p:sp>
        <p:nvSpPr>
          <p:cNvPr id="6" name="Footer Placeholder 5">
            <a:extLst>
              <a:ext uri="{FF2B5EF4-FFF2-40B4-BE49-F238E27FC236}">
                <a16:creationId xmlns:a16="http://schemas.microsoft.com/office/drawing/2014/main" id="{82518F5D-263A-9FF2-D7AE-252F1AD5C1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46D458-4C77-512A-51B7-2948BC76DB66}"/>
              </a:ext>
            </a:extLst>
          </p:cNvPr>
          <p:cNvSpPr>
            <a:spLocks noGrp="1"/>
          </p:cNvSpPr>
          <p:nvPr>
            <p:ph type="sldNum" sz="quarter" idx="12"/>
          </p:nvPr>
        </p:nvSpPr>
        <p:spPr/>
        <p:txBody>
          <a:bodyPr/>
          <a:lstStyle/>
          <a:p>
            <a:fld id="{21E45D96-BD88-4081-BD16-93BAAAA68F24}" type="slidenum">
              <a:rPr lang="en-US" smtClean="0"/>
              <a:t>‹#›</a:t>
            </a:fld>
            <a:endParaRPr lang="en-US"/>
          </a:p>
        </p:txBody>
      </p:sp>
    </p:spTree>
    <p:extLst>
      <p:ext uri="{BB962C8B-B14F-4D97-AF65-F5344CB8AC3E}">
        <p14:creationId xmlns:p14="http://schemas.microsoft.com/office/powerpoint/2010/main" val="727884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image" Target="../media/image4.svg"/><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image" Target="../media/image3.png"/><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theme" Target="../theme/theme2.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CEC442-7EA5-604C-8A9F-E793CC3FB5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5491685-2035-B444-A61E-E8C88B78C1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26C7E6-BAEE-62F1-199E-A2610A1F42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9040E5-5DCF-43BB-83AA-28C135918594}" type="datetimeFigureOut">
              <a:rPr lang="en-US" smtClean="0"/>
              <a:t>1/6/2025</a:t>
            </a:fld>
            <a:endParaRPr lang="en-US"/>
          </a:p>
        </p:txBody>
      </p:sp>
      <p:sp>
        <p:nvSpPr>
          <p:cNvPr id="5" name="Footer Placeholder 4">
            <a:extLst>
              <a:ext uri="{FF2B5EF4-FFF2-40B4-BE49-F238E27FC236}">
                <a16:creationId xmlns:a16="http://schemas.microsoft.com/office/drawing/2014/main" id="{ADF88DE4-6853-AD2B-0ADA-46A172AE30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953E713-950C-77D1-283B-D7C60C36D7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E45D96-BD88-4081-BD16-93BAAAA68F24}" type="slidenum">
              <a:rPr lang="en-US" smtClean="0"/>
              <a:t>‹#›</a:t>
            </a:fld>
            <a:endParaRPr lang="en-US"/>
          </a:p>
        </p:txBody>
      </p:sp>
    </p:spTree>
    <p:extLst>
      <p:ext uri="{BB962C8B-B14F-4D97-AF65-F5344CB8AC3E}">
        <p14:creationId xmlns:p14="http://schemas.microsoft.com/office/powerpoint/2010/main" val="31500587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A779F788-FB1F-41CF-958A-2BBD4A690D66}"/>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550190"/>
            <a:ext cx="10515600" cy="114049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Footer Placeholder 4">
            <a:extLst>
              <a:ext uri="{FF2B5EF4-FFF2-40B4-BE49-F238E27FC236}">
                <a16:creationId xmlns:a16="http://schemas.microsoft.com/office/drawing/2014/main" id="{4D89082D-1B13-4B68-898C-FF602334F68C}"/>
              </a:ext>
            </a:extLst>
          </p:cNvPr>
          <p:cNvSpPr txBox="1">
            <a:spLocks/>
          </p:cNvSpPr>
          <p:nvPr userDrawn="1"/>
        </p:nvSpPr>
        <p:spPr>
          <a:xfrm>
            <a:off x="623377" y="6107752"/>
            <a:ext cx="4114800" cy="365125"/>
          </a:xfrm>
          <a:prstGeom prst="rect">
            <a:avLst/>
          </a:prstGeom>
        </p:spPr>
        <p:txBody>
          <a:bodyPr vert="horz" lIns="91440" tIns="45720" rIns="91440" bIns="45720" rtlCol="0" anchor="ctr"/>
          <a:lstStyle>
            <a:defPPr>
              <a:defRPr lang="en-US"/>
            </a:defPPr>
            <a:lvl1pPr marL="0" algn="l" defTabSz="457200" rtl="0" eaLnBrk="1" latinLnBrk="0" hangingPunct="1">
              <a:defRPr sz="7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50" dirty="0">
                <a:solidFill>
                  <a:schemeClr val="tx1"/>
                </a:solidFill>
              </a:rPr>
              <a:t>Georgia Department of Community Affairs</a:t>
            </a:r>
          </a:p>
        </p:txBody>
      </p:sp>
      <p:sp>
        <p:nvSpPr>
          <p:cNvPr id="15" name="Slide Number Placeholder 5">
            <a:extLst>
              <a:ext uri="{FF2B5EF4-FFF2-40B4-BE49-F238E27FC236}">
                <a16:creationId xmlns:a16="http://schemas.microsoft.com/office/drawing/2014/main" id="{726A88FF-AE87-4DB5-8ADF-1135E6A7A937}"/>
              </a:ext>
            </a:extLst>
          </p:cNvPr>
          <p:cNvSpPr txBox="1">
            <a:spLocks/>
          </p:cNvSpPr>
          <p:nvPr userDrawn="1"/>
        </p:nvSpPr>
        <p:spPr>
          <a:xfrm>
            <a:off x="11049000" y="5949797"/>
            <a:ext cx="609600" cy="681037"/>
          </a:xfrm>
          <a:prstGeom prst="rect">
            <a:avLst/>
          </a:prstGeom>
        </p:spPr>
        <p:txBody>
          <a:bodyPr vert="horz" lIns="91440" tIns="45720" rIns="91440" bIns="45720" rtlCol="0" anchor="ctr"/>
          <a:lstStyle>
            <a:defPPr>
              <a:defRPr lang="en-US"/>
            </a:defPPr>
            <a:lvl1pPr marL="0" algn="ctr" defTabSz="457200" rtl="0" eaLnBrk="1" latinLnBrk="0" hangingPunct="1">
              <a:defRPr sz="7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3CAF254-72B9-406C-9E86-C9D983240C82}" type="slidenum">
              <a:rPr lang="en-US" sz="750" smtClean="0">
                <a:solidFill>
                  <a:schemeClr val="tx1"/>
                </a:solidFill>
              </a:rPr>
              <a:pPr/>
              <a:t>‹#›</a:t>
            </a:fld>
            <a:endParaRPr lang="en-US" sz="750" dirty="0">
              <a:solidFill>
                <a:schemeClr val="tx1"/>
              </a:solidFill>
            </a:endParaRPr>
          </a:p>
        </p:txBody>
      </p:sp>
    </p:spTree>
    <p:extLst>
      <p:ext uri="{BB962C8B-B14F-4D97-AF65-F5344CB8AC3E}">
        <p14:creationId xmlns:p14="http://schemas.microsoft.com/office/powerpoint/2010/main" val="33919431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3" r:id="rId22"/>
  </p:sldLayoutIdLst>
  <p:hf hd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4.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oleObject" Target="../embeddings/oleObject1.bin"/><Relationship Id="rId1" Type="http://schemas.openxmlformats.org/officeDocument/2006/relationships/slideLayout" Target="../slideLayouts/slideLayout32.xml"/><Relationship Id="rId5" Type="http://schemas.openxmlformats.org/officeDocument/2006/relationships/image" Target="../media/image19.emf"/><Relationship Id="rId4" Type="http://schemas.openxmlformats.org/officeDocument/2006/relationships/oleObject" Target="../embeddings/oleObject2.bin"/></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33.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33.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4.xml"/><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5.xml"/><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6.xml"/><Relationship Id="rId1" Type="http://schemas.openxmlformats.org/officeDocument/2006/relationships/slideLayout" Target="../slideLayouts/slideLayout33.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32.xml"/><Relationship Id="rId5" Type="http://schemas.openxmlformats.org/officeDocument/2006/relationships/image" Target="../media/image38.png"/><Relationship Id="rId4" Type="http://schemas.openxmlformats.org/officeDocument/2006/relationships/image" Target="../media/image37.jpeg"/></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3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32.xml"/></Relationships>
</file>

<file path=ppt/slides/_rels/slide39.xml.rels><?xml version="1.0" encoding="UTF-8" standalone="yes"?>
<Relationships xmlns="http://schemas.openxmlformats.org/package/2006/relationships"><Relationship Id="rId2" Type="http://schemas.openxmlformats.org/officeDocument/2006/relationships/hyperlink" Target="mailto:glenn.misner@dca.ga.gov" TargetMode="External"/><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3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a:t>Glenn Misner</a:t>
            </a:r>
          </a:p>
        </p:txBody>
      </p:sp>
      <p:sp>
        <p:nvSpPr>
          <p:cNvPr id="3" name="Text Placeholder 2"/>
          <p:cNvSpPr>
            <a:spLocks noGrp="1"/>
          </p:cNvSpPr>
          <p:nvPr>
            <p:ph type="body" sz="quarter" idx="10"/>
          </p:nvPr>
        </p:nvSpPr>
        <p:spPr/>
        <p:txBody>
          <a:bodyPr/>
          <a:lstStyle/>
          <a:p>
            <a:pPr marL="0" indent="0">
              <a:buNone/>
            </a:pPr>
            <a:r>
              <a:rPr lang="en-US" dirty="0"/>
              <a:t>January 7, 2025</a:t>
            </a:r>
          </a:p>
        </p:txBody>
      </p:sp>
    </p:spTree>
    <p:extLst>
      <p:ext uri="{BB962C8B-B14F-4D97-AF65-F5344CB8AC3E}">
        <p14:creationId xmlns:p14="http://schemas.microsoft.com/office/powerpoint/2010/main" val="3365147574"/>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E89D9-D68E-4A60-8B2A-F5708A09B85E}"/>
              </a:ext>
            </a:extLst>
          </p:cNvPr>
          <p:cNvSpPr>
            <a:spLocks noGrp="1"/>
          </p:cNvSpPr>
          <p:nvPr>
            <p:ph type="title"/>
          </p:nvPr>
        </p:nvSpPr>
        <p:spPr/>
        <p:txBody>
          <a:bodyPr/>
          <a:lstStyle/>
          <a:p>
            <a:r>
              <a:rPr lang="en-US" dirty="0">
                <a:solidFill>
                  <a:srgbClr val="8A7967"/>
                </a:solidFill>
              </a:rPr>
              <a:t>Building a Great Place to Live</a:t>
            </a:r>
          </a:p>
        </p:txBody>
      </p:sp>
      <p:pic>
        <p:nvPicPr>
          <p:cNvPr id="5" name="Content Placeholder 4">
            <a:extLst>
              <a:ext uri="{FF2B5EF4-FFF2-40B4-BE49-F238E27FC236}">
                <a16:creationId xmlns:a16="http://schemas.microsoft.com/office/drawing/2014/main" id="{DF66E904-2CA3-447E-864E-E3A22E59B81C}"/>
              </a:ext>
            </a:extLst>
          </p:cNvPr>
          <p:cNvPicPr>
            <a:picLocks noGrp="1" noChangeAspect="1"/>
          </p:cNvPicPr>
          <p:nvPr>
            <p:ph sz="quarter" idx="1"/>
          </p:nvPr>
        </p:nvPicPr>
        <p:blipFill>
          <a:blip r:embed="rId3"/>
          <a:stretch>
            <a:fillRect/>
          </a:stretch>
        </p:blipFill>
        <p:spPr>
          <a:xfrm>
            <a:off x="3493168" y="1690688"/>
            <a:ext cx="3562987" cy="4224088"/>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808001093"/>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0E8CA-D2BA-44D4-BD47-A2E10E24AD05}"/>
              </a:ext>
            </a:extLst>
          </p:cNvPr>
          <p:cNvSpPr>
            <a:spLocks noGrp="1"/>
          </p:cNvSpPr>
          <p:nvPr>
            <p:ph type="title"/>
          </p:nvPr>
        </p:nvSpPr>
        <p:spPr/>
        <p:txBody>
          <a:bodyPr/>
          <a:lstStyle/>
          <a:p>
            <a:r>
              <a:rPr lang="en-US" dirty="0">
                <a:solidFill>
                  <a:srgbClr val="8A7967"/>
                </a:solidFill>
              </a:rPr>
              <a:t>Planning and CDBG</a:t>
            </a:r>
          </a:p>
        </p:txBody>
      </p:sp>
      <p:pic>
        <p:nvPicPr>
          <p:cNvPr id="6" name="Content Placeholder 5">
            <a:extLst>
              <a:ext uri="{FF2B5EF4-FFF2-40B4-BE49-F238E27FC236}">
                <a16:creationId xmlns:a16="http://schemas.microsoft.com/office/drawing/2014/main" id="{FD2C28A8-62FE-4FB8-9298-10CF1FFA8EBD}"/>
              </a:ext>
            </a:extLst>
          </p:cNvPr>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3954812" y="1618488"/>
            <a:ext cx="4517073" cy="4495800"/>
          </a:xfrm>
        </p:spPr>
      </p:pic>
    </p:spTree>
    <p:extLst>
      <p:ext uri="{BB962C8B-B14F-4D97-AF65-F5344CB8AC3E}">
        <p14:creationId xmlns:p14="http://schemas.microsoft.com/office/powerpoint/2010/main" val="1025431415"/>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828800" y="423873"/>
            <a:ext cx="8153400" cy="990600"/>
          </a:xfrm>
        </p:spPr>
        <p:txBody>
          <a:bodyPr>
            <a:normAutofit/>
          </a:bodyPr>
          <a:lstStyle/>
          <a:p>
            <a:r>
              <a:rPr lang="en-US" dirty="0">
                <a:solidFill>
                  <a:srgbClr val="8A7967"/>
                </a:solidFill>
                <a:latin typeface="Georgia" panose="02040502050405020303" pitchFamily="18" charset="0"/>
              </a:rPr>
              <a:t>Planning as Priority-Setting</a:t>
            </a:r>
          </a:p>
        </p:txBody>
      </p:sp>
      <p:sp>
        <p:nvSpPr>
          <p:cNvPr id="4" name="Content Placeholder 3"/>
          <p:cNvSpPr>
            <a:spLocks noGrp="1"/>
          </p:cNvSpPr>
          <p:nvPr>
            <p:ph sz="quarter" idx="1"/>
          </p:nvPr>
        </p:nvSpPr>
        <p:spPr>
          <a:xfrm>
            <a:off x="1752600" y="1470819"/>
            <a:ext cx="8229600" cy="4678363"/>
          </a:xfrm>
        </p:spPr>
        <p:txBody>
          <a:bodyPr>
            <a:noAutofit/>
          </a:bodyPr>
          <a:lstStyle/>
          <a:p>
            <a:pPr marL="338138" lvl="1" indent="-338138">
              <a:buNone/>
            </a:pPr>
            <a:r>
              <a:rPr lang="en-US" sz="3600" dirty="0">
                <a:solidFill>
                  <a:srgbClr val="8A7967"/>
                </a:solidFill>
              </a:rPr>
              <a:t>		  </a:t>
            </a:r>
            <a:r>
              <a:rPr lang="en-US" sz="3600" i="1" dirty="0">
                <a:solidFill>
                  <a:srgbClr val="8A7967"/>
                </a:solidFill>
              </a:rPr>
              <a:t>Long Term		    Immediate</a:t>
            </a:r>
          </a:p>
          <a:p>
            <a:pPr marL="338138" lvl="1" indent="-338138"/>
            <a:endParaRPr lang="en-US" sz="3600" dirty="0">
              <a:solidFill>
                <a:srgbClr val="8A7967"/>
              </a:solidFill>
            </a:endParaRPr>
          </a:p>
          <a:p>
            <a:pPr marL="338138" lvl="1" indent="-338138"/>
            <a:endParaRPr lang="en-US" sz="3600" dirty="0">
              <a:solidFill>
                <a:srgbClr val="8A7967"/>
              </a:solidFill>
            </a:endParaRPr>
          </a:p>
          <a:p>
            <a:pPr marL="338138" lvl="1" indent="-338138"/>
            <a:endParaRPr lang="en-US" sz="3600" dirty="0">
              <a:solidFill>
                <a:srgbClr val="8A7967"/>
              </a:solidFill>
            </a:endParaRPr>
          </a:p>
          <a:p>
            <a:pPr marL="338138" lvl="1" indent="-338138"/>
            <a:endParaRPr lang="en-US" sz="3600" dirty="0">
              <a:solidFill>
                <a:srgbClr val="8A7967"/>
              </a:solidFill>
            </a:endParaRPr>
          </a:p>
          <a:p>
            <a:pPr marL="338138" lvl="1" indent="-338138">
              <a:buNone/>
            </a:pPr>
            <a:endParaRPr lang="en-US" sz="2400" dirty="0">
              <a:solidFill>
                <a:srgbClr val="8A7967"/>
              </a:solidFill>
            </a:endParaRPr>
          </a:p>
          <a:p>
            <a:pPr marL="0" lvl="1" indent="0">
              <a:buNone/>
            </a:pPr>
            <a:endParaRPr lang="en-US" sz="2000" i="1" dirty="0">
              <a:solidFill>
                <a:srgbClr val="8A7967"/>
              </a:solidFill>
            </a:endParaRPr>
          </a:p>
          <a:p>
            <a:pPr marL="0" lvl="1" indent="0">
              <a:buNone/>
            </a:pPr>
            <a:r>
              <a:rPr lang="en-US" sz="2000" i="1" dirty="0">
                <a:solidFill>
                  <a:srgbClr val="8A7967"/>
                </a:solidFill>
              </a:rPr>
              <a:t>Plans deal with both the immediate and  the long term but pull it all together in the Work Program.</a:t>
            </a:r>
          </a:p>
          <a:p>
            <a:pPr marL="338138" lvl="1" indent="-338138"/>
            <a:endParaRPr lang="en-US" sz="3600" dirty="0">
              <a:solidFill>
                <a:srgbClr val="8A7967"/>
              </a:solidFill>
            </a:endParaRPr>
          </a:p>
        </p:txBody>
      </p:sp>
      <p:sp>
        <p:nvSpPr>
          <p:cNvPr id="6" name="TextBox 5"/>
          <p:cNvSpPr txBox="1"/>
          <p:nvPr/>
        </p:nvSpPr>
        <p:spPr>
          <a:xfrm>
            <a:off x="2819400" y="2209801"/>
            <a:ext cx="2514600" cy="954107"/>
          </a:xfrm>
          <a:prstGeom prst="rect">
            <a:avLst/>
          </a:prstGeom>
          <a:noFill/>
          <a:ln w="12700">
            <a:solidFill>
              <a:schemeClr val="accent1"/>
            </a:solidFill>
          </a:ln>
        </p:spPr>
        <p:txBody>
          <a:bodyPr wrap="square" rtlCol="0">
            <a:spAutoFit/>
          </a:bodyPr>
          <a:lstStyle/>
          <a:p>
            <a:pPr algn="ctr"/>
            <a:r>
              <a:rPr lang="en-US" sz="2800" dirty="0">
                <a:solidFill>
                  <a:srgbClr val="8A7967"/>
                </a:solidFill>
                <a:latin typeface="Georgia" panose="02040502050405020303" pitchFamily="18" charset="0"/>
              </a:rPr>
              <a:t>Community Goals</a:t>
            </a:r>
          </a:p>
        </p:txBody>
      </p:sp>
      <p:sp>
        <p:nvSpPr>
          <p:cNvPr id="7" name="TextBox 6"/>
          <p:cNvSpPr txBox="1"/>
          <p:nvPr/>
        </p:nvSpPr>
        <p:spPr>
          <a:xfrm>
            <a:off x="6553200" y="2209801"/>
            <a:ext cx="2667000" cy="954107"/>
          </a:xfrm>
          <a:prstGeom prst="rect">
            <a:avLst/>
          </a:prstGeom>
          <a:noFill/>
          <a:ln w="12700">
            <a:solidFill>
              <a:schemeClr val="accent1"/>
            </a:solidFill>
          </a:ln>
        </p:spPr>
        <p:txBody>
          <a:bodyPr wrap="square" rtlCol="0">
            <a:spAutoFit/>
          </a:bodyPr>
          <a:lstStyle/>
          <a:p>
            <a:pPr algn="ctr"/>
            <a:r>
              <a:rPr lang="en-US" sz="2800" dirty="0">
                <a:solidFill>
                  <a:srgbClr val="8A7967"/>
                </a:solidFill>
                <a:latin typeface="Georgia" panose="02040502050405020303" pitchFamily="18" charset="0"/>
              </a:rPr>
              <a:t>Needs &amp; Opportunities</a:t>
            </a:r>
          </a:p>
        </p:txBody>
      </p:sp>
      <p:sp>
        <p:nvSpPr>
          <p:cNvPr id="8" name="TextBox 7"/>
          <p:cNvSpPr txBox="1"/>
          <p:nvPr/>
        </p:nvSpPr>
        <p:spPr>
          <a:xfrm>
            <a:off x="4343400" y="3810001"/>
            <a:ext cx="3124200" cy="954107"/>
          </a:xfrm>
          <a:prstGeom prst="rect">
            <a:avLst/>
          </a:prstGeom>
          <a:noFill/>
          <a:ln w="12700">
            <a:solidFill>
              <a:schemeClr val="accent1"/>
            </a:solidFill>
          </a:ln>
        </p:spPr>
        <p:txBody>
          <a:bodyPr wrap="square" rtlCol="0">
            <a:spAutoFit/>
          </a:bodyPr>
          <a:lstStyle/>
          <a:p>
            <a:pPr algn="ctr"/>
            <a:r>
              <a:rPr lang="en-US" sz="2800" dirty="0">
                <a:solidFill>
                  <a:srgbClr val="8A7967"/>
                </a:solidFill>
                <a:latin typeface="Georgia" panose="02040502050405020303" pitchFamily="18" charset="0"/>
              </a:rPr>
              <a:t>Community Work Program</a:t>
            </a:r>
          </a:p>
        </p:txBody>
      </p:sp>
      <p:cxnSp>
        <p:nvCxnSpPr>
          <p:cNvPr id="10" name="Straight Arrow Connector 9"/>
          <p:cNvCxnSpPr/>
          <p:nvPr/>
        </p:nvCxnSpPr>
        <p:spPr>
          <a:xfrm>
            <a:off x="4419600" y="3276600"/>
            <a:ext cx="457200" cy="533400"/>
          </a:xfrm>
          <a:prstGeom prst="straightConnector1">
            <a:avLst/>
          </a:prstGeom>
          <a:ln w="57150">
            <a:solidFill>
              <a:schemeClr val="accent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6934200" y="3276600"/>
            <a:ext cx="457200" cy="533400"/>
          </a:xfrm>
          <a:prstGeom prst="straightConnector1">
            <a:avLst/>
          </a:prstGeom>
          <a:ln w="57150">
            <a:solidFill>
              <a:schemeClr val="accent1"/>
            </a:solidFill>
            <a:tailEnd type="arrow"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40523"/>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8C6D2-08B5-4D73-B6FD-D2CF21847792}"/>
              </a:ext>
            </a:extLst>
          </p:cNvPr>
          <p:cNvSpPr>
            <a:spLocks noGrp="1"/>
          </p:cNvSpPr>
          <p:nvPr>
            <p:ph type="title"/>
          </p:nvPr>
        </p:nvSpPr>
        <p:spPr/>
        <p:txBody>
          <a:bodyPr/>
          <a:lstStyle/>
          <a:p>
            <a:r>
              <a:rPr lang="en-US" dirty="0">
                <a:solidFill>
                  <a:srgbClr val="8A7967"/>
                </a:solidFill>
              </a:rPr>
              <a:t>Planning and CDBG</a:t>
            </a:r>
          </a:p>
        </p:txBody>
      </p:sp>
      <p:sp>
        <p:nvSpPr>
          <p:cNvPr id="4" name="Content Placeholder 3">
            <a:extLst>
              <a:ext uri="{FF2B5EF4-FFF2-40B4-BE49-F238E27FC236}">
                <a16:creationId xmlns:a16="http://schemas.microsoft.com/office/drawing/2014/main" id="{8DF44258-5BCF-41D8-AA52-DE6FF3C4B908}"/>
              </a:ext>
            </a:extLst>
          </p:cNvPr>
          <p:cNvSpPr>
            <a:spLocks noGrp="1"/>
          </p:cNvSpPr>
          <p:nvPr>
            <p:ph sz="quarter" idx="1"/>
          </p:nvPr>
        </p:nvSpPr>
        <p:spPr/>
        <p:txBody>
          <a:bodyPr/>
          <a:lstStyle/>
          <a:p>
            <a:endParaRPr lang="en-US" dirty="0">
              <a:solidFill>
                <a:srgbClr val="8A7967"/>
              </a:solidFill>
            </a:endParaRPr>
          </a:p>
          <a:p>
            <a:r>
              <a:rPr lang="en-US" dirty="0">
                <a:solidFill>
                  <a:srgbClr val="8A7967"/>
                </a:solidFill>
              </a:rPr>
              <a:t>Planning considers the whole</a:t>
            </a:r>
          </a:p>
          <a:p>
            <a:pPr lvl="1"/>
            <a:r>
              <a:rPr lang="en-US" dirty="0">
                <a:solidFill>
                  <a:srgbClr val="8A7967"/>
                </a:solidFill>
              </a:rPr>
              <a:t>Widens options/Avoid a narrow focus</a:t>
            </a:r>
          </a:p>
          <a:p>
            <a:pPr lvl="1"/>
            <a:r>
              <a:rPr lang="en-US" dirty="0">
                <a:solidFill>
                  <a:srgbClr val="8A7967"/>
                </a:solidFill>
              </a:rPr>
              <a:t>Gather data</a:t>
            </a:r>
          </a:p>
          <a:p>
            <a:pPr lvl="2"/>
            <a:r>
              <a:rPr lang="en-US" dirty="0">
                <a:solidFill>
                  <a:srgbClr val="8A7967"/>
                </a:solidFill>
              </a:rPr>
              <a:t>Look for bright spots</a:t>
            </a:r>
          </a:p>
          <a:p>
            <a:pPr lvl="2"/>
            <a:r>
              <a:rPr lang="en-US" dirty="0">
                <a:solidFill>
                  <a:srgbClr val="8A7967"/>
                </a:solidFill>
              </a:rPr>
              <a:t>What needs improvement?</a:t>
            </a:r>
          </a:p>
          <a:p>
            <a:pPr marL="0" indent="0">
              <a:buNone/>
            </a:pPr>
            <a:endParaRPr lang="en-US" dirty="0">
              <a:solidFill>
                <a:srgbClr val="8A7967"/>
              </a:solidFill>
            </a:endParaRPr>
          </a:p>
          <a:p>
            <a:endParaRPr lang="en-US" dirty="0">
              <a:solidFill>
                <a:srgbClr val="8A7967"/>
              </a:solidFill>
            </a:endParaRPr>
          </a:p>
        </p:txBody>
      </p:sp>
      <p:pic>
        <p:nvPicPr>
          <p:cNvPr id="6" name="Picture 5">
            <a:extLst>
              <a:ext uri="{FF2B5EF4-FFF2-40B4-BE49-F238E27FC236}">
                <a16:creationId xmlns:a16="http://schemas.microsoft.com/office/drawing/2014/main" id="{C73E8A6B-3F11-48E1-82E0-480C55953F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9184" y="2257426"/>
            <a:ext cx="2143125" cy="2143125"/>
          </a:xfrm>
          <a:prstGeom prst="rect">
            <a:avLst/>
          </a:prstGeom>
        </p:spPr>
      </p:pic>
    </p:spTree>
    <p:extLst>
      <p:ext uri="{BB962C8B-B14F-4D97-AF65-F5344CB8AC3E}">
        <p14:creationId xmlns:p14="http://schemas.microsoft.com/office/powerpoint/2010/main" val="2232737429"/>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CA983-FA50-4CB8-92CE-23E3BB6552C6}"/>
              </a:ext>
            </a:extLst>
          </p:cNvPr>
          <p:cNvSpPr>
            <a:spLocks noGrp="1"/>
          </p:cNvSpPr>
          <p:nvPr>
            <p:ph type="title"/>
          </p:nvPr>
        </p:nvSpPr>
        <p:spPr/>
        <p:txBody>
          <a:bodyPr/>
          <a:lstStyle/>
          <a:p>
            <a:r>
              <a:rPr lang="en-US" dirty="0">
                <a:solidFill>
                  <a:srgbClr val="8A7967"/>
                </a:solidFill>
              </a:rPr>
              <a:t>Planning and CDBG</a:t>
            </a:r>
          </a:p>
        </p:txBody>
      </p:sp>
      <p:sp>
        <p:nvSpPr>
          <p:cNvPr id="4" name="Content Placeholder 3">
            <a:extLst>
              <a:ext uri="{FF2B5EF4-FFF2-40B4-BE49-F238E27FC236}">
                <a16:creationId xmlns:a16="http://schemas.microsoft.com/office/drawing/2014/main" id="{AC09876A-A96C-42B3-843E-BFB6F37C4C3F}"/>
              </a:ext>
            </a:extLst>
          </p:cNvPr>
          <p:cNvSpPr>
            <a:spLocks noGrp="1"/>
          </p:cNvSpPr>
          <p:nvPr>
            <p:ph sz="quarter" idx="1"/>
          </p:nvPr>
        </p:nvSpPr>
        <p:spPr/>
        <p:txBody>
          <a:bodyPr/>
          <a:lstStyle/>
          <a:p>
            <a:r>
              <a:rPr lang="en-US" dirty="0">
                <a:solidFill>
                  <a:srgbClr val="8A7967"/>
                </a:solidFill>
              </a:rPr>
              <a:t>Use DCA programs to step back and gain perspective</a:t>
            </a:r>
          </a:p>
          <a:p>
            <a:pPr lvl="1"/>
            <a:r>
              <a:rPr lang="en-US" dirty="0">
                <a:solidFill>
                  <a:srgbClr val="8A7967"/>
                </a:solidFill>
              </a:rPr>
              <a:t>Comp Plan</a:t>
            </a:r>
          </a:p>
          <a:p>
            <a:pPr lvl="1"/>
            <a:r>
              <a:rPr lang="en-US" dirty="0" err="1">
                <a:solidFill>
                  <a:srgbClr val="8A7967"/>
                </a:solidFill>
              </a:rPr>
              <a:t>PlanFirst</a:t>
            </a:r>
            <a:endParaRPr lang="en-US" dirty="0">
              <a:solidFill>
                <a:srgbClr val="8A7967"/>
              </a:solidFill>
            </a:endParaRPr>
          </a:p>
          <a:p>
            <a:pPr lvl="1"/>
            <a:r>
              <a:rPr lang="en-US" dirty="0">
                <a:solidFill>
                  <a:srgbClr val="8A7967"/>
                </a:solidFill>
              </a:rPr>
              <a:t>GICH</a:t>
            </a:r>
          </a:p>
          <a:p>
            <a:pPr lvl="1"/>
            <a:r>
              <a:rPr lang="en-US" dirty="0">
                <a:solidFill>
                  <a:srgbClr val="8A7967"/>
                </a:solidFill>
              </a:rPr>
              <a:t>RAS</a:t>
            </a:r>
          </a:p>
          <a:p>
            <a:endParaRPr lang="en-US" dirty="0">
              <a:solidFill>
                <a:srgbClr val="8A7967"/>
              </a:solidFill>
            </a:endParaRPr>
          </a:p>
        </p:txBody>
      </p:sp>
      <p:pic>
        <p:nvPicPr>
          <p:cNvPr id="6" name="Picture 5">
            <a:extLst>
              <a:ext uri="{FF2B5EF4-FFF2-40B4-BE49-F238E27FC236}">
                <a16:creationId xmlns:a16="http://schemas.microsoft.com/office/drawing/2014/main" id="{A1C4693E-B1AF-4AB3-9171-6D08CD3E6C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5446" y="2448943"/>
            <a:ext cx="4665536" cy="3104702"/>
          </a:xfrm>
          <a:prstGeom prst="rect">
            <a:avLst/>
          </a:prstGeom>
        </p:spPr>
      </p:pic>
    </p:spTree>
    <p:extLst>
      <p:ext uri="{BB962C8B-B14F-4D97-AF65-F5344CB8AC3E}">
        <p14:creationId xmlns:p14="http://schemas.microsoft.com/office/powerpoint/2010/main" val="2984923914"/>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8C867-8599-4542-82A1-D270FDE99F58}"/>
              </a:ext>
            </a:extLst>
          </p:cNvPr>
          <p:cNvSpPr>
            <a:spLocks noGrp="1"/>
          </p:cNvSpPr>
          <p:nvPr>
            <p:ph type="title"/>
          </p:nvPr>
        </p:nvSpPr>
        <p:spPr/>
        <p:txBody>
          <a:bodyPr/>
          <a:lstStyle/>
          <a:p>
            <a:r>
              <a:rPr lang="en-US" dirty="0">
                <a:solidFill>
                  <a:srgbClr val="8A7967"/>
                </a:solidFill>
              </a:rPr>
              <a:t>Now What?</a:t>
            </a:r>
          </a:p>
        </p:txBody>
      </p:sp>
      <p:sp>
        <p:nvSpPr>
          <p:cNvPr id="4" name="Content Placeholder 3">
            <a:extLst>
              <a:ext uri="{FF2B5EF4-FFF2-40B4-BE49-F238E27FC236}">
                <a16:creationId xmlns:a16="http://schemas.microsoft.com/office/drawing/2014/main" id="{702D7B21-D2C0-4D01-B31E-965A01C9D382}"/>
              </a:ext>
            </a:extLst>
          </p:cNvPr>
          <p:cNvSpPr>
            <a:spLocks noGrp="1"/>
          </p:cNvSpPr>
          <p:nvPr>
            <p:ph sz="quarter" idx="1"/>
          </p:nvPr>
        </p:nvSpPr>
        <p:spPr/>
        <p:txBody>
          <a:bodyPr/>
          <a:lstStyle/>
          <a:p>
            <a:r>
              <a:rPr lang="en-US" dirty="0">
                <a:solidFill>
                  <a:srgbClr val="8A7967"/>
                </a:solidFill>
              </a:rPr>
              <a:t>You’ve planned—we hope.</a:t>
            </a:r>
          </a:p>
          <a:p>
            <a:r>
              <a:rPr lang="en-US" dirty="0">
                <a:solidFill>
                  <a:srgbClr val="8A7967"/>
                </a:solidFill>
              </a:rPr>
              <a:t>You’re ready for implementation.</a:t>
            </a:r>
          </a:p>
          <a:p>
            <a:r>
              <a:rPr lang="en-US" dirty="0">
                <a:solidFill>
                  <a:srgbClr val="8A7967"/>
                </a:solidFill>
              </a:rPr>
              <a:t>So what’s important?</a:t>
            </a:r>
          </a:p>
        </p:txBody>
      </p:sp>
      <p:pic>
        <p:nvPicPr>
          <p:cNvPr id="5" name="Picture 4">
            <a:extLst>
              <a:ext uri="{FF2B5EF4-FFF2-40B4-BE49-F238E27FC236}">
                <a16:creationId xmlns:a16="http://schemas.microsoft.com/office/drawing/2014/main" id="{020F932B-7060-4AF4-ADD6-72B8BFE4A48F}"/>
              </a:ext>
            </a:extLst>
          </p:cNvPr>
          <p:cNvPicPr>
            <a:picLocks noChangeAspect="1"/>
          </p:cNvPicPr>
          <p:nvPr/>
        </p:nvPicPr>
        <p:blipFill>
          <a:blip r:embed="rId3"/>
          <a:stretch>
            <a:fillRect/>
          </a:stretch>
        </p:blipFill>
        <p:spPr>
          <a:xfrm>
            <a:off x="7096411" y="1690688"/>
            <a:ext cx="2200847" cy="3993226"/>
          </a:xfrm>
          <a:prstGeom prst="rect">
            <a:avLst/>
          </a:prstGeom>
        </p:spPr>
      </p:pic>
    </p:spTree>
    <p:extLst>
      <p:ext uri="{BB962C8B-B14F-4D97-AF65-F5344CB8AC3E}">
        <p14:creationId xmlns:p14="http://schemas.microsoft.com/office/powerpoint/2010/main" val="2633057682"/>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24510"/>
            <a:ext cx="10515600" cy="954760"/>
          </a:xfrm>
        </p:spPr>
        <p:txBody>
          <a:bodyPr/>
          <a:lstStyle/>
          <a:p>
            <a:r>
              <a:rPr lang="en-US" b="1" dirty="0">
                <a:solidFill>
                  <a:srgbClr val="8A7967"/>
                </a:solidFill>
                <a:latin typeface="Georgia" panose="02040502050405020303" pitchFamily="18" charset="0"/>
              </a:rPr>
              <a:t>How to Apply for CDBG?</a:t>
            </a:r>
          </a:p>
        </p:txBody>
      </p:sp>
      <p:sp>
        <p:nvSpPr>
          <p:cNvPr id="3" name="Content Placeholder 2"/>
          <p:cNvSpPr>
            <a:spLocks noGrp="1"/>
          </p:cNvSpPr>
          <p:nvPr>
            <p:ph idx="1"/>
          </p:nvPr>
        </p:nvSpPr>
        <p:spPr>
          <a:xfrm>
            <a:off x="840106" y="2120870"/>
            <a:ext cx="8153400" cy="4154200"/>
          </a:xfrm>
        </p:spPr>
        <p:txBody>
          <a:bodyPr/>
          <a:lstStyle/>
          <a:p>
            <a:r>
              <a:rPr lang="en-US" dirty="0">
                <a:solidFill>
                  <a:srgbClr val="8A7967"/>
                </a:solidFill>
              </a:rPr>
              <a:t>Review presentations from the CDBG Summit</a:t>
            </a:r>
          </a:p>
          <a:p>
            <a:pPr lvl="1"/>
            <a:r>
              <a:rPr lang="en-US" dirty="0">
                <a:solidFill>
                  <a:srgbClr val="8A7967"/>
                </a:solidFill>
              </a:rPr>
              <a:t>Available at: DCA.GEORGIA.GOV</a:t>
            </a:r>
          </a:p>
          <a:p>
            <a:r>
              <a:rPr lang="en-US" dirty="0">
                <a:solidFill>
                  <a:srgbClr val="8A7967"/>
                </a:solidFill>
              </a:rPr>
              <a:t>Applicants’ Manual (DCA.GEORGIA.GOV)</a:t>
            </a:r>
          </a:p>
          <a:p>
            <a:pPr lvl="1"/>
            <a:r>
              <a:rPr lang="en-US" dirty="0">
                <a:solidFill>
                  <a:srgbClr val="8A7967"/>
                </a:solidFill>
              </a:rPr>
              <a:t>Includes detailed information </a:t>
            </a:r>
            <a:br>
              <a:rPr lang="en-US" dirty="0">
                <a:solidFill>
                  <a:srgbClr val="8A7967"/>
                </a:solidFill>
              </a:rPr>
            </a:br>
            <a:r>
              <a:rPr lang="en-US" dirty="0">
                <a:solidFill>
                  <a:srgbClr val="8A7967"/>
                </a:solidFill>
              </a:rPr>
              <a:t>on writing a competitive application</a:t>
            </a:r>
            <a:br>
              <a:rPr lang="en-US" dirty="0">
                <a:solidFill>
                  <a:srgbClr val="8A7967"/>
                </a:solidFill>
              </a:rPr>
            </a:br>
            <a:endParaRPr lang="en-US" dirty="0">
              <a:solidFill>
                <a:srgbClr val="8A7967"/>
              </a:solidFill>
            </a:endParaRPr>
          </a:p>
          <a:p>
            <a:r>
              <a:rPr lang="en-US" dirty="0">
                <a:solidFill>
                  <a:srgbClr val="8A7967"/>
                </a:solidFill>
              </a:rPr>
              <a:t>Application Deadline</a:t>
            </a:r>
          </a:p>
          <a:p>
            <a:pPr lvl="1"/>
            <a:r>
              <a:rPr lang="en-US" dirty="0">
                <a:solidFill>
                  <a:srgbClr val="8A7967"/>
                </a:solidFill>
              </a:rPr>
              <a:t>April 4, 2025</a:t>
            </a:r>
          </a:p>
          <a:p>
            <a:pPr marL="457200" lvl="1" indent="0">
              <a:buNone/>
            </a:pPr>
            <a:endParaRPr lang="en-US" dirty="0">
              <a:solidFill>
                <a:srgbClr val="8A7967"/>
              </a:solidFill>
              <a:highlight>
                <a:srgbClr val="FFFF00"/>
              </a:highlight>
            </a:endParaRPr>
          </a:p>
        </p:txBody>
      </p:sp>
      <p:pic>
        <p:nvPicPr>
          <p:cNvPr id="1026" name="Picture 2" descr="Image result for checkbox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8255" y="2564131"/>
            <a:ext cx="2143125" cy="21431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9616827"/>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375" y="319087"/>
            <a:ext cx="10515600" cy="1138238"/>
          </a:xfrm>
        </p:spPr>
        <p:txBody>
          <a:bodyPr/>
          <a:lstStyle/>
          <a:p>
            <a:r>
              <a:rPr lang="en-US" b="1" dirty="0">
                <a:solidFill>
                  <a:srgbClr val="8A7967"/>
                </a:solidFill>
                <a:latin typeface="Georgia" panose="02040502050405020303" pitchFamily="18" charset="0"/>
              </a:rPr>
              <a:t>CDBG Innovative Grant Program</a:t>
            </a:r>
          </a:p>
        </p:txBody>
      </p:sp>
      <p:sp>
        <p:nvSpPr>
          <p:cNvPr id="3" name="Content Placeholder 2"/>
          <p:cNvSpPr>
            <a:spLocks noGrp="1"/>
          </p:cNvSpPr>
          <p:nvPr>
            <p:ph idx="1"/>
          </p:nvPr>
        </p:nvSpPr>
        <p:spPr>
          <a:xfrm>
            <a:off x="838200" y="1228725"/>
            <a:ext cx="10515600" cy="4948238"/>
          </a:xfrm>
        </p:spPr>
        <p:txBody>
          <a:bodyPr>
            <a:normAutofit fontScale="85000" lnSpcReduction="20000"/>
          </a:bodyPr>
          <a:lstStyle/>
          <a:p>
            <a:pPr marL="0" indent="0">
              <a:buNone/>
            </a:pPr>
            <a:r>
              <a:rPr lang="en-US" sz="3300" b="1" dirty="0">
                <a:solidFill>
                  <a:srgbClr val="8A7967"/>
                </a:solidFill>
                <a:latin typeface="Georgia" panose="02040502050405020303" pitchFamily="18" charset="0"/>
              </a:rPr>
              <a:t>Notice of Funding Availability to be published shortly</a:t>
            </a:r>
          </a:p>
          <a:p>
            <a:pPr lvl="0"/>
            <a:r>
              <a:rPr lang="en-US" sz="2800" b="1" dirty="0">
                <a:solidFill>
                  <a:srgbClr val="8A7967"/>
                </a:solidFill>
                <a:latin typeface="Georgia" panose="02040502050405020303" pitchFamily="18" charset="0"/>
              </a:rPr>
              <a:t>Amount of Funds Available for Award</a:t>
            </a:r>
            <a:endParaRPr lang="en-US" sz="2800" dirty="0">
              <a:solidFill>
                <a:srgbClr val="8A7967"/>
              </a:solidFill>
              <a:latin typeface="Georgia" panose="02040502050405020303" pitchFamily="18" charset="0"/>
            </a:endParaRPr>
          </a:p>
          <a:p>
            <a:pPr lvl="1"/>
            <a:r>
              <a:rPr lang="en-US" sz="2800" dirty="0">
                <a:solidFill>
                  <a:srgbClr val="8A7967"/>
                </a:solidFill>
              </a:rPr>
              <a:t>DCA anticipates that approximately ten million dollars ($10,000,000) will be available under this NOFA. DCA reserves the right to fund, in whole or in part, any, all, or none of the applications submitted in response to this NOFA. </a:t>
            </a:r>
            <a:br>
              <a:rPr lang="en-US" dirty="0">
                <a:solidFill>
                  <a:srgbClr val="FF0000"/>
                </a:solidFill>
                <a:latin typeface="Georgia" panose="02040502050405020303" pitchFamily="18" charset="0"/>
              </a:rPr>
            </a:br>
            <a:endParaRPr lang="en-US" dirty="0">
              <a:solidFill>
                <a:srgbClr val="FF0000"/>
              </a:solidFill>
              <a:latin typeface="Georgia" panose="02040502050405020303" pitchFamily="18" charset="0"/>
            </a:endParaRPr>
          </a:p>
          <a:p>
            <a:r>
              <a:rPr lang="en-US" sz="2800" b="1" dirty="0">
                <a:solidFill>
                  <a:srgbClr val="8A7967"/>
                </a:solidFill>
                <a:latin typeface="Georgia" panose="02040502050405020303" pitchFamily="18" charset="0"/>
              </a:rPr>
              <a:t>Maximum Amount of Grant Request</a:t>
            </a:r>
          </a:p>
          <a:p>
            <a:pPr lvl="1"/>
            <a:r>
              <a:rPr lang="en-US" sz="2900" dirty="0">
                <a:solidFill>
                  <a:srgbClr val="8A7967"/>
                </a:solidFill>
              </a:rPr>
              <a:t>DCA will award up to $2,000,000 per application.</a:t>
            </a:r>
          </a:p>
          <a:p>
            <a:pPr lvl="1"/>
            <a:r>
              <a:rPr lang="en-US" sz="2900" dirty="0">
                <a:solidFill>
                  <a:srgbClr val="8A7967"/>
                </a:solidFill>
              </a:rPr>
              <a:t>Application due date: TBD  </a:t>
            </a:r>
            <a:endParaRPr lang="en-US" dirty="0">
              <a:solidFill>
                <a:srgbClr val="FF0000"/>
              </a:solidFill>
              <a:latin typeface="Georgia" panose="02040502050405020303" pitchFamily="18" charset="0"/>
            </a:endParaRPr>
          </a:p>
          <a:p>
            <a:pPr lvl="0"/>
            <a:r>
              <a:rPr lang="en-US" sz="2900" b="1" dirty="0">
                <a:solidFill>
                  <a:srgbClr val="8A7967"/>
                </a:solidFill>
                <a:latin typeface="Georgia" panose="02040502050405020303" pitchFamily="18" charset="0"/>
              </a:rPr>
              <a:t>Match Requirement</a:t>
            </a:r>
          </a:p>
          <a:p>
            <a:pPr lvl="1"/>
            <a:r>
              <a:rPr lang="en-US" sz="2900" dirty="0">
                <a:solidFill>
                  <a:srgbClr val="8A7967"/>
                </a:solidFill>
              </a:rPr>
              <a:t>The minimum match requirement is 15% of the amount of the grant request.</a:t>
            </a:r>
          </a:p>
          <a:p>
            <a:pPr lvl="1"/>
            <a:r>
              <a:rPr lang="en-US" sz="2900" dirty="0">
                <a:solidFill>
                  <a:srgbClr val="8A7967"/>
                </a:solidFill>
              </a:rPr>
              <a:t>$2,000,000 award will have a $300,000 match</a:t>
            </a:r>
          </a:p>
          <a:p>
            <a:pPr lvl="1"/>
            <a:r>
              <a:rPr lang="en-US" sz="2900" dirty="0">
                <a:solidFill>
                  <a:srgbClr val="8A7967"/>
                </a:solidFill>
              </a:rPr>
              <a:t>$1,000,000 award will have a $150,000 match</a:t>
            </a:r>
          </a:p>
        </p:txBody>
      </p:sp>
    </p:spTree>
    <p:extLst>
      <p:ext uri="{BB962C8B-B14F-4D97-AF65-F5344CB8AC3E}">
        <p14:creationId xmlns:p14="http://schemas.microsoft.com/office/powerpoint/2010/main" val="1189047402"/>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8A7967"/>
                </a:solidFill>
                <a:latin typeface="Georgia" panose="02040502050405020303" pitchFamily="18" charset="0"/>
              </a:rPr>
              <a:t>CDBG Innovative Grant Program</a:t>
            </a:r>
          </a:p>
        </p:txBody>
      </p:sp>
      <p:sp>
        <p:nvSpPr>
          <p:cNvPr id="3" name="Content Placeholder 2"/>
          <p:cNvSpPr>
            <a:spLocks noGrp="1"/>
          </p:cNvSpPr>
          <p:nvPr>
            <p:ph idx="1"/>
          </p:nvPr>
        </p:nvSpPr>
        <p:spPr>
          <a:xfrm>
            <a:off x="1085850" y="1690688"/>
            <a:ext cx="8566023" cy="3956080"/>
          </a:xfrm>
        </p:spPr>
        <p:txBody>
          <a:bodyPr>
            <a:normAutofit/>
          </a:bodyPr>
          <a:lstStyle/>
          <a:p>
            <a:r>
              <a:rPr lang="en-US" dirty="0">
                <a:solidFill>
                  <a:srgbClr val="8A7967"/>
                </a:solidFill>
              </a:rPr>
              <a:t>The goal of the Innovative Program is to provide financial resources to communities who have developed plans that will create </a:t>
            </a:r>
            <a:r>
              <a:rPr lang="en-US" i="1" dirty="0">
                <a:solidFill>
                  <a:srgbClr val="8A7967"/>
                </a:solidFill>
              </a:rPr>
              <a:t>transformational change</a:t>
            </a:r>
            <a:r>
              <a:rPr lang="en-US" dirty="0">
                <a:solidFill>
                  <a:srgbClr val="8A7967"/>
                </a:solidFill>
              </a:rPr>
              <a:t> within the community upon the plan’s implementation. </a:t>
            </a:r>
          </a:p>
          <a:p>
            <a:r>
              <a:rPr lang="en-US" dirty="0">
                <a:solidFill>
                  <a:srgbClr val="8A7967"/>
                </a:solidFill>
              </a:rPr>
              <a:t>Expected outcomes:</a:t>
            </a:r>
          </a:p>
          <a:p>
            <a:pPr lvl="1"/>
            <a:r>
              <a:rPr lang="en-US" dirty="0">
                <a:solidFill>
                  <a:srgbClr val="8A7967"/>
                </a:solidFill>
              </a:rPr>
              <a:t>Successful applicants will develop projects that not only provide a resource to Low-and Moderate-Income households to improve the quality of life through housing improvements, enhanced infrastructure, etc., but more importantly begin answering the question of how the proposed project will develop solutions toward the upward mobility of the individuals to be assisted.</a:t>
            </a:r>
          </a:p>
        </p:txBody>
      </p:sp>
    </p:spTree>
    <p:extLst>
      <p:ext uri="{BB962C8B-B14F-4D97-AF65-F5344CB8AC3E}">
        <p14:creationId xmlns:p14="http://schemas.microsoft.com/office/powerpoint/2010/main" val="566265952"/>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8A7967"/>
                </a:solidFill>
                <a:latin typeface="Georgia" panose="02040502050405020303" pitchFamily="18" charset="0"/>
              </a:rPr>
              <a:t>CDBG Innovative Grant Program</a:t>
            </a:r>
          </a:p>
        </p:txBody>
      </p:sp>
      <p:sp>
        <p:nvSpPr>
          <p:cNvPr id="3" name="Content Placeholder 2"/>
          <p:cNvSpPr>
            <a:spLocks noGrp="1"/>
          </p:cNvSpPr>
          <p:nvPr>
            <p:ph idx="1"/>
          </p:nvPr>
        </p:nvSpPr>
        <p:spPr>
          <a:xfrm>
            <a:off x="1565148" y="1816070"/>
            <a:ext cx="8153400" cy="3956080"/>
          </a:xfrm>
        </p:spPr>
        <p:txBody>
          <a:bodyPr>
            <a:normAutofit/>
          </a:bodyPr>
          <a:lstStyle/>
          <a:p>
            <a:pPr marL="0" indent="0">
              <a:buNone/>
            </a:pPr>
            <a:r>
              <a:rPr lang="en-US" b="1" dirty="0">
                <a:solidFill>
                  <a:srgbClr val="8A7967"/>
                </a:solidFill>
                <a:latin typeface="Georgia" panose="02040502050405020303" pitchFamily="18" charset="0"/>
              </a:rPr>
              <a:t>What’s Eligible?</a:t>
            </a:r>
            <a:endParaRPr lang="en-US" dirty="0">
              <a:solidFill>
                <a:srgbClr val="8A7967"/>
              </a:solidFill>
            </a:endParaRPr>
          </a:p>
          <a:p>
            <a:r>
              <a:rPr lang="en-US" sz="2400" dirty="0">
                <a:solidFill>
                  <a:srgbClr val="8A7967"/>
                </a:solidFill>
              </a:rPr>
              <a:t>A sampling of ideas that could be transformative, if fully developed, may include, but not be limited to: </a:t>
            </a:r>
          </a:p>
          <a:p>
            <a:pPr lvl="1"/>
            <a:r>
              <a:rPr lang="en-US" dirty="0">
                <a:solidFill>
                  <a:srgbClr val="8A7967"/>
                </a:solidFill>
              </a:rPr>
              <a:t>A corridor revitalization effort </a:t>
            </a:r>
          </a:p>
          <a:p>
            <a:pPr lvl="1"/>
            <a:r>
              <a:rPr lang="en-US" dirty="0">
                <a:solidFill>
                  <a:srgbClr val="8A7967"/>
                </a:solidFill>
              </a:rPr>
              <a:t>Consolidation of water and/or wastewater systems </a:t>
            </a:r>
          </a:p>
          <a:p>
            <a:pPr lvl="1"/>
            <a:r>
              <a:rPr lang="en-US" dirty="0">
                <a:solidFill>
                  <a:srgbClr val="8A7967"/>
                </a:solidFill>
              </a:rPr>
              <a:t>Development of a plan to address mental health issues</a:t>
            </a:r>
          </a:p>
          <a:p>
            <a:pPr lvl="1"/>
            <a:r>
              <a:rPr lang="en-US" dirty="0">
                <a:solidFill>
                  <a:srgbClr val="8A7967"/>
                </a:solidFill>
              </a:rPr>
              <a:t>Whole neighborhood revitalization using multiple resources…..</a:t>
            </a:r>
          </a:p>
        </p:txBody>
      </p:sp>
    </p:spTree>
    <p:extLst>
      <p:ext uri="{BB962C8B-B14F-4D97-AF65-F5344CB8AC3E}">
        <p14:creationId xmlns:p14="http://schemas.microsoft.com/office/powerpoint/2010/main" val="677172337"/>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524000" y="-9158"/>
            <a:ext cx="9144000" cy="2388358"/>
          </a:xfrm>
          <a:prstGeom prst="rect">
            <a:avLst/>
          </a:prstGeom>
        </p:spPr>
      </p:pic>
      <p:pic>
        <p:nvPicPr>
          <p:cNvPr id="7" name="Picture 6"/>
          <p:cNvPicPr>
            <a:picLocks noChangeAspect="1"/>
          </p:cNvPicPr>
          <p:nvPr/>
        </p:nvPicPr>
        <p:blipFill>
          <a:blip r:embed="rId4"/>
          <a:stretch>
            <a:fillRect/>
          </a:stretch>
        </p:blipFill>
        <p:spPr>
          <a:xfrm>
            <a:off x="1540042" y="4334376"/>
            <a:ext cx="9144000" cy="2523624"/>
          </a:xfrm>
          <a:prstGeom prst="rect">
            <a:avLst/>
          </a:prstGeom>
        </p:spPr>
      </p:pic>
      <p:sp>
        <p:nvSpPr>
          <p:cNvPr id="8" name="Rectangle 7"/>
          <p:cNvSpPr/>
          <p:nvPr/>
        </p:nvSpPr>
        <p:spPr>
          <a:xfrm>
            <a:off x="1524000" y="2379200"/>
            <a:ext cx="9144000" cy="19551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670384" y="2295942"/>
            <a:ext cx="8883316" cy="2123658"/>
          </a:xfrm>
          <a:prstGeom prst="rect">
            <a:avLst/>
          </a:prstGeom>
          <a:noFill/>
        </p:spPr>
        <p:txBody>
          <a:bodyPr wrap="square" rtlCol="0">
            <a:spAutoFit/>
          </a:bodyPr>
          <a:lstStyle/>
          <a:p>
            <a:r>
              <a:rPr lang="en-US" sz="4400" b="1" dirty="0">
                <a:solidFill>
                  <a:schemeClr val="bg1"/>
                </a:solidFill>
                <a:effectLst>
                  <a:outerShdw blurRad="38100" dist="38100" dir="2700000" algn="tl">
                    <a:srgbClr val="000000">
                      <a:alpha val="43137"/>
                    </a:srgbClr>
                  </a:outerShdw>
                </a:effectLst>
                <a:latin typeface="Georgia" panose="02040502050405020303" pitchFamily="18" charset="0"/>
              </a:rPr>
              <a:t>Community Development Block Grant (CDBG) </a:t>
            </a:r>
            <a:br>
              <a:rPr lang="en-US" sz="4400" b="1" dirty="0">
                <a:solidFill>
                  <a:schemeClr val="bg1"/>
                </a:solidFill>
                <a:effectLst>
                  <a:outerShdw blurRad="38100" dist="38100" dir="2700000" algn="tl">
                    <a:srgbClr val="000000">
                      <a:alpha val="43137"/>
                    </a:srgbClr>
                  </a:outerShdw>
                </a:effectLst>
                <a:latin typeface="Georgia" panose="02040502050405020303" pitchFamily="18" charset="0"/>
              </a:rPr>
            </a:br>
            <a:r>
              <a:rPr lang="en-US" sz="4400" b="1" dirty="0">
                <a:solidFill>
                  <a:schemeClr val="bg1"/>
                </a:solidFill>
                <a:effectLst>
                  <a:outerShdw blurRad="38100" dist="38100" dir="2700000" algn="tl">
                    <a:srgbClr val="000000">
                      <a:alpha val="43137"/>
                    </a:srgbClr>
                  </a:outerShdw>
                </a:effectLst>
                <a:latin typeface="Georgia" panose="02040502050405020303" pitchFamily="18" charset="0"/>
              </a:rPr>
              <a:t>Program Overview</a:t>
            </a:r>
          </a:p>
        </p:txBody>
      </p:sp>
    </p:spTree>
    <p:extLst>
      <p:ext uri="{BB962C8B-B14F-4D97-AF65-F5344CB8AC3E}">
        <p14:creationId xmlns:p14="http://schemas.microsoft.com/office/powerpoint/2010/main" val="4010915035"/>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p:txBody>
          <a:bodyPr/>
          <a:lstStyle/>
          <a:p>
            <a:r>
              <a:rPr lang="en-US" b="1" dirty="0">
                <a:solidFill>
                  <a:srgbClr val="8A7967"/>
                </a:solidFill>
              </a:rPr>
              <a:t>Rusher St. - City of Washington, GA</a:t>
            </a:r>
          </a:p>
          <a:p>
            <a:endParaRPr lang="en-US" dirty="0">
              <a:solidFill>
                <a:srgbClr val="8A7967"/>
              </a:solidFill>
            </a:endParaRPr>
          </a:p>
          <a:p>
            <a:endParaRPr lang="en-US" dirty="0">
              <a:solidFill>
                <a:srgbClr val="8A7967"/>
              </a:solidFill>
            </a:endParaRPr>
          </a:p>
          <a:p>
            <a:endParaRPr lang="en-US" dirty="0">
              <a:solidFill>
                <a:srgbClr val="8A7967"/>
              </a:solidFill>
            </a:endParaRPr>
          </a:p>
        </p:txBody>
      </p:sp>
      <p:sp>
        <p:nvSpPr>
          <p:cNvPr id="2" name="Title 1"/>
          <p:cNvSpPr>
            <a:spLocks noGrp="1"/>
          </p:cNvSpPr>
          <p:nvPr>
            <p:ph type="title"/>
          </p:nvPr>
        </p:nvSpPr>
        <p:spPr/>
        <p:txBody>
          <a:bodyPr/>
          <a:lstStyle/>
          <a:p>
            <a:r>
              <a:rPr lang="en-US" b="1" dirty="0">
                <a:solidFill>
                  <a:srgbClr val="8A7967"/>
                </a:solidFill>
                <a:latin typeface="Georgia" panose="02040502050405020303" pitchFamily="18" charset="0"/>
              </a:rPr>
              <a:t>Success Story</a:t>
            </a:r>
          </a:p>
        </p:txBody>
      </p:sp>
    </p:spTree>
    <p:extLst>
      <p:ext uri="{BB962C8B-B14F-4D97-AF65-F5344CB8AC3E}">
        <p14:creationId xmlns:p14="http://schemas.microsoft.com/office/powerpoint/2010/main" val="505920549"/>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3A2E9C-31D4-4E4A-A929-4C7A74A2B9CD}"/>
              </a:ext>
            </a:extLst>
          </p:cNvPr>
          <p:cNvSpPr>
            <a:spLocks noGrp="1"/>
          </p:cNvSpPr>
          <p:nvPr>
            <p:ph type="title"/>
          </p:nvPr>
        </p:nvSpPr>
        <p:spPr/>
        <p:txBody>
          <a:bodyPr/>
          <a:lstStyle/>
          <a:p>
            <a:r>
              <a:rPr lang="en-US" b="1" dirty="0">
                <a:solidFill>
                  <a:srgbClr val="8A7967"/>
                </a:solidFill>
                <a:latin typeface="Georgia" panose="02040502050405020303" pitchFamily="18" charset="0"/>
              </a:rPr>
              <a:t>Rusher Street</a:t>
            </a:r>
          </a:p>
        </p:txBody>
      </p:sp>
      <p:sp>
        <p:nvSpPr>
          <p:cNvPr id="2" name="Content Placeholder 1"/>
          <p:cNvSpPr>
            <a:spLocks noGrp="1"/>
          </p:cNvSpPr>
          <p:nvPr>
            <p:ph idx="1"/>
          </p:nvPr>
        </p:nvSpPr>
        <p:spPr/>
        <p:txBody>
          <a:bodyPr/>
          <a:lstStyle/>
          <a:p>
            <a:r>
              <a:rPr lang="en-US" sz="3200" dirty="0">
                <a:solidFill>
                  <a:srgbClr val="8A7967"/>
                </a:solidFill>
              </a:rPr>
              <a:t>Rampant Drug Use</a:t>
            </a:r>
          </a:p>
          <a:p>
            <a:r>
              <a:rPr lang="en-US" sz="3200" dirty="0">
                <a:solidFill>
                  <a:srgbClr val="8A7967"/>
                </a:solidFill>
              </a:rPr>
              <a:t>Non-conforming Lots</a:t>
            </a:r>
          </a:p>
          <a:p>
            <a:r>
              <a:rPr lang="en-US" sz="3200" dirty="0">
                <a:solidFill>
                  <a:srgbClr val="8A7967"/>
                </a:solidFill>
              </a:rPr>
              <a:t>Abandoned, substandard, and dilapidated housing</a:t>
            </a:r>
          </a:p>
          <a:p>
            <a:r>
              <a:rPr lang="en-US" sz="3200" dirty="0">
                <a:solidFill>
                  <a:srgbClr val="8A7967"/>
                </a:solidFill>
              </a:rPr>
              <a:t>Blight</a:t>
            </a:r>
          </a:p>
          <a:p>
            <a:r>
              <a:rPr lang="en-US" sz="3200" dirty="0">
                <a:solidFill>
                  <a:srgbClr val="8A7967"/>
                </a:solidFill>
              </a:rPr>
              <a:t>Substandard water and sewer infrastructure</a:t>
            </a:r>
          </a:p>
          <a:p>
            <a:r>
              <a:rPr lang="en-US" sz="3200" dirty="0">
                <a:solidFill>
                  <a:srgbClr val="8A7967"/>
                </a:solidFill>
              </a:rPr>
              <a:t>Narrow streets; lack of drainage system</a:t>
            </a:r>
          </a:p>
          <a:p>
            <a:pPr marL="0" indent="0">
              <a:buNone/>
            </a:pPr>
            <a:endParaRPr lang="en-US" sz="3200" dirty="0">
              <a:solidFill>
                <a:srgbClr val="8A7967"/>
              </a:solidFill>
            </a:endParaRPr>
          </a:p>
          <a:p>
            <a:pPr marL="0" indent="0">
              <a:buNone/>
            </a:pPr>
            <a:endParaRPr lang="en-US" dirty="0">
              <a:solidFill>
                <a:srgbClr val="8A7967"/>
              </a:solidFill>
            </a:endParaRPr>
          </a:p>
        </p:txBody>
      </p:sp>
    </p:spTree>
    <p:extLst>
      <p:ext uri="{BB962C8B-B14F-4D97-AF65-F5344CB8AC3E}">
        <p14:creationId xmlns:p14="http://schemas.microsoft.com/office/powerpoint/2010/main" val="295836908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a:xfrm>
            <a:off x="829743" y="609600"/>
            <a:ext cx="10871200" cy="990600"/>
          </a:xfrm>
        </p:spPr>
        <p:txBody>
          <a:bodyPr>
            <a:normAutofit/>
          </a:bodyPr>
          <a:lstStyle/>
          <a:p>
            <a:pPr eaLnBrk="1" hangingPunct="1"/>
            <a:r>
              <a:rPr lang="en-US" altLang="en-US" sz="3600" dirty="0">
                <a:solidFill>
                  <a:schemeClr val="bg2">
                    <a:lumMod val="50000"/>
                  </a:schemeClr>
                </a:solidFill>
              </a:rPr>
              <a:t>City of Washington - Making the Pieces Fit</a:t>
            </a:r>
            <a:endParaRPr lang="en-US" altLang="en-US" sz="3600" dirty="0"/>
          </a:p>
        </p:txBody>
      </p:sp>
      <p:sp>
        <p:nvSpPr>
          <p:cNvPr id="3" name="Content Placeholder 2"/>
          <p:cNvSpPr>
            <a:spLocks noGrp="1"/>
          </p:cNvSpPr>
          <p:nvPr>
            <p:ph idx="1"/>
          </p:nvPr>
        </p:nvSpPr>
        <p:spPr>
          <a:xfrm>
            <a:off x="1981199" y="1600200"/>
            <a:ext cx="9184783" cy="4295775"/>
          </a:xfrm>
        </p:spPr>
        <p:txBody>
          <a:bodyPr rtlCol="0">
            <a:normAutofit/>
          </a:bodyPr>
          <a:lstStyle/>
          <a:p>
            <a:pPr>
              <a:buClr>
                <a:schemeClr val="accent3"/>
              </a:buClr>
              <a:buFont typeface="Wingdings" panose="05000000000000000000" pitchFamily="2" charset="2"/>
              <a:buChar char="q"/>
              <a:defRPr/>
            </a:pPr>
            <a:r>
              <a:rPr lang="en-US" sz="2800" dirty="0">
                <a:solidFill>
                  <a:schemeClr val="bg2">
                    <a:lumMod val="50000"/>
                  </a:schemeClr>
                </a:solidFill>
              </a:rPr>
              <a:t>The City of Washington secured designations and public/private partnerships that included:</a:t>
            </a:r>
          </a:p>
          <a:p>
            <a:pPr lvl="1" indent="-246888">
              <a:buFont typeface="Wingdings" pitchFamily="2" charset="2"/>
              <a:buChar char="Ø"/>
              <a:defRPr/>
            </a:pPr>
            <a:r>
              <a:rPr lang="en-US" dirty="0">
                <a:solidFill>
                  <a:schemeClr val="bg2">
                    <a:lumMod val="50000"/>
                  </a:schemeClr>
                </a:solidFill>
              </a:rPr>
              <a:t>Adoption of an Urban Redevelopment Plan (O.C.G.A. 36-61)</a:t>
            </a:r>
          </a:p>
          <a:p>
            <a:pPr lvl="1" indent="-246888">
              <a:buFont typeface="Wingdings" pitchFamily="2" charset="2"/>
              <a:buChar char="Ø"/>
              <a:defRPr/>
            </a:pPr>
            <a:r>
              <a:rPr lang="en-US" dirty="0">
                <a:solidFill>
                  <a:schemeClr val="bg2">
                    <a:lumMod val="50000"/>
                  </a:schemeClr>
                </a:solidFill>
              </a:rPr>
              <a:t>The establishment of an Urban Redevelopment Authority (URA)</a:t>
            </a:r>
          </a:p>
          <a:p>
            <a:pPr lvl="1" indent="-246888">
              <a:buFont typeface="Wingdings" pitchFamily="2" charset="2"/>
              <a:buChar char="Ø"/>
              <a:defRPr/>
            </a:pPr>
            <a:r>
              <a:rPr lang="en-US" dirty="0">
                <a:solidFill>
                  <a:schemeClr val="bg2">
                    <a:lumMod val="50000"/>
                  </a:schemeClr>
                </a:solidFill>
              </a:rPr>
              <a:t>Enterprise Zone/Opportunity Zone</a:t>
            </a:r>
          </a:p>
          <a:p>
            <a:pPr lvl="1" indent="-246888">
              <a:buFont typeface="Wingdings" pitchFamily="2" charset="2"/>
              <a:buChar char="Ø"/>
              <a:defRPr/>
            </a:pPr>
            <a:r>
              <a:rPr lang="en-US" dirty="0">
                <a:solidFill>
                  <a:schemeClr val="bg2">
                    <a:lumMod val="50000"/>
                  </a:schemeClr>
                </a:solidFill>
              </a:rPr>
              <a:t>Historic Preservation Tax Credits</a:t>
            </a:r>
          </a:p>
          <a:p>
            <a:pPr lvl="1" indent="-246888">
              <a:buFont typeface="Wingdings" pitchFamily="2" charset="2"/>
              <a:buChar char="Ø"/>
              <a:defRPr/>
            </a:pPr>
            <a:r>
              <a:rPr lang="en-US" dirty="0">
                <a:solidFill>
                  <a:schemeClr val="bg2">
                    <a:lumMod val="50000"/>
                  </a:schemeClr>
                </a:solidFill>
              </a:rPr>
              <a:t>Brownfield Programs and Incentives</a:t>
            </a:r>
          </a:p>
          <a:p>
            <a:pPr lvl="1" indent="-246888">
              <a:buFont typeface="Wingdings" pitchFamily="2" charset="2"/>
              <a:buChar char="Ø"/>
              <a:defRPr/>
            </a:pPr>
            <a:r>
              <a:rPr lang="en-US" dirty="0">
                <a:solidFill>
                  <a:schemeClr val="bg2">
                    <a:lumMod val="50000"/>
                  </a:schemeClr>
                </a:solidFill>
              </a:rPr>
              <a:t>GICH (class of 2011)</a:t>
            </a:r>
          </a:p>
          <a:p>
            <a:pPr lvl="1" indent="-246888">
              <a:buFont typeface="Wingdings" pitchFamily="2" charset="2"/>
              <a:buChar char="Ø"/>
              <a:defRPr/>
            </a:pPr>
            <a:r>
              <a:rPr lang="en-US" dirty="0">
                <a:solidFill>
                  <a:schemeClr val="bg2">
                    <a:lumMod val="50000"/>
                  </a:schemeClr>
                </a:solidFill>
              </a:rPr>
              <a:t>Entrepreneur Friendly Designation</a:t>
            </a:r>
          </a:p>
          <a:p>
            <a:pPr lvl="1" indent="-246888">
              <a:buFont typeface="Wingdings" pitchFamily="2" charset="2"/>
              <a:buChar char="Ø"/>
              <a:defRPr/>
            </a:pPr>
            <a:r>
              <a:rPr lang="en-US" dirty="0">
                <a:solidFill>
                  <a:schemeClr val="bg2">
                    <a:lumMod val="50000"/>
                  </a:schemeClr>
                </a:solidFill>
              </a:rPr>
              <a:t>Camera Ready and Work Ready</a:t>
            </a:r>
          </a:p>
          <a:p>
            <a:pPr lvl="1" indent="-246888">
              <a:buFont typeface="Wingdings" pitchFamily="2" charset="2"/>
              <a:buChar char="Ø"/>
              <a:defRPr/>
            </a:pPr>
            <a:r>
              <a:rPr lang="en-US" dirty="0">
                <a:solidFill>
                  <a:schemeClr val="bg2">
                    <a:lumMod val="50000"/>
                  </a:schemeClr>
                </a:solidFill>
              </a:rPr>
              <a:t>UGA Small Business Development Center</a:t>
            </a:r>
          </a:p>
          <a:p>
            <a:pPr lvl="1" indent="-246888">
              <a:buFont typeface="Wingdings" pitchFamily="2" charset="2"/>
              <a:buChar char="Ø"/>
              <a:defRPr/>
            </a:pPr>
            <a:r>
              <a:rPr lang="en-US" dirty="0">
                <a:solidFill>
                  <a:schemeClr val="bg2">
                    <a:lumMod val="50000"/>
                  </a:schemeClr>
                </a:solidFill>
              </a:rPr>
              <a:t>Used combination of GICH, CDBG, RAS, AND CHIP to accomplish goals of the URP</a:t>
            </a:r>
          </a:p>
          <a:p>
            <a:pPr marL="274320" indent="-274320">
              <a:buClr>
                <a:schemeClr val="accent3"/>
              </a:buClr>
              <a:buNone/>
              <a:defRPr/>
            </a:pPr>
            <a:endParaRPr lang="en-US" sz="2800" dirty="0"/>
          </a:p>
          <a:p>
            <a:pPr marL="274320" indent="-274320">
              <a:buClr>
                <a:schemeClr val="accent3"/>
              </a:buClr>
              <a:buFont typeface="Wingdings" pitchFamily="2" charset="2"/>
              <a:buChar char="Ø"/>
              <a:defRPr/>
            </a:pPr>
            <a:endParaRPr lang="en-US" sz="2800" dirty="0"/>
          </a:p>
          <a:p>
            <a:pPr marL="274320" indent="-274320">
              <a:buClr>
                <a:schemeClr val="accent3"/>
              </a:buClr>
              <a:buNone/>
              <a:defRPr/>
            </a:pPr>
            <a:endParaRPr lang="en-US" sz="2800" dirty="0"/>
          </a:p>
          <a:p>
            <a:pPr marL="274320" indent="-274320">
              <a:buClr>
                <a:schemeClr val="accent3"/>
              </a:buClr>
              <a:buFont typeface="Wingdings" pitchFamily="2" charset="2"/>
              <a:buChar char="Ø"/>
              <a:defRPr/>
            </a:pPr>
            <a:endParaRPr lang="en-US" sz="2800" dirty="0"/>
          </a:p>
          <a:p>
            <a:pPr marL="274320" indent="-274320">
              <a:buClr>
                <a:schemeClr val="accent3"/>
              </a:buClr>
              <a:buFont typeface="Wingdings" pitchFamily="2" charset="2"/>
              <a:buChar char="Ø"/>
              <a:defRPr/>
            </a:pPr>
            <a:endParaRPr lang="en-US" sz="2800" dirty="0"/>
          </a:p>
        </p:txBody>
      </p:sp>
    </p:spTree>
    <p:extLst>
      <p:ext uri="{BB962C8B-B14F-4D97-AF65-F5344CB8AC3E}">
        <p14:creationId xmlns:p14="http://schemas.microsoft.com/office/powerpoint/2010/main" val="1848276499"/>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5" name="Picture 6" descr="Washington Nuisance area Rusher resized"/>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tretch>
            <a:fillRect/>
          </a:stretch>
        </p:blipFill>
        <p:spPr>
          <a:xfrm>
            <a:off x="7706631" y="2205037"/>
            <a:ext cx="3238500" cy="2447925"/>
          </a:xfrm>
          <a:noFill/>
        </p:spPr>
      </p:pic>
      <p:sp>
        <p:nvSpPr>
          <p:cNvPr id="59397" name="Rectangle 4"/>
          <p:cNvSpPr>
            <a:spLocks noChangeArrowheads="1"/>
          </p:cNvSpPr>
          <p:nvPr/>
        </p:nvSpPr>
        <p:spPr bwMode="auto">
          <a:xfrm>
            <a:off x="3962400" y="4419601"/>
            <a:ext cx="457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1000" i="1">
                <a:solidFill>
                  <a:schemeClr val="bg1"/>
                </a:solidFill>
                <a:latin typeface="Arial" panose="020B0604020202020204" pitchFamily="34" charset="0"/>
              </a:defRPr>
            </a:lvl1pPr>
            <a:lvl2pPr marL="742950" indent="-285750" eaLnBrk="0" hangingPunct="0">
              <a:defRPr sz="1000" i="1">
                <a:solidFill>
                  <a:schemeClr val="bg1"/>
                </a:solidFill>
                <a:latin typeface="Arial" panose="020B0604020202020204" pitchFamily="34" charset="0"/>
              </a:defRPr>
            </a:lvl2pPr>
            <a:lvl3pPr marL="1143000" indent="-228600" eaLnBrk="0" hangingPunct="0">
              <a:defRPr sz="1000" i="1">
                <a:solidFill>
                  <a:schemeClr val="bg1"/>
                </a:solidFill>
                <a:latin typeface="Arial" panose="020B0604020202020204" pitchFamily="34" charset="0"/>
              </a:defRPr>
            </a:lvl3pPr>
            <a:lvl4pPr eaLnBrk="0" hangingPunct="0">
              <a:defRPr sz="1000" i="1">
                <a:solidFill>
                  <a:schemeClr val="bg1"/>
                </a:solidFill>
                <a:latin typeface="Arial" panose="020B0604020202020204" pitchFamily="34" charset="0"/>
              </a:defRPr>
            </a:lvl4pPr>
            <a:lvl5pPr marL="2057400" indent="-228600" eaLnBrk="0" hangingPunct="0">
              <a:defRPr sz="1000" i="1">
                <a:solidFill>
                  <a:schemeClr val="bg1"/>
                </a:solidFill>
                <a:latin typeface="Arial" panose="020B0604020202020204" pitchFamily="34" charset="0"/>
              </a:defRPr>
            </a:lvl5pPr>
            <a:lvl6pPr marL="2514600" indent="-228600" algn="ctr" eaLnBrk="0" fontAlgn="base" hangingPunct="0">
              <a:spcBef>
                <a:spcPct val="0"/>
              </a:spcBef>
              <a:spcAft>
                <a:spcPct val="0"/>
              </a:spcAft>
              <a:defRPr sz="1000" i="1">
                <a:solidFill>
                  <a:schemeClr val="bg1"/>
                </a:solidFill>
                <a:latin typeface="Arial" panose="020B0604020202020204" pitchFamily="34" charset="0"/>
              </a:defRPr>
            </a:lvl6pPr>
            <a:lvl7pPr marL="2971800" indent="-228600" algn="ctr" eaLnBrk="0" fontAlgn="base" hangingPunct="0">
              <a:spcBef>
                <a:spcPct val="0"/>
              </a:spcBef>
              <a:spcAft>
                <a:spcPct val="0"/>
              </a:spcAft>
              <a:defRPr sz="1000" i="1">
                <a:solidFill>
                  <a:schemeClr val="bg1"/>
                </a:solidFill>
                <a:latin typeface="Arial" panose="020B0604020202020204" pitchFamily="34" charset="0"/>
              </a:defRPr>
            </a:lvl7pPr>
            <a:lvl8pPr marL="3429000" indent="-228600" algn="ctr" eaLnBrk="0" fontAlgn="base" hangingPunct="0">
              <a:spcBef>
                <a:spcPct val="0"/>
              </a:spcBef>
              <a:spcAft>
                <a:spcPct val="0"/>
              </a:spcAft>
              <a:defRPr sz="1000" i="1">
                <a:solidFill>
                  <a:schemeClr val="bg1"/>
                </a:solidFill>
                <a:latin typeface="Arial" panose="020B0604020202020204" pitchFamily="34" charset="0"/>
              </a:defRPr>
            </a:lvl8pPr>
            <a:lvl9pPr marL="3886200" indent="-228600" algn="ctr" eaLnBrk="0" fontAlgn="base" hangingPunct="0">
              <a:spcBef>
                <a:spcPct val="0"/>
              </a:spcBef>
              <a:spcAft>
                <a:spcPct val="0"/>
              </a:spcAft>
              <a:defRPr sz="1000" i="1">
                <a:solidFill>
                  <a:schemeClr val="bg1"/>
                </a:solidFill>
                <a:latin typeface="Arial" panose="020B0604020202020204" pitchFamily="34" charset="0"/>
              </a:defRPr>
            </a:lvl9pPr>
          </a:lstStyle>
          <a:p>
            <a:pPr lvl="3" algn="l" eaLnBrk="1" hangingPunct="1"/>
            <a:endParaRPr lang="en-US" altLang="en-US" sz="1800" b="1" i="0">
              <a:solidFill>
                <a:schemeClr val="tx1"/>
              </a:solidFill>
            </a:endParaRPr>
          </a:p>
        </p:txBody>
      </p:sp>
      <p:sp>
        <p:nvSpPr>
          <p:cNvPr id="59398" name="Text Box 5"/>
          <p:cNvSpPr txBox="1">
            <a:spLocks noChangeArrowheads="1"/>
          </p:cNvSpPr>
          <p:nvPr/>
        </p:nvSpPr>
        <p:spPr bwMode="auto">
          <a:xfrm>
            <a:off x="663262" y="2205037"/>
            <a:ext cx="6598276"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1000" i="1">
                <a:solidFill>
                  <a:schemeClr val="bg1"/>
                </a:solidFill>
                <a:latin typeface="Arial" panose="020B0604020202020204" pitchFamily="34" charset="0"/>
              </a:defRPr>
            </a:lvl1pPr>
            <a:lvl2pPr marL="742950" indent="-285750" eaLnBrk="0" hangingPunct="0">
              <a:defRPr sz="1000" i="1">
                <a:solidFill>
                  <a:schemeClr val="bg1"/>
                </a:solidFill>
                <a:latin typeface="Arial" panose="020B0604020202020204" pitchFamily="34" charset="0"/>
              </a:defRPr>
            </a:lvl2pPr>
            <a:lvl3pPr marL="1143000" indent="-228600" eaLnBrk="0" hangingPunct="0">
              <a:defRPr sz="1000" i="1">
                <a:solidFill>
                  <a:schemeClr val="bg1"/>
                </a:solidFill>
                <a:latin typeface="Arial" panose="020B0604020202020204" pitchFamily="34" charset="0"/>
              </a:defRPr>
            </a:lvl3pPr>
            <a:lvl4pPr marL="1600200" indent="-228600" eaLnBrk="0" hangingPunct="0">
              <a:defRPr sz="1000" i="1">
                <a:solidFill>
                  <a:schemeClr val="bg1"/>
                </a:solidFill>
                <a:latin typeface="Arial" panose="020B0604020202020204" pitchFamily="34" charset="0"/>
              </a:defRPr>
            </a:lvl4pPr>
            <a:lvl5pPr marL="2057400" indent="-228600" eaLnBrk="0" hangingPunct="0">
              <a:defRPr sz="1000" i="1">
                <a:solidFill>
                  <a:schemeClr val="bg1"/>
                </a:solidFill>
                <a:latin typeface="Arial" panose="020B0604020202020204" pitchFamily="34" charset="0"/>
              </a:defRPr>
            </a:lvl5pPr>
            <a:lvl6pPr marL="2514600" indent="-228600" algn="ctr" eaLnBrk="0" fontAlgn="base" hangingPunct="0">
              <a:spcBef>
                <a:spcPct val="0"/>
              </a:spcBef>
              <a:spcAft>
                <a:spcPct val="0"/>
              </a:spcAft>
              <a:defRPr sz="1000" i="1">
                <a:solidFill>
                  <a:schemeClr val="bg1"/>
                </a:solidFill>
                <a:latin typeface="Arial" panose="020B0604020202020204" pitchFamily="34" charset="0"/>
              </a:defRPr>
            </a:lvl6pPr>
            <a:lvl7pPr marL="2971800" indent="-228600" algn="ctr" eaLnBrk="0" fontAlgn="base" hangingPunct="0">
              <a:spcBef>
                <a:spcPct val="0"/>
              </a:spcBef>
              <a:spcAft>
                <a:spcPct val="0"/>
              </a:spcAft>
              <a:defRPr sz="1000" i="1">
                <a:solidFill>
                  <a:schemeClr val="bg1"/>
                </a:solidFill>
                <a:latin typeface="Arial" panose="020B0604020202020204" pitchFamily="34" charset="0"/>
              </a:defRPr>
            </a:lvl7pPr>
            <a:lvl8pPr marL="3429000" indent="-228600" algn="ctr" eaLnBrk="0" fontAlgn="base" hangingPunct="0">
              <a:spcBef>
                <a:spcPct val="0"/>
              </a:spcBef>
              <a:spcAft>
                <a:spcPct val="0"/>
              </a:spcAft>
              <a:defRPr sz="1000" i="1">
                <a:solidFill>
                  <a:schemeClr val="bg1"/>
                </a:solidFill>
                <a:latin typeface="Arial" panose="020B0604020202020204" pitchFamily="34" charset="0"/>
              </a:defRPr>
            </a:lvl8pPr>
            <a:lvl9pPr marL="3886200" indent="-228600" algn="ctr" eaLnBrk="0" fontAlgn="base" hangingPunct="0">
              <a:spcBef>
                <a:spcPct val="0"/>
              </a:spcBef>
              <a:spcAft>
                <a:spcPct val="0"/>
              </a:spcAft>
              <a:defRPr sz="1000" i="1">
                <a:solidFill>
                  <a:schemeClr val="bg1"/>
                </a:solidFill>
                <a:latin typeface="Arial" panose="020B0604020202020204" pitchFamily="34" charset="0"/>
              </a:defRPr>
            </a:lvl9pPr>
          </a:lstStyle>
          <a:p>
            <a:pPr algn="l" eaLnBrk="1" hangingPunct="1"/>
            <a:r>
              <a:rPr lang="en-US" altLang="en-US" sz="2400" b="1" i="0" dirty="0">
                <a:solidFill>
                  <a:schemeClr val="bg2">
                    <a:lumMod val="50000"/>
                  </a:schemeClr>
                </a:solidFill>
              </a:rPr>
              <a:t>Washington established an Enterprise Zone</a:t>
            </a:r>
          </a:p>
          <a:p>
            <a:pPr algn="l" eaLnBrk="1" hangingPunct="1"/>
            <a:endParaRPr lang="en-US" altLang="en-US" sz="2400" b="1" i="0" dirty="0">
              <a:solidFill>
                <a:schemeClr val="bg2">
                  <a:lumMod val="50000"/>
                </a:schemeClr>
              </a:solidFill>
            </a:endParaRPr>
          </a:p>
          <a:p>
            <a:pPr algn="l" eaLnBrk="1" hangingPunct="1"/>
            <a:r>
              <a:rPr lang="en-US" altLang="en-US" sz="2400" b="1" i="0" dirty="0">
                <a:solidFill>
                  <a:schemeClr val="bg2">
                    <a:lumMod val="50000"/>
                  </a:schemeClr>
                </a:solidFill>
              </a:rPr>
              <a:t>Developed Nuisance Ordinance and Non-Conforming Use Ordinance as a way to handle properties that contribute to blight</a:t>
            </a:r>
          </a:p>
        </p:txBody>
      </p:sp>
    </p:spTree>
    <p:extLst>
      <p:ext uri="{BB962C8B-B14F-4D97-AF65-F5344CB8AC3E}">
        <p14:creationId xmlns:p14="http://schemas.microsoft.com/office/powerpoint/2010/main" val="177142656"/>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p:txBody>
          <a:bodyPr/>
          <a:lstStyle/>
          <a:p>
            <a:pPr eaLnBrk="1" hangingPunct="1"/>
            <a:r>
              <a:rPr lang="en-US" altLang="en-US" sz="2800" dirty="0">
                <a:solidFill>
                  <a:schemeClr val="bg2">
                    <a:lumMod val="50000"/>
                  </a:schemeClr>
                </a:solidFill>
              </a:rPr>
              <a:t>Washington - Implementing an Urban Redevelopment Plan</a:t>
            </a:r>
          </a:p>
        </p:txBody>
      </p:sp>
      <p:graphicFrame>
        <p:nvGraphicFramePr>
          <p:cNvPr id="1026" name="Object 4"/>
          <p:cNvGraphicFramePr>
            <a:graphicFrameLocks noGrp="1" noChangeAspect="1"/>
          </p:cNvGraphicFramePr>
          <p:nvPr>
            <p:ph sz="quarter" idx="1"/>
            <p:extLst>
              <p:ext uri="{D42A27DB-BD31-4B8C-83A1-F6EECF244321}">
                <p14:modId xmlns:p14="http://schemas.microsoft.com/office/powerpoint/2010/main" val="470229312"/>
              </p:ext>
            </p:extLst>
          </p:nvPr>
        </p:nvGraphicFramePr>
        <p:xfrm>
          <a:off x="1609725" y="1444666"/>
          <a:ext cx="3711575" cy="4803542"/>
        </p:xfrm>
        <a:graphic>
          <a:graphicData uri="http://schemas.openxmlformats.org/presentationml/2006/ole">
            <mc:AlternateContent xmlns:mc="http://schemas.openxmlformats.org/markup-compatibility/2006">
              <mc:Choice xmlns:v="urn:schemas-microsoft-com:vml" Requires="v">
                <p:oleObj name="Acrobat Document" r:id="rId2" imgW="5829300" imgH="7543800" progId="AcroExch.Document.7">
                  <p:embed/>
                </p:oleObj>
              </mc:Choice>
              <mc:Fallback>
                <p:oleObj name="Acrobat Document" r:id="rId2" imgW="5829300" imgH="7543800" progId="AcroExch.Document.7">
                  <p:embed/>
                  <p:pic>
                    <p:nvPicPr>
                      <p:cNvPr id="1026"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9725" y="1444666"/>
                        <a:ext cx="3711575" cy="4803542"/>
                      </a:xfrm>
                      <a:prstGeom prst="rect">
                        <a:avLst/>
                      </a:prstGeom>
                      <a:noFill/>
                      <a:ln>
                        <a:noFill/>
                      </a:ln>
                      <a:effectLst/>
                    </p:spPr>
                  </p:pic>
                </p:oleObj>
              </mc:Fallback>
            </mc:AlternateContent>
          </a:graphicData>
        </a:graphic>
      </p:graphicFrame>
      <p:graphicFrame>
        <p:nvGraphicFramePr>
          <p:cNvPr id="1027" name="Object 6"/>
          <p:cNvGraphicFramePr>
            <a:graphicFrameLocks noGrp="1" noChangeAspect="1"/>
          </p:cNvGraphicFramePr>
          <p:nvPr>
            <p:ph sz="half" idx="4294967295"/>
            <p:extLst>
              <p:ext uri="{D42A27DB-BD31-4B8C-83A1-F6EECF244321}">
                <p14:modId xmlns:p14="http://schemas.microsoft.com/office/powerpoint/2010/main" val="2755122577"/>
              </p:ext>
            </p:extLst>
          </p:nvPr>
        </p:nvGraphicFramePr>
        <p:xfrm>
          <a:off x="5949950" y="1307832"/>
          <a:ext cx="3922646" cy="5077209"/>
        </p:xfrm>
        <a:graphic>
          <a:graphicData uri="http://schemas.openxmlformats.org/presentationml/2006/ole">
            <mc:AlternateContent xmlns:mc="http://schemas.openxmlformats.org/markup-compatibility/2006">
              <mc:Choice xmlns:v="urn:schemas-microsoft-com:vml" Requires="v">
                <p:oleObj name="Acrobat Document" r:id="rId4" imgW="5829300" imgH="7543800" progId="AcroExch.Document.7">
                  <p:embed/>
                </p:oleObj>
              </mc:Choice>
              <mc:Fallback>
                <p:oleObj name="Acrobat Document" r:id="rId4" imgW="5829300" imgH="7543800" progId="AcroExch.Document.7">
                  <p:embed/>
                  <p:pic>
                    <p:nvPicPr>
                      <p:cNvPr id="1027"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9950" y="1307832"/>
                        <a:ext cx="3922646" cy="5077209"/>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313658854"/>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p:cNvSpPr>
            <a:spLocks noGrp="1"/>
          </p:cNvSpPr>
          <p:nvPr>
            <p:ph type="title"/>
          </p:nvPr>
        </p:nvSpPr>
        <p:spPr>
          <a:xfrm>
            <a:off x="838200" y="533400"/>
            <a:ext cx="10515600" cy="1157288"/>
          </a:xfrm>
        </p:spPr>
        <p:txBody>
          <a:bodyPr>
            <a:normAutofit/>
          </a:bodyPr>
          <a:lstStyle/>
          <a:p>
            <a:pPr eaLnBrk="1" hangingPunct="1"/>
            <a:r>
              <a:rPr lang="en-US" altLang="en-US" sz="3600" dirty="0"/>
              <a:t>Washington - “Rusher Street” Before</a:t>
            </a:r>
          </a:p>
        </p:txBody>
      </p:sp>
      <p:pic>
        <p:nvPicPr>
          <p:cNvPr id="109571" name="Picture 2" descr="D:\Rusher-CDBG-Photographs\Rusher-035-South-Alley-Looking-South-from-behind-Mobile-Home.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76400" y="1571626"/>
            <a:ext cx="4419600" cy="4525963"/>
          </a:xfrm>
          <a:noFill/>
        </p:spPr>
      </p:pic>
      <p:pic>
        <p:nvPicPr>
          <p:cNvPr id="109572" name="Picture 3" descr="D:\Rusher-CDBG-Photographs\Rusher-145-120-Rusher-St-Rea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4150" y="1571626"/>
            <a:ext cx="35052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5677883"/>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p:nvPr>
        </p:nvSpPr>
        <p:spPr/>
        <p:txBody>
          <a:bodyPr>
            <a:normAutofit/>
          </a:bodyPr>
          <a:lstStyle/>
          <a:p>
            <a:pPr eaLnBrk="1" hangingPunct="1"/>
            <a:r>
              <a:rPr lang="en-US" altLang="en-US" sz="3600" dirty="0"/>
              <a:t>“Rusher Street” Before</a:t>
            </a:r>
          </a:p>
        </p:txBody>
      </p:sp>
      <p:pic>
        <p:nvPicPr>
          <p:cNvPr id="110595" name="Picture 2" descr="D:\Rusher-CDBG-Photographs\Rusher-146-118-Rusher-St-Front.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495425" y="1690688"/>
            <a:ext cx="4191000" cy="4525963"/>
          </a:xfrm>
          <a:noFill/>
        </p:spPr>
      </p:pic>
      <p:pic>
        <p:nvPicPr>
          <p:cNvPr id="110596" name="Picture 3" descr="D:\Rusher-CDBG-Photographs\Rusher-147-118-Rusher-St-Rea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3650" y="1690688"/>
            <a:ext cx="4038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6136529"/>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p:cNvSpPr>
            <a:spLocks noGrp="1"/>
          </p:cNvSpPr>
          <p:nvPr>
            <p:ph type="title"/>
          </p:nvPr>
        </p:nvSpPr>
        <p:spPr/>
        <p:txBody>
          <a:bodyPr>
            <a:normAutofit/>
          </a:bodyPr>
          <a:lstStyle/>
          <a:p>
            <a:pPr eaLnBrk="1" hangingPunct="1"/>
            <a:r>
              <a:rPr lang="en-US" altLang="en-US" sz="3200" dirty="0"/>
              <a:t>“Rusher Street”  Before</a:t>
            </a:r>
          </a:p>
        </p:txBody>
      </p:sp>
      <p:pic>
        <p:nvPicPr>
          <p:cNvPr id="111619" name="Picture 2" descr="C:\Documents and Settings\User\My Documents\Before RS.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1" y="1690688"/>
            <a:ext cx="4343400" cy="4525963"/>
          </a:xfrm>
          <a:noFill/>
        </p:spPr>
      </p:pic>
      <p:pic>
        <p:nvPicPr>
          <p:cNvPr id="111620" name="Picture 3" descr="C:\Documents and Settings\User\My Documents\Before RS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250" y="1690688"/>
            <a:ext cx="3962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0682056"/>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a:xfrm>
            <a:off x="838200" y="388145"/>
            <a:ext cx="10515600" cy="1140498"/>
          </a:xfrm>
        </p:spPr>
        <p:txBody>
          <a:bodyPr>
            <a:normAutofit/>
          </a:bodyPr>
          <a:lstStyle/>
          <a:p>
            <a:pPr eaLnBrk="1" hangingPunct="1"/>
            <a:r>
              <a:rPr lang="en-US" altLang="en-US" sz="3600" dirty="0"/>
              <a:t>“Rusher Street” Before</a:t>
            </a:r>
          </a:p>
        </p:txBody>
      </p:sp>
      <p:pic>
        <p:nvPicPr>
          <p:cNvPr id="4" name="Picture 1">
            <a:extLst>
              <a:ext uri="{FF2B5EF4-FFF2-40B4-BE49-F238E27FC236}">
                <a16:creationId xmlns:a16="http://schemas.microsoft.com/office/drawing/2014/main" id="{AA5AA02E-D1CB-8DBA-1342-8B43F53A093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1706" y="1295503"/>
            <a:ext cx="6466349" cy="4881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179865947"/>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“Rusher Street” Before</a:t>
            </a:r>
          </a:p>
        </p:txBody>
      </p:sp>
      <p:pic>
        <p:nvPicPr>
          <p:cNvPr id="114691" name="Picture 2" descr="D:\Rusher-CDBG-Photographs\Rusher-019-Henry-Looking-East-at-Brown-House.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28800" y="1690688"/>
            <a:ext cx="4267200" cy="4525963"/>
          </a:xfrm>
          <a:noFill/>
        </p:spPr>
      </p:pic>
      <p:pic>
        <p:nvPicPr>
          <p:cNvPr id="114692" name="Picture 3" descr="D:\Rusher-CDBG-Photographs\Rusher-028-Rusher-Looking-South-from-121-Rush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690688"/>
            <a:ext cx="39624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4175819"/>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33600" y="421120"/>
            <a:ext cx="8153400" cy="567463"/>
          </a:xfrm>
          <a:prstGeom prst="rect">
            <a:avLst/>
          </a:prstGeom>
        </p:spPr>
        <p:txBody>
          <a:bodyPr vert="horz" wrap="square" lIns="0" tIns="13335" rIns="0" bIns="0" rtlCol="0" anchor="ctr">
            <a:spAutoFit/>
          </a:bodyPr>
          <a:lstStyle/>
          <a:p>
            <a:pPr marL="12700">
              <a:lnSpc>
                <a:spcPct val="100000"/>
              </a:lnSpc>
              <a:spcBef>
                <a:spcPts val="105"/>
              </a:spcBef>
            </a:pPr>
            <a:r>
              <a:rPr b="1" dirty="0">
                <a:solidFill>
                  <a:srgbClr val="8A7967"/>
                </a:solidFill>
                <a:latin typeface="Georgia" panose="02040502050405020303" pitchFamily="18" charset="0"/>
              </a:rPr>
              <a:t>Purpose of Today’s Presentation</a:t>
            </a:r>
          </a:p>
        </p:txBody>
      </p:sp>
      <p:sp>
        <p:nvSpPr>
          <p:cNvPr id="4" name="Content Placeholder 3"/>
          <p:cNvSpPr>
            <a:spLocks noGrp="1"/>
          </p:cNvSpPr>
          <p:nvPr>
            <p:ph idx="1"/>
          </p:nvPr>
        </p:nvSpPr>
        <p:spPr>
          <a:xfrm>
            <a:off x="2133600" y="1219200"/>
            <a:ext cx="8153400" cy="5364480"/>
          </a:xfrm>
        </p:spPr>
        <p:txBody>
          <a:bodyPr>
            <a:normAutofit/>
          </a:bodyPr>
          <a:lstStyle/>
          <a:p>
            <a:r>
              <a:rPr lang="en-US" dirty="0">
                <a:solidFill>
                  <a:srgbClr val="8A7967"/>
                </a:solidFill>
              </a:rPr>
              <a:t>General Overview of the CDBG program</a:t>
            </a:r>
            <a:br>
              <a:rPr lang="en-US" dirty="0">
                <a:solidFill>
                  <a:srgbClr val="8A7967"/>
                </a:solidFill>
              </a:rPr>
            </a:br>
            <a:endParaRPr lang="en-US" dirty="0">
              <a:solidFill>
                <a:srgbClr val="8A7967"/>
              </a:solidFill>
            </a:endParaRPr>
          </a:p>
          <a:p>
            <a:r>
              <a:rPr lang="en-US" dirty="0">
                <a:solidFill>
                  <a:srgbClr val="8A7967"/>
                </a:solidFill>
              </a:rPr>
              <a:t>Statutory requirements</a:t>
            </a:r>
          </a:p>
          <a:p>
            <a:pPr lvl="1">
              <a:buFont typeface="Arial" panose="020B0604020202020204" pitchFamily="34" charset="0"/>
              <a:buChar char="•"/>
            </a:pPr>
            <a:r>
              <a:rPr lang="en-US" sz="2800" dirty="0">
                <a:solidFill>
                  <a:srgbClr val="8A7967"/>
                </a:solidFill>
              </a:rPr>
              <a:t>National objectives</a:t>
            </a:r>
          </a:p>
          <a:p>
            <a:pPr lvl="1">
              <a:buFont typeface="Arial" panose="020B0604020202020204" pitchFamily="34" charset="0"/>
              <a:buChar char="•"/>
            </a:pPr>
            <a:r>
              <a:rPr lang="en-US" sz="2800" dirty="0">
                <a:solidFill>
                  <a:srgbClr val="8A7967"/>
                </a:solidFill>
              </a:rPr>
              <a:t>Eligible Applicants </a:t>
            </a:r>
          </a:p>
          <a:p>
            <a:pPr lvl="1">
              <a:buFont typeface="Arial" panose="020B0604020202020204" pitchFamily="34" charset="0"/>
              <a:buChar char="•"/>
            </a:pPr>
            <a:r>
              <a:rPr lang="en-US" sz="2800" dirty="0">
                <a:solidFill>
                  <a:srgbClr val="8A7967"/>
                </a:solidFill>
              </a:rPr>
              <a:t>Eligible Activities </a:t>
            </a:r>
          </a:p>
          <a:p>
            <a:r>
              <a:rPr lang="en-US" dirty="0">
                <a:solidFill>
                  <a:srgbClr val="8A7967"/>
                </a:solidFill>
              </a:rPr>
              <a:t>Funding Limits and Match Requirements</a:t>
            </a:r>
            <a:br>
              <a:rPr lang="en-US" dirty="0">
                <a:solidFill>
                  <a:srgbClr val="8A7967"/>
                </a:solidFill>
              </a:rPr>
            </a:br>
            <a:endParaRPr lang="en-US" dirty="0">
              <a:solidFill>
                <a:srgbClr val="8A7967"/>
              </a:solidFill>
            </a:endParaRPr>
          </a:p>
          <a:p>
            <a:r>
              <a:rPr lang="en-US" dirty="0">
                <a:solidFill>
                  <a:srgbClr val="8A7967"/>
                </a:solidFill>
              </a:rPr>
              <a:t>Goals of the Program</a:t>
            </a:r>
            <a:endParaRPr lang="en-US" sz="3200" dirty="0">
              <a:solidFill>
                <a:srgbClr val="8A7967"/>
              </a:solidFill>
            </a:endParaRPr>
          </a:p>
          <a:p>
            <a:endParaRPr lang="en-US" sz="1200" dirty="0">
              <a:solidFill>
                <a:srgbClr val="8A7967"/>
              </a:solidFill>
            </a:endParaRPr>
          </a:p>
          <a:p>
            <a:r>
              <a:rPr lang="en-US" dirty="0">
                <a:solidFill>
                  <a:srgbClr val="8A7967"/>
                </a:solidFill>
              </a:rPr>
              <a:t>Highlight successful projects</a:t>
            </a:r>
            <a:br>
              <a:rPr lang="en-US" dirty="0">
                <a:solidFill>
                  <a:srgbClr val="8A7967"/>
                </a:solidFill>
              </a:rPr>
            </a:br>
            <a:endParaRPr lang="en-US" dirty="0">
              <a:solidFill>
                <a:srgbClr val="8A7967"/>
              </a:solidFill>
            </a:endParaRPr>
          </a:p>
          <a:p>
            <a:r>
              <a:rPr lang="en-US" dirty="0">
                <a:solidFill>
                  <a:srgbClr val="8A7967"/>
                </a:solidFill>
              </a:rPr>
              <a:t>Looking Forward…</a:t>
            </a:r>
          </a:p>
          <a:p>
            <a:endParaRPr lang="en-US" dirty="0">
              <a:solidFill>
                <a:srgbClr val="8A7967"/>
              </a:solidFill>
            </a:endParaRPr>
          </a:p>
          <a:p>
            <a:pPr lvl="1"/>
            <a:endParaRPr lang="en-US" dirty="0">
              <a:solidFill>
                <a:srgbClr val="8A7967"/>
              </a:solidFill>
            </a:endParaRPr>
          </a:p>
          <a:p>
            <a:endParaRPr lang="en-US" dirty="0">
              <a:solidFill>
                <a:srgbClr val="8A7967"/>
              </a:solidFill>
            </a:endParaRPr>
          </a:p>
          <a:p>
            <a:pPr marL="0" indent="0">
              <a:buNone/>
            </a:pPr>
            <a:endParaRPr lang="en-US" dirty="0">
              <a:solidFill>
                <a:srgbClr val="8A7967"/>
              </a:solidFill>
            </a:endParaRPr>
          </a:p>
        </p:txBody>
      </p:sp>
    </p:spTree>
    <p:extLst>
      <p:ext uri="{BB962C8B-B14F-4D97-AF65-F5344CB8AC3E}">
        <p14:creationId xmlns:p14="http://schemas.microsoft.com/office/powerpoint/2010/main" val="2458419274"/>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a:defRPr/>
            </a:pPr>
            <a:r>
              <a:rPr lang="en-US" dirty="0"/>
              <a:t>“Rusher Street” After</a:t>
            </a:r>
          </a:p>
        </p:txBody>
      </p:sp>
      <p:pic>
        <p:nvPicPr>
          <p:cNvPr id="4" name="Picture 2" descr="G:\100_443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9713" y="1439596"/>
            <a:ext cx="6259938" cy="4694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5062967"/>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a:defRPr/>
            </a:pPr>
            <a:r>
              <a:rPr lang="en-US" dirty="0"/>
              <a:t>“Rusher Street” After</a:t>
            </a:r>
          </a:p>
        </p:txBody>
      </p:sp>
      <p:pic>
        <p:nvPicPr>
          <p:cNvPr id="117763" name="Picture 3" descr="G:\100_444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6544" y="1493135"/>
            <a:ext cx="6275036" cy="4706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4578663"/>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a:defRPr/>
            </a:pPr>
            <a:r>
              <a:rPr lang="en-US" dirty="0"/>
              <a:t>“Rusher Street” After Pictures</a:t>
            </a:r>
          </a:p>
        </p:txBody>
      </p:sp>
      <p:pic>
        <p:nvPicPr>
          <p:cNvPr id="4" name="Picture 2" descr="G:\100_444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1299" y="1690688"/>
            <a:ext cx="5484387" cy="4098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4048499"/>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a:defRPr/>
            </a:pPr>
            <a:r>
              <a:rPr lang="en-US" dirty="0"/>
              <a:t>“Rusher Street” After</a:t>
            </a:r>
          </a:p>
        </p:txBody>
      </p:sp>
      <p:pic>
        <p:nvPicPr>
          <p:cNvPr id="3" name="Picture 3">
            <a:extLst>
              <a:ext uri="{FF2B5EF4-FFF2-40B4-BE49-F238E27FC236}">
                <a16:creationId xmlns:a16="http://schemas.microsoft.com/office/drawing/2014/main" id="{F9B7FE66-02A8-E7EA-13CD-2D29E3BC7C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2560123" y="1452908"/>
            <a:ext cx="6072469" cy="4554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0322509"/>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a:defRPr/>
            </a:pPr>
            <a:r>
              <a:rPr lang="en-US" dirty="0"/>
              <a:t>“Rusher Street” After</a:t>
            </a:r>
          </a:p>
        </p:txBody>
      </p:sp>
      <p:pic>
        <p:nvPicPr>
          <p:cNvPr id="4" name="Picture Placeholder 11">
            <a:extLst>
              <a:ext uri="{FF2B5EF4-FFF2-40B4-BE49-F238E27FC236}">
                <a16:creationId xmlns:a16="http://schemas.microsoft.com/office/drawing/2014/main" id="{E87B79B0-DDDC-8AC5-BE14-ECEEA16E0971}"/>
              </a:ext>
            </a:extLst>
          </p:cNvPr>
          <p:cNvPicPr>
            <a:picLocks noChangeAspect="1"/>
          </p:cNvPicPr>
          <p:nvPr/>
        </p:nvPicPr>
        <p:blipFill>
          <a:blip r:embed="rId3"/>
          <a:srcRect/>
          <a:stretch/>
        </p:blipFill>
        <p:spPr>
          <a:xfrm>
            <a:off x="2528159" y="1646083"/>
            <a:ext cx="7135682" cy="4013821"/>
          </a:xfrm>
          <a:prstGeom prst="rect">
            <a:avLst/>
          </a:prstGeom>
          <a:gradFill>
            <a:gsLst>
              <a:gs pos="41000">
                <a:srgbClr val="000000">
                  <a:alpha val="30000"/>
                </a:srgbClr>
              </a:gs>
              <a:gs pos="60000">
                <a:srgbClr val="000000">
                  <a:alpha val="30000"/>
                </a:srgbClr>
              </a:gs>
              <a:gs pos="0">
                <a:sysClr val="windowText" lastClr="000000">
                  <a:alpha val="0"/>
                </a:sysClr>
              </a:gs>
              <a:gs pos="100000">
                <a:sysClr val="windowText" lastClr="000000">
                  <a:alpha val="0"/>
                </a:sysClr>
              </a:gs>
            </a:gsLst>
            <a:lin ang="5400000" scaled="1"/>
          </a:gradFill>
        </p:spPr>
      </p:pic>
    </p:spTree>
    <p:extLst>
      <p:ext uri="{BB962C8B-B14F-4D97-AF65-F5344CB8AC3E}">
        <p14:creationId xmlns:p14="http://schemas.microsoft.com/office/powerpoint/2010/main" val="4099508925"/>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a:defRPr/>
            </a:pPr>
            <a:r>
              <a:rPr lang="en-US" dirty="0"/>
              <a:t>“Rusher Street” After</a:t>
            </a:r>
          </a:p>
        </p:txBody>
      </p:sp>
      <p:pic>
        <p:nvPicPr>
          <p:cNvPr id="3" name="Picture Placeholder 11">
            <a:extLst>
              <a:ext uri="{FF2B5EF4-FFF2-40B4-BE49-F238E27FC236}">
                <a16:creationId xmlns:a16="http://schemas.microsoft.com/office/drawing/2014/main" id="{C71AAE01-C49E-3F58-73AC-CD394B130331}"/>
              </a:ext>
            </a:extLst>
          </p:cNvPr>
          <p:cNvPicPr>
            <a:picLocks noChangeAspect="1"/>
          </p:cNvPicPr>
          <p:nvPr/>
        </p:nvPicPr>
        <p:blipFill>
          <a:blip r:embed="rId3"/>
          <a:srcRect/>
          <a:stretch/>
        </p:blipFill>
        <p:spPr>
          <a:xfrm>
            <a:off x="1710914" y="1565910"/>
            <a:ext cx="8770172" cy="4600369"/>
          </a:xfrm>
          <a:prstGeom prst="rect">
            <a:avLst/>
          </a:prstGeom>
          <a:gradFill>
            <a:gsLst>
              <a:gs pos="41000">
                <a:srgbClr val="000000">
                  <a:alpha val="30000"/>
                </a:srgbClr>
              </a:gs>
              <a:gs pos="60000">
                <a:srgbClr val="000000">
                  <a:alpha val="30000"/>
                </a:srgbClr>
              </a:gs>
              <a:gs pos="0">
                <a:schemeClr val="bg1">
                  <a:alpha val="0"/>
                </a:schemeClr>
              </a:gs>
              <a:gs pos="100000">
                <a:schemeClr val="bg1">
                  <a:alpha val="0"/>
                </a:schemeClr>
              </a:gs>
            </a:gsLst>
            <a:lin ang="5400000" scaled="1"/>
          </a:gradFill>
        </p:spPr>
      </p:pic>
    </p:spTree>
    <p:extLst>
      <p:ext uri="{BB962C8B-B14F-4D97-AF65-F5344CB8AC3E}">
        <p14:creationId xmlns:p14="http://schemas.microsoft.com/office/powerpoint/2010/main" val="3772850290"/>
      </p:ext>
    </p:extLst>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626" y="178219"/>
            <a:ext cx="10510124" cy="1093016"/>
          </a:xfrm>
        </p:spPr>
        <p:txBody>
          <a:bodyPr/>
          <a:lstStyle/>
          <a:p>
            <a:r>
              <a:rPr lang="en-US" dirty="0">
                <a:solidFill>
                  <a:schemeClr val="accent4">
                    <a:lumMod val="50000"/>
                  </a:schemeClr>
                </a:solidFill>
              </a:rPr>
              <a:t>Other Results…………</a:t>
            </a:r>
          </a:p>
        </p:txBody>
      </p:sp>
      <p:pic>
        <p:nvPicPr>
          <p:cNvPr id="5"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87314" y="150536"/>
            <a:ext cx="3627535" cy="2841981"/>
          </a:xfrm>
          <a:prstGeom prst="rect">
            <a:avLst/>
          </a:prstGeom>
        </p:spPr>
      </p:pic>
      <p:pic>
        <p:nvPicPr>
          <p:cNvPr id="6" name="Content Placeholder 4"/>
          <p:cNvPicPr>
            <a:picLocks noGrp="1" noChangeAspect="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283643" y="2745110"/>
            <a:ext cx="3970815" cy="2643235"/>
          </a:xfrm>
        </p:spPr>
      </p:pic>
      <p:sp>
        <p:nvSpPr>
          <p:cNvPr id="8" name="Text Box 4"/>
          <p:cNvSpPr txBox="1">
            <a:spLocks noChangeArrowheads="1"/>
          </p:cNvSpPr>
          <p:nvPr/>
        </p:nvSpPr>
        <p:spPr bwMode="auto">
          <a:xfrm>
            <a:off x="763391" y="1422272"/>
            <a:ext cx="4264978" cy="132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1000" i="1">
                <a:solidFill>
                  <a:schemeClr val="bg1"/>
                </a:solidFill>
                <a:latin typeface="Arial" panose="020B0604020202020204" pitchFamily="34" charset="0"/>
              </a:defRPr>
            </a:lvl1pPr>
            <a:lvl2pPr marL="742950" indent="-285750" eaLnBrk="0" hangingPunct="0">
              <a:defRPr sz="1000" i="1">
                <a:solidFill>
                  <a:schemeClr val="bg1"/>
                </a:solidFill>
                <a:latin typeface="Arial" panose="020B0604020202020204" pitchFamily="34" charset="0"/>
              </a:defRPr>
            </a:lvl2pPr>
            <a:lvl3pPr marL="1143000" indent="-228600" eaLnBrk="0" hangingPunct="0">
              <a:defRPr sz="1000" i="1">
                <a:solidFill>
                  <a:schemeClr val="bg1"/>
                </a:solidFill>
                <a:latin typeface="Arial" panose="020B0604020202020204" pitchFamily="34" charset="0"/>
              </a:defRPr>
            </a:lvl3pPr>
            <a:lvl4pPr marL="1600200" indent="-228600" eaLnBrk="0" hangingPunct="0">
              <a:defRPr sz="1000" i="1">
                <a:solidFill>
                  <a:schemeClr val="bg1"/>
                </a:solidFill>
                <a:latin typeface="Arial" panose="020B0604020202020204" pitchFamily="34" charset="0"/>
              </a:defRPr>
            </a:lvl4pPr>
            <a:lvl5pPr marL="2057400" indent="-228600" eaLnBrk="0" hangingPunct="0">
              <a:defRPr sz="1000" i="1">
                <a:solidFill>
                  <a:schemeClr val="bg1"/>
                </a:solidFill>
                <a:latin typeface="Arial" panose="020B0604020202020204" pitchFamily="34" charset="0"/>
              </a:defRPr>
            </a:lvl5pPr>
            <a:lvl6pPr marL="2514600" indent="-228600" algn="ctr" eaLnBrk="0" fontAlgn="base" hangingPunct="0">
              <a:spcBef>
                <a:spcPct val="0"/>
              </a:spcBef>
              <a:spcAft>
                <a:spcPct val="0"/>
              </a:spcAft>
              <a:defRPr sz="1000" i="1">
                <a:solidFill>
                  <a:schemeClr val="bg1"/>
                </a:solidFill>
                <a:latin typeface="Arial" panose="020B0604020202020204" pitchFamily="34" charset="0"/>
              </a:defRPr>
            </a:lvl6pPr>
            <a:lvl7pPr marL="2971800" indent="-228600" algn="ctr" eaLnBrk="0" fontAlgn="base" hangingPunct="0">
              <a:spcBef>
                <a:spcPct val="0"/>
              </a:spcBef>
              <a:spcAft>
                <a:spcPct val="0"/>
              </a:spcAft>
              <a:defRPr sz="1000" i="1">
                <a:solidFill>
                  <a:schemeClr val="bg1"/>
                </a:solidFill>
                <a:latin typeface="Arial" panose="020B0604020202020204" pitchFamily="34" charset="0"/>
              </a:defRPr>
            </a:lvl7pPr>
            <a:lvl8pPr marL="3429000" indent="-228600" algn="ctr" eaLnBrk="0" fontAlgn="base" hangingPunct="0">
              <a:spcBef>
                <a:spcPct val="0"/>
              </a:spcBef>
              <a:spcAft>
                <a:spcPct val="0"/>
              </a:spcAft>
              <a:defRPr sz="1000" i="1">
                <a:solidFill>
                  <a:schemeClr val="bg1"/>
                </a:solidFill>
                <a:latin typeface="Arial" panose="020B0604020202020204" pitchFamily="34" charset="0"/>
              </a:defRPr>
            </a:lvl8pPr>
            <a:lvl9pPr marL="3886200" indent="-228600" algn="ctr" eaLnBrk="0" fontAlgn="base" hangingPunct="0">
              <a:spcBef>
                <a:spcPct val="0"/>
              </a:spcBef>
              <a:spcAft>
                <a:spcPct val="0"/>
              </a:spcAft>
              <a:defRPr sz="1000" i="1">
                <a:solidFill>
                  <a:schemeClr val="bg1"/>
                </a:solidFill>
                <a:latin typeface="Arial" panose="020B0604020202020204" pitchFamily="34" charset="0"/>
              </a:defRPr>
            </a:lvl9pPr>
          </a:lstStyle>
          <a:p>
            <a:pPr defTabSz="914126" eaLnBrk="1" hangingPunct="1"/>
            <a:r>
              <a:rPr lang="en-US" altLang="en-US" sz="2998" b="1" i="0" dirty="0">
                <a:solidFill>
                  <a:srgbClr val="E9E3DC">
                    <a:lumMod val="50000"/>
                  </a:srgbClr>
                </a:solidFill>
              </a:rPr>
              <a:t>Rockmart:</a:t>
            </a:r>
          </a:p>
          <a:p>
            <a:pPr defTabSz="914126" eaLnBrk="1" hangingPunct="1"/>
            <a:r>
              <a:rPr lang="en-US" altLang="en-US" sz="2998" b="1" i="0" dirty="0">
                <a:solidFill>
                  <a:srgbClr val="E9E3DC">
                    <a:lumMod val="50000"/>
                  </a:srgbClr>
                </a:solidFill>
              </a:rPr>
              <a:t>Jackson Square Apts</a:t>
            </a:r>
            <a:r>
              <a:rPr lang="en-US" altLang="en-US" sz="1999" b="1" i="0" dirty="0">
                <a:solidFill>
                  <a:srgbClr val="E9E3DC">
                    <a:lumMod val="50000"/>
                  </a:srgbClr>
                </a:solidFill>
              </a:rPr>
              <a:t>.</a:t>
            </a:r>
          </a:p>
          <a:p>
            <a:pPr defTabSz="914126" eaLnBrk="1" hangingPunct="1"/>
            <a:endParaRPr lang="en-US" altLang="en-US" sz="1999" b="1" dirty="0">
              <a:solidFill>
                <a:srgbClr val="000000"/>
              </a:solidFill>
            </a:endParaRPr>
          </a:p>
        </p:txBody>
      </p:sp>
      <p:pic>
        <p:nvPicPr>
          <p:cNvPr id="1026" name="Picture 2">
            <a:extLst>
              <a:ext uri="{FF2B5EF4-FFF2-40B4-BE49-F238E27FC236}">
                <a16:creationId xmlns:a16="http://schemas.microsoft.com/office/drawing/2014/main" id="{DCC18C20-4378-4307-B3BC-8BF5D36F24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7726" y="4066727"/>
            <a:ext cx="3747974" cy="20290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72B5E99-8E8D-41A2-90D4-2C69354151AD}"/>
              </a:ext>
            </a:extLst>
          </p:cNvPr>
          <p:cNvPicPr>
            <a:picLocks noChangeAspect="1"/>
          </p:cNvPicPr>
          <p:nvPr/>
        </p:nvPicPr>
        <p:blipFill>
          <a:blip r:embed="rId5"/>
          <a:stretch>
            <a:fillRect/>
          </a:stretch>
        </p:blipFill>
        <p:spPr>
          <a:xfrm>
            <a:off x="4333843" y="3620545"/>
            <a:ext cx="3524314" cy="2643235"/>
          </a:xfrm>
          <a:prstGeom prst="rect">
            <a:avLst/>
          </a:prstGeom>
        </p:spPr>
      </p:pic>
    </p:spTree>
    <p:extLst>
      <p:ext uri="{BB962C8B-B14F-4D97-AF65-F5344CB8AC3E}">
        <p14:creationId xmlns:p14="http://schemas.microsoft.com/office/powerpoint/2010/main" val="2347029780"/>
      </p:ext>
    </p:extLst>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762001" y="441072"/>
            <a:ext cx="10868369" cy="990600"/>
          </a:xfrm>
        </p:spPr>
        <p:txBody>
          <a:bodyPr>
            <a:normAutofit fontScale="90000"/>
          </a:bodyPr>
          <a:lstStyle/>
          <a:p>
            <a:r>
              <a:rPr lang="en-US" altLang="en-US" sz="2998" dirty="0">
                <a:solidFill>
                  <a:schemeClr val="bg2">
                    <a:lumMod val="50000"/>
                  </a:schemeClr>
                </a:solidFill>
              </a:rPr>
              <a:t>Thomasville:</a:t>
            </a:r>
            <a:br>
              <a:rPr lang="en-US" altLang="en-US" sz="2998" dirty="0">
                <a:solidFill>
                  <a:schemeClr val="bg2">
                    <a:lumMod val="50000"/>
                  </a:schemeClr>
                </a:solidFill>
              </a:rPr>
            </a:br>
            <a:r>
              <a:rPr lang="en-US" altLang="en-US" sz="2998" dirty="0">
                <a:solidFill>
                  <a:schemeClr val="bg2">
                    <a:lumMod val="50000"/>
                  </a:schemeClr>
                </a:solidFill>
              </a:rPr>
              <a:t>Victoria Place</a:t>
            </a:r>
            <a:br>
              <a:rPr lang="en-US" altLang="en-US" sz="2998" dirty="0">
                <a:solidFill>
                  <a:schemeClr val="bg2">
                    <a:lumMod val="50000"/>
                  </a:schemeClr>
                </a:solidFill>
              </a:rPr>
            </a:br>
            <a:endParaRPr lang="en-US" altLang="en-US" sz="2798" dirty="0">
              <a:solidFill>
                <a:schemeClr val="bg2">
                  <a:lumMod val="50000"/>
                </a:schemeClr>
              </a:solidFill>
            </a:endParaRPr>
          </a:p>
        </p:txBody>
      </p:sp>
      <p:pic>
        <p:nvPicPr>
          <p:cNvPr id="69635" name="Picture 1" descr="G:\CHIP Admin Docs\401 Victoria Pl\Photos\401 VP front.JPG"/>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3741145" y="1404724"/>
            <a:ext cx="3372594" cy="2530228"/>
          </a:xfrm>
        </p:spPr>
      </p:pic>
      <p:pic>
        <p:nvPicPr>
          <p:cNvPr id="69636" name="Picture 5" descr="Thomasville 401 Victoria rehab 002 resized"/>
          <p:cNvPicPr>
            <a:picLocks noGrp="1" noChangeAspect="1" noChangeArrowheads="1"/>
          </p:cNvPicPr>
          <p:nvPr>
            <p:ph sz="half" idx="4294967295"/>
          </p:nvPr>
        </p:nvPicPr>
        <p:blipFill>
          <a:blip r:embed="rId3" cstate="print">
            <a:extLst>
              <a:ext uri="{28A0092B-C50C-407E-A947-70E740481C1C}">
                <a14:useLocalDpi xmlns:a14="http://schemas.microsoft.com/office/drawing/2010/main" val="0"/>
              </a:ext>
            </a:extLst>
          </a:blip>
          <a:srcRect/>
          <a:stretch>
            <a:fillRect/>
          </a:stretch>
        </p:blipFill>
        <p:spPr>
          <a:xfrm>
            <a:off x="7889841" y="1511749"/>
            <a:ext cx="3648958" cy="2432638"/>
          </a:xfrm>
          <a:noFill/>
        </p:spPr>
      </p:pic>
      <p:pic>
        <p:nvPicPr>
          <p:cNvPr id="3" name="Picture 2" descr="A street with houses and trees&#10;&#10;Description automatically generated with low confidence">
            <a:extLst>
              <a:ext uri="{FF2B5EF4-FFF2-40B4-BE49-F238E27FC236}">
                <a16:creationId xmlns:a16="http://schemas.microsoft.com/office/drawing/2014/main" id="{1F267D49-0197-4CF6-A9EE-A6E5A52BA1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4610" y="4012109"/>
            <a:ext cx="3372594" cy="2529446"/>
          </a:xfrm>
          <a:prstGeom prst="rect">
            <a:avLst/>
          </a:prstGeom>
        </p:spPr>
      </p:pic>
      <p:pic>
        <p:nvPicPr>
          <p:cNvPr id="5" name="Picture 4" descr="A picture containing grass, tree, outdoor, sky&#10;&#10;Description automatically generated">
            <a:extLst>
              <a:ext uri="{FF2B5EF4-FFF2-40B4-BE49-F238E27FC236}">
                <a16:creationId xmlns:a16="http://schemas.microsoft.com/office/drawing/2014/main" id="{2D25B0B8-E485-4AA2-9C9F-24EC14CFF4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8801" y="3991120"/>
            <a:ext cx="3462113" cy="2596584"/>
          </a:xfrm>
          <a:prstGeom prst="rect">
            <a:avLst/>
          </a:prstGeom>
        </p:spPr>
      </p:pic>
      <p:pic>
        <p:nvPicPr>
          <p:cNvPr id="7" name="Picture 6" descr="A picture containing text, tree, outdoor, grass&#10;&#10;Description automatically generated">
            <a:extLst>
              <a:ext uri="{FF2B5EF4-FFF2-40B4-BE49-F238E27FC236}">
                <a16:creationId xmlns:a16="http://schemas.microsoft.com/office/drawing/2014/main" id="{CB00FA11-FF22-4F38-9C66-0B7A42D6F0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6229" y="1356130"/>
            <a:ext cx="3452392" cy="2589294"/>
          </a:xfrm>
          <a:prstGeom prst="rect">
            <a:avLst/>
          </a:prstGeom>
        </p:spPr>
      </p:pic>
    </p:spTree>
    <p:extLst>
      <p:ext uri="{BB962C8B-B14F-4D97-AF65-F5344CB8AC3E}">
        <p14:creationId xmlns:p14="http://schemas.microsoft.com/office/powerpoint/2010/main" val="2352416471"/>
      </p:ext>
    </p:extLst>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823361" y="236950"/>
            <a:ext cx="6625948" cy="761604"/>
          </a:xfrm>
          <a:prstGeom prst="rect">
            <a:avLst/>
          </a:prstGeom>
          <a:noFill/>
          <a:ln w="9525">
            <a:noFill/>
            <a:miter lim="800000"/>
            <a:headEnd/>
            <a:tailEnd/>
          </a:ln>
        </p:spPr>
        <p:txBody>
          <a:bodyPr anchor="ctr"/>
          <a:lstStyle/>
          <a:p>
            <a:pPr defTabSz="914126">
              <a:defRPr/>
            </a:pPr>
            <a:endParaRPr lang="en-US" sz="2798" b="1" kern="0" dirty="0">
              <a:solidFill>
                <a:srgbClr val="AE462D">
                  <a:lumMod val="50000"/>
                </a:srgbClr>
              </a:solidFill>
              <a:latin typeface="Arial" panose="020B0604020202020204"/>
            </a:endParaRPr>
          </a:p>
        </p:txBody>
      </p:sp>
      <p:sp>
        <p:nvSpPr>
          <p:cNvPr id="73731" name="TextBox 9"/>
          <p:cNvSpPr txBox="1">
            <a:spLocks noChangeArrowheads="1"/>
          </p:cNvSpPr>
          <p:nvPr/>
        </p:nvSpPr>
        <p:spPr bwMode="auto">
          <a:xfrm>
            <a:off x="823361" y="762697"/>
            <a:ext cx="9490748" cy="106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000" i="1">
                <a:solidFill>
                  <a:schemeClr val="bg1"/>
                </a:solidFill>
                <a:latin typeface="Arial" panose="020B0604020202020204" pitchFamily="34" charset="0"/>
              </a:defRPr>
            </a:lvl1pPr>
            <a:lvl2pPr marL="742950" indent="-285750" eaLnBrk="0" hangingPunct="0">
              <a:defRPr sz="1000" i="1">
                <a:solidFill>
                  <a:schemeClr val="bg1"/>
                </a:solidFill>
                <a:latin typeface="Arial" panose="020B0604020202020204" pitchFamily="34" charset="0"/>
              </a:defRPr>
            </a:lvl2pPr>
            <a:lvl3pPr marL="1143000" indent="-228600" eaLnBrk="0" hangingPunct="0">
              <a:defRPr sz="1000" i="1">
                <a:solidFill>
                  <a:schemeClr val="bg1"/>
                </a:solidFill>
                <a:latin typeface="Arial" panose="020B0604020202020204" pitchFamily="34" charset="0"/>
              </a:defRPr>
            </a:lvl3pPr>
            <a:lvl4pPr marL="1600200" indent="-228600" eaLnBrk="0" hangingPunct="0">
              <a:defRPr sz="1000" i="1">
                <a:solidFill>
                  <a:schemeClr val="bg1"/>
                </a:solidFill>
                <a:latin typeface="Arial" panose="020B0604020202020204" pitchFamily="34" charset="0"/>
              </a:defRPr>
            </a:lvl4pPr>
            <a:lvl5pPr marL="2057400" indent="-228600" eaLnBrk="0" hangingPunct="0">
              <a:defRPr sz="1000" i="1">
                <a:solidFill>
                  <a:schemeClr val="bg1"/>
                </a:solidFill>
                <a:latin typeface="Arial" panose="020B0604020202020204" pitchFamily="34" charset="0"/>
              </a:defRPr>
            </a:lvl5pPr>
            <a:lvl6pPr marL="2514600" indent="-228600" algn="ctr" eaLnBrk="0" fontAlgn="base" hangingPunct="0">
              <a:spcBef>
                <a:spcPct val="0"/>
              </a:spcBef>
              <a:spcAft>
                <a:spcPct val="0"/>
              </a:spcAft>
              <a:defRPr sz="1000" i="1">
                <a:solidFill>
                  <a:schemeClr val="bg1"/>
                </a:solidFill>
                <a:latin typeface="Arial" panose="020B0604020202020204" pitchFamily="34" charset="0"/>
              </a:defRPr>
            </a:lvl6pPr>
            <a:lvl7pPr marL="2971800" indent="-228600" algn="ctr" eaLnBrk="0" fontAlgn="base" hangingPunct="0">
              <a:spcBef>
                <a:spcPct val="0"/>
              </a:spcBef>
              <a:spcAft>
                <a:spcPct val="0"/>
              </a:spcAft>
              <a:defRPr sz="1000" i="1">
                <a:solidFill>
                  <a:schemeClr val="bg1"/>
                </a:solidFill>
                <a:latin typeface="Arial" panose="020B0604020202020204" pitchFamily="34" charset="0"/>
              </a:defRPr>
            </a:lvl7pPr>
            <a:lvl8pPr marL="3429000" indent="-228600" algn="ctr" eaLnBrk="0" fontAlgn="base" hangingPunct="0">
              <a:spcBef>
                <a:spcPct val="0"/>
              </a:spcBef>
              <a:spcAft>
                <a:spcPct val="0"/>
              </a:spcAft>
              <a:defRPr sz="1000" i="1">
                <a:solidFill>
                  <a:schemeClr val="bg1"/>
                </a:solidFill>
                <a:latin typeface="Arial" panose="020B0604020202020204" pitchFamily="34" charset="0"/>
              </a:defRPr>
            </a:lvl8pPr>
            <a:lvl9pPr marL="3886200" indent="-228600" algn="ctr" eaLnBrk="0" fontAlgn="base" hangingPunct="0">
              <a:spcBef>
                <a:spcPct val="0"/>
              </a:spcBef>
              <a:spcAft>
                <a:spcPct val="0"/>
              </a:spcAft>
              <a:defRPr sz="1000" i="1">
                <a:solidFill>
                  <a:schemeClr val="bg1"/>
                </a:solidFill>
                <a:latin typeface="Arial" panose="020B0604020202020204" pitchFamily="34" charset="0"/>
              </a:defRPr>
            </a:lvl9pPr>
          </a:lstStyle>
          <a:p>
            <a:pPr defTabSz="914126" eaLnBrk="1" hangingPunct="1"/>
            <a:r>
              <a:rPr lang="en-US" altLang="en-US" sz="2698" b="1" i="0" dirty="0">
                <a:solidFill>
                  <a:srgbClr val="E9E3DC">
                    <a:lumMod val="50000"/>
                  </a:srgbClr>
                </a:solidFill>
              </a:rPr>
              <a:t>The former Macon Homes—now Bartlett’s Crossing</a:t>
            </a:r>
          </a:p>
          <a:p>
            <a:pPr defTabSz="914126" eaLnBrk="1" hangingPunct="1"/>
            <a:endParaRPr lang="en-US" altLang="en-US" sz="1799" dirty="0">
              <a:solidFill>
                <a:srgbClr val="000000"/>
              </a:solidFill>
            </a:endParaRPr>
          </a:p>
          <a:p>
            <a:pPr defTabSz="914126" eaLnBrk="1" hangingPunct="1"/>
            <a:endParaRPr lang="en-US" altLang="en-US" sz="1799" dirty="0">
              <a:solidFill>
                <a:srgbClr val="000000"/>
              </a:solidFill>
            </a:endParaRPr>
          </a:p>
        </p:txBody>
      </p:sp>
      <p:pic>
        <p:nvPicPr>
          <p:cNvPr id="73732" name="Picture 6" descr="Macon Homes Bartlett Crossing befor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3977" y="2028457"/>
            <a:ext cx="5700875" cy="3798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4" name="Picture 6" descr="Macon Bartlett Homes street view--reduced for pp.JPG"/>
          <p:cNvPicPr>
            <a:picLocks noChangeAspect="1"/>
          </p:cNvPicPr>
          <p:nvPr/>
        </p:nvPicPr>
        <p:blipFill rotWithShape="1">
          <a:blip r:embed="rId3">
            <a:extLst>
              <a:ext uri="{28A0092B-C50C-407E-A947-70E740481C1C}">
                <a14:useLocalDpi xmlns:a14="http://schemas.microsoft.com/office/drawing/2010/main" val="0"/>
              </a:ext>
            </a:extLst>
          </a:blip>
          <a:srcRect r="3585" b="12859"/>
          <a:stretch/>
        </p:blipFill>
        <p:spPr bwMode="auto">
          <a:xfrm>
            <a:off x="6365492" y="2028457"/>
            <a:ext cx="5553844" cy="3798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392613"/>
      </p:ext>
    </p:extLst>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52650" y="529683"/>
            <a:ext cx="7886700" cy="4953000"/>
          </a:xfrm>
        </p:spPr>
        <p:txBody>
          <a:bodyPr/>
          <a:lstStyle/>
          <a:p>
            <a:pPr marL="240030" indent="-240030" algn="ctr">
              <a:lnSpc>
                <a:spcPct val="80000"/>
              </a:lnSpc>
              <a:spcBef>
                <a:spcPts val="525"/>
              </a:spcBef>
              <a:buClr>
                <a:srgbClr val="DD8047"/>
              </a:buClr>
              <a:buNone/>
              <a:defRPr/>
            </a:pPr>
            <a:endParaRPr lang="en-US" sz="6600" dirty="0">
              <a:solidFill>
                <a:srgbClr val="EBDDC3">
                  <a:lumMod val="50000"/>
                </a:srgbClr>
              </a:solidFill>
              <a:latin typeface="Tw Cen MT"/>
            </a:endParaRPr>
          </a:p>
          <a:p>
            <a:pPr marL="240030" indent="-240030" algn="ctr">
              <a:lnSpc>
                <a:spcPct val="80000"/>
              </a:lnSpc>
              <a:spcBef>
                <a:spcPts val="525"/>
              </a:spcBef>
              <a:buClr>
                <a:srgbClr val="DD8047"/>
              </a:buClr>
              <a:buNone/>
              <a:defRPr/>
            </a:pPr>
            <a:endParaRPr lang="en-US" sz="6600" dirty="0">
              <a:solidFill>
                <a:srgbClr val="EBDDC3">
                  <a:lumMod val="50000"/>
                </a:srgbClr>
              </a:solidFill>
              <a:latin typeface="Tw Cen MT"/>
            </a:endParaRPr>
          </a:p>
          <a:p>
            <a:pPr marL="240030" indent="-240030" algn="ctr">
              <a:lnSpc>
                <a:spcPct val="80000"/>
              </a:lnSpc>
              <a:spcBef>
                <a:spcPts val="525"/>
              </a:spcBef>
              <a:buClr>
                <a:srgbClr val="DD8047"/>
              </a:buClr>
              <a:buNone/>
              <a:defRPr/>
            </a:pPr>
            <a:r>
              <a:rPr lang="en-US" sz="6600" dirty="0">
                <a:solidFill>
                  <a:srgbClr val="EBDDC3">
                    <a:lumMod val="50000"/>
                  </a:srgbClr>
                </a:solidFill>
                <a:latin typeface="Georgia Pro" panose="02040502050405020303"/>
              </a:rPr>
              <a:t>Questions??</a:t>
            </a:r>
            <a:endParaRPr lang="en-US" sz="1800" dirty="0">
              <a:solidFill>
                <a:srgbClr val="EBDDC3">
                  <a:lumMod val="50000"/>
                </a:srgbClr>
              </a:solidFill>
              <a:latin typeface="Georgia Pro" panose="02040502050405020303"/>
            </a:endParaRPr>
          </a:p>
          <a:p>
            <a:pPr marL="274320" lvl="1" indent="0">
              <a:lnSpc>
                <a:spcPct val="80000"/>
              </a:lnSpc>
              <a:spcBef>
                <a:spcPts val="413"/>
              </a:spcBef>
              <a:buClr>
                <a:srgbClr val="92D050"/>
              </a:buClr>
              <a:buNone/>
              <a:defRPr/>
            </a:pPr>
            <a:endParaRPr lang="en-US" dirty="0">
              <a:solidFill>
                <a:srgbClr val="8A7967"/>
              </a:solidFill>
              <a:latin typeface="Tw Cen MT"/>
            </a:endParaRPr>
          </a:p>
          <a:p>
            <a:pPr marL="274320" lvl="1" indent="0">
              <a:lnSpc>
                <a:spcPct val="80000"/>
              </a:lnSpc>
              <a:spcBef>
                <a:spcPts val="413"/>
              </a:spcBef>
              <a:buClr>
                <a:srgbClr val="92D050"/>
              </a:buClr>
              <a:buNone/>
              <a:defRPr/>
            </a:pPr>
            <a:endParaRPr lang="en-US" dirty="0">
              <a:solidFill>
                <a:srgbClr val="8A7967"/>
              </a:solidFill>
              <a:latin typeface="Tw Cen MT"/>
            </a:endParaRPr>
          </a:p>
          <a:p>
            <a:pPr marL="274320" lvl="1" indent="0">
              <a:lnSpc>
                <a:spcPct val="80000"/>
              </a:lnSpc>
              <a:spcBef>
                <a:spcPts val="413"/>
              </a:spcBef>
              <a:buClr>
                <a:srgbClr val="92D050"/>
              </a:buClr>
              <a:buNone/>
              <a:defRPr/>
            </a:pPr>
            <a:endParaRPr lang="en-US" sz="3200" dirty="0">
              <a:solidFill>
                <a:srgbClr val="8A7967"/>
              </a:solidFill>
              <a:latin typeface="Tw Cen MT"/>
            </a:endParaRPr>
          </a:p>
          <a:p>
            <a:pPr marL="274320" lvl="1" indent="0">
              <a:lnSpc>
                <a:spcPct val="80000"/>
              </a:lnSpc>
              <a:spcBef>
                <a:spcPts val="413"/>
              </a:spcBef>
              <a:buClr>
                <a:srgbClr val="92D050"/>
              </a:buClr>
              <a:buNone/>
              <a:defRPr/>
            </a:pPr>
            <a:r>
              <a:rPr lang="en-US" sz="3200" dirty="0">
                <a:solidFill>
                  <a:srgbClr val="8A7967"/>
                </a:solidFill>
                <a:latin typeface="Tw Cen MT"/>
              </a:rPr>
              <a:t>Glenn Misner(404) 679-3138</a:t>
            </a:r>
          </a:p>
          <a:p>
            <a:pPr marL="480060" lvl="1" indent="-205740">
              <a:lnSpc>
                <a:spcPct val="80000"/>
              </a:lnSpc>
              <a:spcBef>
                <a:spcPts val="413"/>
              </a:spcBef>
              <a:buClr>
                <a:srgbClr val="92D050"/>
              </a:buClr>
              <a:buNone/>
              <a:defRPr/>
            </a:pPr>
            <a:r>
              <a:rPr lang="en-US" sz="3200" dirty="0">
                <a:solidFill>
                  <a:srgbClr val="8A7967"/>
                </a:solidFill>
                <a:latin typeface="Tw Cen MT"/>
              </a:rPr>
              <a:t>	</a:t>
            </a:r>
            <a:r>
              <a:rPr lang="en-US" sz="3200" dirty="0">
                <a:solidFill>
                  <a:srgbClr val="8A7967"/>
                </a:solidFill>
                <a:latin typeface="Tw Cen MT"/>
                <a:hlinkClick r:id="rId2"/>
              </a:rPr>
              <a:t>glenn.misner@dca.ga.gov</a:t>
            </a:r>
            <a:endParaRPr lang="en-US" sz="3200" dirty="0">
              <a:solidFill>
                <a:prstClr val="black"/>
              </a:solidFill>
              <a:latin typeface="Tw Cen MT"/>
            </a:endParaRPr>
          </a:p>
          <a:p>
            <a:endParaRPr lang="en-US" dirty="0"/>
          </a:p>
        </p:txBody>
      </p:sp>
    </p:spTree>
    <p:extLst>
      <p:ext uri="{BB962C8B-B14F-4D97-AF65-F5344CB8AC3E}">
        <p14:creationId xmlns:p14="http://schemas.microsoft.com/office/powerpoint/2010/main" val="924800041"/>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8A7967"/>
                </a:solidFill>
                <a:latin typeface="Georgia" panose="02040502050405020303" pitchFamily="18" charset="0"/>
              </a:rPr>
              <a:t>CDBG</a:t>
            </a:r>
            <a:r>
              <a:rPr lang="en-US" spc="-190" dirty="0">
                <a:solidFill>
                  <a:srgbClr val="8A7967"/>
                </a:solidFill>
                <a:latin typeface="Georgia" panose="02040502050405020303" pitchFamily="18" charset="0"/>
              </a:rPr>
              <a:t> </a:t>
            </a:r>
            <a:r>
              <a:rPr lang="en-US" spc="-5" dirty="0">
                <a:solidFill>
                  <a:srgbClr val="8A7967"/>
                </a:solidFill>
                <a:latin typeface="Georgia" panose="02040502050405020303" pitchFamily="18" charset="0"/>
              </a:rPr>
              <a:t>Authorization</a:t>
            </a:r>
            <a:endParaRPr lang="en-US" b="1" dirty="0">
              <a:solidFill>
                <a:srgbClr val="8A7967"/>
              </a:solidFill>
              <a:latin typeface="Georgia" panose="02040502050405020303" pitchFamily="18" charset="0"/>
            </a:endParaRPr>
          </a:p>
        </p:txBody>
      </p:sp>
      <p:sp>
        <p:nvSpPr>
          <p:cNvPr id="3" name="Content Placeholder 2"/>
          <p:cNvSpPr>
            <a:spLocks noGrp="1"/>
          </p:cNvSpPr>
          <p:nvPr>
            <p:ph idx="1"/>
          </p:nvPr>
        </p:nvSpPr>
        <p:spPr>
          <a:xfrm>
            <a:off x="2136648" y="1416020"/>
            <a:ext cx="5077202" cy="4710460"/>
          </a:xfrm>
        </p:spPr>
        <p:txBody>
          <a:bodyPr>
            <a:normAutofit/>
          </a:bodyPr>
          <a:lstStyle/>
          <a:p>
            <a:r>
              <a:rPr lang="en-US" spc="-5" dirty="0">
                <a:solidFill>
                  <a:srgbClr val="8A7967"/>
                </a:solidFill>
                <a:latin typeface="Georgia" panose="02040502050405020303" pitchFamily="18" charset="0"/>
                <a:cs typeface="Arial"/>
              </a:rPr>
              <a:t>Established by the Housing and Community  Development Act in 1974 as a tool for giving state and local leaders to help stimulate community development and</a:t>
            </a:r>
            <a:r>
              <a:rPr lang="en-US" spc="90" dirty="0">
                <a:solidFill>
                  <a:srgbClr val="8A7967"/>
                </a:solidFill>
                <a:latin typeface="Georgia" panose="02040502050405020303" pitchFamily="18" charset="0"/>
                <a:cs typeface="Arial"/>
              </a:rPr>
              <a:t> </a:t>
            </a:r>
            <a:r>
              <a:rPr lang="en-US" spc="-5" dirty="0">
                <a:solidFill>
                  <a:srgbClr val="8A7967"/>
                </a:solidFill>
                <a:latin typeface="Georgia" panose="02040502050405020303" pitchFamily="18" charset="0"/>
                <a:cs typeface="Arial"/>
              </a:rPr>
              <a:t>job</a:t>
            </a:r>
            <a:r>
              <a:rPr lang="en-US" spc="5" dirty="0">
                <a:solidFill>
                  <a:srgbClr val="8A7967"/>
                </a:solidFill>
                <a:latin typeface="Georgia" panose="02040502050405020303" pitchFamily="18" charset="0"/>
                <a:cs typeface="Arial"/>
              </a:rPr>
              <a:t> </a:t>
            </a:r>
            <a:r>
              <a:rPr lang="en-US" spc="-5" dirty="0">
                <a:solidFill>
                  <a:srgbClr val="8A7967"/>
                </a:solidFill>
                <a:latin typeface="Georgia" panose="02040502050405020303" pitchFamily="18" charset="0"/>
                <a:cs typeface="Arial"/>
              </a:rPr>
              <a:t>growth.	</a:t>
            </a:r>
            <a:br>
              <a:rPr lang="en-US" spc="-5" dirty="0">
                <a:solidFill>
                  <a:srgbClr val="8A7967"/>
                </a:solidFill>
                <a:latin typeface="Georgia" panose="02040502050405020303" pitchFamily="18" charset="0"/>
                <a:cs typeface="Arial"/>
              </a:rPr>
            </a:br>
            <a:endParaRPr lang="en-US" spc="-10" dirty="0">
              <a:solidFill>
                <a:srgbClr val="8A7967"/>
              </a:solidFill>
              <a:latin typeface="Georgia" panose="02040502050405020303" pitchFamily="18" charset="0"/>
              <a:cs typeface="Arial"/>
            </a:endParaRPr>
          </a:p>
          <a:p>
            <a:r>
              <a:rPr lang="en-US" spc="-10" dirty="0">
                <a:solidFill>
                  <a:srgbClr val="8A7967"/>
                </a:solidFill>
                <a:latin typeface="Georgia" panose="02040502050405020303" pitchFamily="18" charset="0"/>
                <a:cs typeface="Arial"/>
              </a:rPr>
              <a:t>Flexible funding solution </a:t>
            </a:r>
            <a:r>
              <a:rPr lang="en-US" spc="-5" dirty="0">
                <a:solidFill>
                  <a:srgbClr val="8A7967"/>
                </a:solidFill>
                <a:latin typeface="Georgia" panose="02040502050405020303" pitchFamily="18" charset="0"/>
                <a:cs typeface="Arial"/>
              </a:rPr>
              <a:t>to address physical, economic and social deterioration in low to moderate income neighborhoods and</a:t>
            </a:r>
            <a:r>
              <a:rPr lang="en-US" spc="15" dirty="0">
                <a:solidFill>
                  <a:srgbClr val="8A7967"/>
                </a:solidFill>
                <a:latin typeface="Georgia" panose="02040502050405020303" pitchFamily="18" charset="0"/>
                <a:cs typeface="Arial"/>
              </a:rPr>
              <a:t> </a:t>
            </a:r>
            <a:r>
              <a:rPr lang="en-US" spc="-5" dirty="0">
                <a:solidFill>
                  <a:srgbClr val="8A7967"/>
                </a:solidFill>
                <a:latin typeface="Georgia" panose="02040502050405020303" pitchFamily="18" charset="0"/>
                <a:cs typeface="Arial"/>
              </a:rPr>
              <a:t>communities.</a:t>
            </a:r>
            <a:endParaRPr lang="en-US" dirty="0">
              <a:solidFill>
                <a:srgbClr val="8A7967"/>
              </a:solidFill>
              <a:latin typeface="Georgia" panose="02040502050405020303" pitchFamily="18" charset="0"/>
            </a:endParaRPr>
          </a:p>
        </p:txBody>
      </p:sp>
      <p:sp>
        <p:nvSpPr>
          <p:cNvPr id="5" name="Folded Corner 4"/>
          <p:cNvSpPr/>
          <p:nvPr/>
        </p:nvSpPr>
        <p:spPr>
          <a:xfrm>
            <a:off x="8177405" y="4160521"/>
            <a:ext cx="2819400" cy="1142999"/>
          </a:xfrm>
          <a:prstGeom prst="foldedCorner">
            <a:avLst/>
          </a:prstGeom>
          <a:solidFill>
            <a:srgbClr val="FFFFB9"/>
          </a:solidFill>
          <a:ln>
            <a:solidFill>
              <a:schemeClr val="bg1">
                <a:lumMod val="8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lang="en-US" sz="1200" b="1" dirty="0">
                <a:solidFill>
                  <a:srgbClr val="626262"/>
                </a:solidFill>
                <a:latin typeface="Helvetica" pitchFamily="34" charset="0"/>
                <a:cs typeface="Helvetica" pitchFamily="34" charset="0"/>
              </a:rPr>
            </a:br>
            <a:r>
              <a:rPr lang="en-US" sz="1200" b="1" dirty="0">
                <a:solidFill>
                  <a:srgbClr val="626262"/>
                </a:solidFill>
                <a:latin typeface="Helvetica" pitchFamily="34" charset="0"/>
                <a:cs typeface="Helvetica" pitchFamily="34" charset="0"/>
              </a:rPr>
              <a:t>Celebrating its 50th anniversary in 2024, CDBG is one of the longest continuously run programs at the U.S. Department of Housing and Urban Development (HUD)</a:t>
            </a:r>
          </a:p>
        </p:txBody>
      </p:sp>
      <p:pic>
        <p:nvPicPr>
          <p:cNvPr id="6" name="Picture 5">
            <a:extLst>
              <a:ext uri="{FF2B5EF4-FFF2-40B4-BE49-F238E27FC236}">
                <a16:creationId xmlns:a16="http://schemas.microsoft.com/office/drawing/2014/main" id="{D91F5815-6993-CFB6-F290-117581D3B940}"/>
              </a:ext>
            </a:extLst>
          </p:cNvPr>
          <p:cNvPicPr>
            <a:picLocks noChangeAspect="1"/>
          </p:cNvPicPr>
          <p:nvPr/>
        </p:nvPicPr>
        <p:blipFill>
          <a:blip r:embed="rId3"/>
          <a:stretch>
            <a:fillRect/>
          </a:stretch>
        </p:blipFill>
        <p:spPr>
          <a:xfrm>
            <a:off x="7395210" y="1416020"/>
            <a:ext cx="4133541" cy="2208236"/>
          </a:xfrm>
          <a:prstGeom prst="rect">
            <a:avLst/>
          </a:prstGeom>
        </p:spPr>
      </p:pic>
    </p:spTree>
    <p:extLst>
      <p:ext uri="{BB962C8B-B14F-4D97-AF65-F5344CB8AC3E}">
        <p14:creationId xmlns:p14="http://schemas.microsoft.com/office/powerpoint/2010/main" val="2018443635"/>
      </p:ext>
    </p:extLst>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a:extLst>
              <a:ext uri="{FF2B5EF4-FFF2-40B4-BE49-F238E27FC236}">
                <a16:creationId xmlns:a16="http://schemas.microsoft.com/office/drawing/2014/main" id="{0EB44867-A57A-4E91-3C17-36388BF9ED7F}"/>
              </a:ext>
            </a:extLst>
          </p:cNvPr>
          <p:cNvPicPr>
            <a:picLocks noGrp="1" noChangeAspect="1"/>
          </p:cNvPicPr>
          <p:nvPr>
            <p:ph idx="1"/>
          </p:nvPr>
        </p:nvPicPr>
        <p:blipFill>
          <a:blip r:embed="rId2"/>
          <a:stretch>
            <a:fillRect/>
          </a:stretch>
        </p:blipFill>
        <p:spPr>
          <a:xfrm>
            <a:off x="2152650" y="2081056"/>
            <a:ext cx="7886700" cy="1851338"/>
          </a:xfrm>
          <a:prstGeom prst="rect">
            <a:avLst/>
          </a:prstGeom>
        </p:spPr>
      </p:pic>
    </p:spTree>
    <p:extLst>
      <p:ext uri="{BB962C8B-B14F-4D97-AF65-F5344CB8AC3E}">
        <p14:creationId xmlns:p14="http://schemas.microsoft.com/office/powerpoint/2010/main" val="1795175905"/>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47288" y="660260"/>
            <a:ext cx="7553913" cy="552074"/>
          </a:xfrm>
          <a:prstGeom prst="rect">
            <a:avLst/>
          </a:prstGeom>
        </p:spPr>
        <p:txBody>
          <a:bodyPr vert="horz" wrap="square" lIns="0" tIns="13335" rIns="0" bIns="0" rtlCol="0" anchor="ctr">
            <a:spAutoFit/>
          </a:bodyPr>
          <a:lstStyle/>
          <a:p>
            <a:pPr marL="12700">
              <a:lnSpc>
                <a:spcPct val="100000"/>
              </a:lnSpc>
              <a:spcBef>
                <a:spcPts val="105"/>
              </a:spcBef>
            </a:pPr>
            <a:r>
              <a:rPr sz="3500" dirty="0">
                <a:solidFill>
                  <a:srgbClr val="8A7967"/>
                </a:solidFill>
                <a:latin typeface="Georgia" panose="02040502050405020303" pitchFamily="18" charset="0"/>
              </a:rPr>
              <a:t>CDBG </a:t>
            </a:r>
            <a:r>
              <a:rPr sz="3500" spc="-5" dirty="0">
                <a:solidFill>
                  <a:srgbClr val="8A7967"/>
                </a:solidFill>
                <a:latin typeface="Georgia" panose="02040502050405020303" pitchFamily="18" charset="0"/>
              </a:rPr>
              <a:t>National</a:t>
            </a:r>
            <a:r>
              <a:rPr sz="3500" spc="-60" dirty="0">
                <a:solidFill>
                  <a:srgbClr val="8A7967"/>
                </a:solidFill>
                <a:latin typeface="Georgia" panose="02040502050405020303" pitchFamily="18" charset="0"/>
              </a:rPr>
              <a:t> </a:t>
            </a:r>
            <a:r>
              <a:rPr sz="3500" spc="-5" dirty="0">
                <a:solidFill>
                  <a:srgbClr val="8A7967"/>
                </a:solidFill>
                <a:latin typeface="Georgia" panose="02040502050405020303" pitchFamily="18" charset="0"/>
              </a:rPr>
              <a:t>Objectives</a:t>
            </a:r>
            <a:endParaRPr sz="3500" dirty="0">
              <a:solidFill>
                <a:srgbClr val="8A7967"/>
              </a:solidFill>
              <a:latin typeface="Georgia" panose="02040502050405020303" pitchFamily="18" charset="0"/>
            </a:endParaRPr>
          </a:p>
        </p:txBody>
      </p:sp>
      <p:sp>
        <p:nvSpPr>
          <p:cNvPr id="11" name="Rectangle 10"/>
          <p:cNvSpPr/>
          <p:nvPr/>
        </p:nvSpPr>
        <p:spPr>
          <a:xfrm>
            <a:off x="5974813" y="3244334"/>
            <a:ext cx="306494" cy="369332"/>
          </a:xfrm>
          <a:prstGeom prst="rect">
            <a:avLst/>
          </a:prstGeom>
        </p:spPr>
        <p:txBody>
          <a:bodyPr wrap="none">
            <a:spAutoFit/>
          </a:bodyPr>
          <a:lstStyle/>
          <a:p>
            <a:r>
              <a:rPr lang="en-US" dirty="0">
                <a:solidFill>
                  <a:srgbClr val="000000"/>
                </a:solidFill>
                <a:latin typeface="Times New Roman" panose="02020603050405020304" pitchFamily="18" charset="0"/>
              </a:rPr>
              <a:t> </a:t>
            </a:r>
            <a:r>
              <a:rPr lang="en-US" dirty="0"/>
              <a:t> </a:t>
            </a:r>
          </a:p>
        </p:txBody>
      </p:sp>
      <p:sp>
        <p:nvSpPr>
          <p:cNvPr id="12" name="Rectangle 11"/>
          <p:cNvSpPr/>
          <p:nvPr/>
        </p:nvSpPr>
        <p:spPr>
          <a:xfrm>
            <a:off x="5974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13" name="Rectangle 12"/>
          <p:cNvSpPr/>
          <p:nvPr/>
        </p:nvSpPr>
        <p:spPr>
          <a:xfrm>
            <a:off x="5974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graphicFrame>
        <p:nvGraphicFramePr>
          <p:cNvPr id="14" name="Diagram 13"/>
          <p:cNvGraphicFramePr/>
          <p:nvPr/>
        </p:nvGraphicFramePr>
        <p:xfrm>
          <a:off x="717013" y="1581666"/>
          <a:ext cx="105156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37772923"/>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74724" y="1000126"/>
            <a:ext cx="4998085" cy="559435"/>
          </a:xfrm>
          <a:prstGeom prst="rect">
            <a:avLst/>
          </a:prstGeom>
        </p:spPr>
        <p:txBody>
          <a:bodyPr vert="horz" wrap="square" lIns="0" tIns="13335" rIns="0" bIns="0" rtlCol="0" anchor="ctr">
            <a:spAutoFit/>
          </a:bodyPr>
          <a:lstStyle/>
          <a:p>
            <a:pPr marL="12700">
              <a:lnSpc>
                <a:spcPct val="100000"/>
              </a:lnSpc>
              <a:spcBef>
                <a:spcPts val="105"/>
              </a:spcBef>
            </a:pPr>
            <a:r>
              <a:rPr sz="3500" dirty="0">
                <a:solidFill>
                  <a:srgbClr val="8A7967"/>
                </a:solidFill>
                <a:latin typeface="Georgia" panose="02040502050405020303" pitchFamily="18" charset="0"/>
              </a:rPr>
              <a:t>Who Can</a:t>
            </a:r>
            <a:r>
              <a:rPr sz="3500" spc="-225" dirty="0">
                <a:solidFill>
                  <a:srgbClr val="8A7967"/>
                </a:solidFill>
                <a:latin typeface="Georgia" panose="02040502050405020303" pitchFamily="18" charset="0"/>
              </a:rPr>
              <a:t> </a:t>
            </a:r>
            <a:r>
              <a:rPr sz="3500" spc="-5" dirty="0">
                <a:solidFill>
                  <a:srgbClr val="8A7967"/>
                </a:solidFill>
                <a:latin typeface="Georgia" panose="02040502050405020303" pitchFamily="18" charset="0"/>
              </a:rPr>
              <a:t>Apply?</a:t>
            </a:r>
            <a:endParaRPr sz="3500" dirty="0">
              <a:solidFill>
                <a:srgbClr val="8A7967"/>
              </a:solidFill>
              <a:latin typeface="Georgia" panose="02040502050405020303" pitchFamily="18" charset="0"/>
            </a:endParaRPr>
          </a:p>
        </p:txBody>
      </p:sp>
      <p:sp>
        <p:nvSpPr>
          <p:cNvPr id="3" name="object 3"/>
          <p:cNvSpPr txBox="1">
            <a:spLocks noGrp="1"/>
          </p:cNvSpPr>
          <p:nvPr>
            <p:ph type="body" idx="1"/>
          </p:nvPr>
        </p:nvSpPr>
        <p:spPr>
          <a:xfrm>
            <a:off x="1733550" y="2323005"/>
            <a:ext cx="8378952" cy="2936701"/>
          </a:xfrm>
          <a:prstGeom prst="rect">
            <a:avLst/>
          </a:prstGeom>
        </p:spPr>
        <p:txBody>
          <a:bodyPr vert="horz" wrap="square" lIns="0" tIns="12700" rIns="0" bIns="0" rtlCol="0">
            <a:spAutoFit/>
          </a:bodyPr>
          <a:lstStyle/>
          <a:p>
            <a:pPr marL="105409" marR="64135" indent="0">
              <a:lnSpc>
                <a:spcPct val="100000"/>
              </a:lnSpc>
              <a:spcBef>
                <a:spcPts val="430"/>
              </a:spcBef>
              <a:buNone/>
              <a:tabLst>
                <a:tab pos="447675" algn="l"/>
                <a:tab pos="448309" algn="l"/>
              </a:tabLst>
            </a:pPr>
            <a:r>
              <a:rPr lang="en-US" spc="-5" dirty="0">
                <a:solidFill>
                  <a:srgbClr val="8A7967"/>
                </a:solidFill>
                <a:latin typeface="Georgia" panose="02040502050405020303" pitchFamily="18" charset="0"/>
              </a:rPr>
              <a:t>Georgia has two delivery systems for CDBG funding:</a:t>
            </a:r>
          </a:p>
          <a:p>
            <a:pPr marL="457200" marR="64135" indent="-352425">
              <a:lnSpc>
                <a:spcPct val="100000"/>
              </a:lnSpc>
              <a:spcBef>
                <a:spcPts val="430"/>
              </a:spcBef>
              <a:buNone/>
              <a:tabLst>
                <a:tab pos="447675" algn="l"/>
                <a:tab pos="448309" algn="l"/>
              </a:tabLst>
            </a:pPr>
            <a:r>
              <a:rPr lang="en-US" spc="-5" dirty="0">
                <a:solidFill>
                  <a:srgbClr val="8A7967"/>
                </a:solidFill>
                <a:latin typeface="Georgia" panose="02040502050405020303" pitchFamily="18" charset="0"/>
              </a:rPr>
              <a:t>1. Entitlement Communities – Receive funding directly from HUD</a:t>
            </a:r>
            <a:br>
              <a:rPr lang="en-US" spc="-5" dirty="0">
                <a:solidFill>
                  <a:srgbClr val="8A7967"/>
                </a:solidFill>
                <a:latin typeface="Georgia" panose="02040502050405020303" pitchFamily="18" charset="0"/>
              </a:rPr>
            </a:br>
            <a:endParaRPr lang="en-US" spc="-5" dirty="0">
              <a:solidFill>
                <a:srgbClr val="8A7967"/>
              </a:solidFill>
              <a:latin typeface="Georgia" panose="02040502050405020303" pitchFamily="18" charset="0"/>
            </a:endParaRPr>
          </a:p>
          <a:p>
            <a:pPr marL="457200" marR="64135" indent="-352425">
              <a:lnSpc>
                <a:spcPct val="100000"/>
              </a:lnSpc>
              <a:spcBef>
                <a:spcPts val="430"/>
              </a:spcBef>
              <a:buNone/>
            </a:pPr>
            <a:r>
              <a:rPr lang="en-US" spc="-5" dirty="0">
                <a:solidFill>
                  <a:srgbClr val="8A7967"/>
                </a:solidFill>
                <a:latin typeface="Georgia" panose="02040502050405020303" pitchFamily="18" charset="0"/>
              </a:rPr>
              <a:t>2. </a:t>
            </a:r>
            <a:r>
              <a:rPr lang="en-US" b="1" spc="-5" dirty="0">
                <a:solidFill>
                  <a:srgbClr val="8A7967"/>
                </a:solidFill>
                <a:latin typeface="Georgia" panose="02040502050405020303" pitchFamily="18" charset="0"/>
              </a:rPr>
              <a:t>State CDBG Program for </a:t>
            </a:r>
            <a:br>
              <a:rPr lang="en-US" b="1" spc="-5" dirty="0">
                <a:solidFill>
                  <a:srgbClr val="8A7967"/>
                </a:solidFill>
                <a:latin typeface="Georgia" panose="02040502050405020303" pitchFamily="18" charset="0"/>
              </a:rPr>
            </a:br>
            <a:r>
              <a:rPr lang="en-US" b="1" spc="-5" dirty="0">
                <a:solidFill>
                  <a:srgbClr val="8A7967"/>
                </a:solidFill>
                <a:latin typeface="Georgia" panose="02040502050405020303" pitchFamily="18" charset="0"/>
              </a:rPr>
              <a:t>Non-Entitlement Communities – </a:t>
            </a:r>
            <a:br>
              <a:rPr lang="en-US" b="1" spc="-5" dirty="0">
                <a:solidFill>
                  <a:srgbClr val="8A7967"/>
                </a:solidFill>
                <a:latin typeface="Georgia" panose="02040502050405020303" pitchFamily="18" charset="0"/>
              </a:rPr>
            </a:br>
            <a:r>
              <a:rPr lang="en-US" b="1" spc="-5" dirty="0">
                <a:solidFill>
                  <a:srgbClr val="8A7967"/>
                </a:solidFill>
                <a:latin typeface="Georgia" panose="02040502050405020303" pitchFamily="18" charset="0"/>
              </a:rPr>
              <a:t>- </a:t>
            </a:r>
            <a:r>
              <a:rPr lang="en-US" b="1" spc="-5" dirty="0">
                <a:solidFill>
                  <a:srgbClr val="00B050"/>
                </a:solidFill>
                <a:latin typeface="Georgia" panose="02040502050405020303" pitchFamily="18" charset="0"/>
              </a:rPr>
              <a:t>DCA administers CDBG using a </a:t>
            </a:r>
            <a:r>
              <a:rPr lang="en-US" b="1" u="sng" spc="-5" dirty="0">
                <a:solidFill>
                  <a:srgbClr val="00B050"/>
                </a:solidFill>
                <a:latin typeface="Georgia" panose="02040502050405020303" pitchFamily="18" charset="0"/>
              </a:rPr>
              <a:t>competitive</a:t>
            </a:r>
            <a:r>
              <a:rPr lang="en-US" b="1" spc="-5" dirty="0">
                <a:solidFill>
                  <a:srgbClr val="00B050"/>
                </a:solidFill>
                <a:latin typeface="Georgia" panose="02040502050405020303" pitchFamily="18" charset="0"/>
              </a:rPr>
              <a:t> application process</a:t>
            </a:r>
          </a:p>
          <a:p>
            <a:pPr marL="457200" marR="64135" indent="-352425">
              <a:lnSpc>
                <a:spcPct val="100000"/>
              </a:lnSpc>
              <a:spcBef>
                <a:spcPts val="430"/>
              </a:spcBef>
              <a:buNone/>
            </a:pPr>
            <a:r>
              <a:rPr lang="en-US" b="1" spc="-5" dirty="0">
                <a:solidFill>
                  <a:srgbClr val="00B050"/>
                </a:solidFill>
                <a:latin typeface="Georgia" panose="02040502050405020303" pitchFamily="18" charset="0"/>
              </a:rPr>
              <a:t>	- Cities (generally below 50,000 in population) and Counties  (generally below 200,000 in population) are eligible</a:t>
            </a:r>
          </a:p>
        </p:txBody>
      </p:sp>
    </p:spTree>
    <p:extLst>
      <p:ext uri="{BB962C8B-B14F-4D97-AF65-F5344CB8AC3E}">
        <p14:creationId xmlns:p14="http://schemas.microsoft.com/office/powerpoint/2010/main" val="1092825832"/>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95476" y="523876"/>
            <a:ext cx="6228715" cy="559435"/>
          </a:xfrm>
          <a:prstGeom prst="rect">
            <a:avLst/>
          </a:prstGeom>
        </p:spPr>
        <p:txBody>
          <a:bodyPr vert="horz" wrap="square" lIns="0" tIns="13335" rIns="0" bIns="0" rtlCol="0" anchor="ctr">
            <a:spAutoFit/>
          </a:bodyPr>
          <a:lstStyle/>
          <a:p>
            <a:pPr marL="12700">
              <a:lnSpc>
                <a:spcPct val="100000"/>
              </a:lnSpc>
              <a:spcBef>
                <a:spcPts val="105"/>
              </a:spcBef>
            </a:pPr>
            <a:r>
              <a:rPr lang="en-US" sz="3500" spc="-5" dirty="0">
                <a:solidFill>
                  <a:srgbClr val="8A7967"/>
                </a:solidFill>
                <a:latin typeface="Georgia" panose="02040502050405020303" pitchFamily="18" charset="0"/>
              </a:rPr>
              <a:t>What’s an Eligible Project?</a:t>
            </a:r>
            <a:endParaRPr sz="3500" dirty="0">
              <a:solidFill>
                <a:srgbClr val="8A7967"/>
              </a:solidFill>
              <a:latin typeface="Georgia" panose="02040502050405020303" pitchFamily="18" charset="0"/>
            </a:endParaRPr>
          </a:p>
        </p:txBody>
      </p:sp>
      <p:sp>
        <p:nvSpPr>
          <p:cNvPr id="3" name="object 3"/>
          <p:cNvSpPr txBox="1"/>
          <p:nvPr/>
        </p:nvSpPr>
        <p:spPr>
          <a:xfrm>
            <a:off x="1828801" y="1295400"/>
            <a:ext cx="8225155" cy="1541448"/>
          </a:xfrm>
          <a:prstGeom prst="rect">
            <a:avLst/>
          </a:prstGeom>
        </p:spPr>
        <p:txBody>
          <a:bodyPr vert="horz" wrap="square" lIns="0" tIns="12700" rIns="0" bIns="0" rtlCol="0">
            <a:spAutoFit/>
          </a:bodyPr>
          <a:lstStyle/>
          <a:p>
            <a:pPr marL="355600" marR="282575" indent="-342900">
              <a:spcBef>
                <a:spcPts val="100"/>
              </a:spcBef>
              <a:buClr>
                <a:srgbClr val="FFC000"/>
              </a:buClr>
              <a:buFont typeface="Courier New" panose="02070309020205020404" pitchFamily="49" charset="0"/>
              <a:buChar char="o"/>
              <a:tabLst>
                <a:tab pos="354965" algn="l"/>
                <a:tab pos="355600" algn="l"/>
              </a:tabLst>
            </a:pPr>
            <a:r>
              <a:rPr sz="2400" spc="-5" dirty="0">
                <a:solidFill>
                  <a:srgbClr val="8A7967"/>
                </a:solidFill>
                <a:latin typeface="Georgia" panose="02040502050405020303" pitchFamily="18" charset="0"/>
                <a:cs typeface="Arial"/>
              </a:rPr>
              <a:t>All </a:t>
            </a:r>
            <a:r>
              <a:rPr sz="2400" spc="-10" dirty="0">
                <a:solidFill>
                  <a:srgbClr val="8A7967"/>
                </a:solidFill>
                <a:latin typeface="Georgia" panose="02040502050405020303" pitchFamily="18" charset="0"/>
                <a:cs typeface="Arial"/>
              </a:rPr>
              <a:t>projects </a:t>
            </a:r>
            <a:r>
              <a:rPr sz="2400" spc="-5" dirty="0">
                <a:solidFill>
                  <a:srgbClr val="8A7967"/>
                </a:solidFill>
                <a:latin typeface="Georgia" panose="02040502050405020303" pitchFamily="18" charset="0"/>
                <a:cs typeface="Arial"/>
              </a:rPr>
              <a:t>must conform </a:t>
            </a:r>
            <a:r>
              <a:rPr sz="2400" dirty="0">
                <a:solidFill>
                  <a:srgbClr val="8A7967"/>
                </a:solidFill>
                <a:latin typeface="Georgia" panose="02040502050405020303" pitchFamily="18" charset="0"/>
                <a:cs typeface="Arial"/>
              </a:rPr>
              <a:t>to </a:t>
            </a:r>
            <a:r>
              <a:rPr sz="2400" spc="-10" dirty="0">
                <a:solidFill>
                  <a:srgbClr val="8A7967"/>
                </a:solidFill>
                <a:latin typeface="Georgia" panose="02040502050405020303" pitchFamily="18" charset="0"/>
                <a:cs typeface="Arial"/>
              </a:rPr>
              <a:t>eligible </a:t>
            </a:r>
            <a:r>
              <a:rPr sz="2400" spc="-5" dirty="0">
                <a:solidFill>
                  <a:srgbClr val="8A7967"/>
                </a:solidFill>
                <a:latin typeface="Georgia" panose="02040502050405020303" pitchFamily="18" charset="0"/>
                <a:cs typeface="Arial"/>
              </a:rPr>
              <a:t>activities listed </a:t>
            </a:r>
            <a:r>
              <a:rPr sz="2400" spc="-10" dirty="0">
                <a:solidFill>
                  <a:srgbClr val="8A7967"/>
                </a:solidFill>
                <a:latin typeface="Georgia" panose="02040502050405020303" pitchFamily="18" charset="0"/>
                <a:cs typeface="Arial"/>
              </a:rPr>
              <a:t>under </a:t>
            </a:r>
            <a:r>
              <a:rPr sz="2400" spc="-5" dirty="0">
                <a:solidFill>
                  <a:srgbClr val="8A7967"/>
                </a:solidFill>
                <a:latin typeface="Georgia" panose="02040502050405020303" pitchFamily="18" charset="0"/>
                <a:cs typeface="Arial"/>
              </a:rPr>
              <a:t>Section </a:t>
            </a:r>
            <a:r>
              <a:rPr sz="2400" spc="-10" dirty="0">
                <a:solidFill>
                  <a:srgbClr val="8A7967"/>
                </a:solidFill>
                <a:latin typeface="Georgia" panose="02040502050405020303" pitchFamily="18" charset="0"/>
                <a:cs typeface="Arial"/>
              </a:rPr>
              <a:t>105(a) of </a:t>
            </a:r>
            <a:r>
              <a:rPr sz="2400" spc="-5" dirty="0">
                <a:solidFill>
                  <a:srgbClr val="8A7967"/>
                </a:solidFill>
                <a:latin typeface="Georgia" panose="02040502050405020303" pitchFamily="18" charset="0"/>
                <a:cs typeface="Arial"/>
              </a:rPr>
              <a:t>the </a:t>
            </a:r>
            <a:r>
              <a:rPr lang="en-US" sz="2400" spc="-10" dirty="0">
                <a:solidFill>
                  <a:srgbClr val="8A7967"/>
                </a:solidFill>
                <a:latin typeface="Georgia" panose="02040502050405020303" pitchFamily="18" charset="0"/>
                <a:cs typeface="Arial"/>
              </a:rPr>
              <a:t>HCDA</a:t>
            </a:r>
            <a:r>
              <a:rPr sz="2400" spc="-5" dirty="0">
                <a:solidFill>
                  <a:srgbClr val="8A7967"/>
                </a:solidFill>
                <a:latin typeface="Georgia" panose="02040502050405020303" pitchFamily="18" charset="0"/>
                <a:cs typeface="Arial"/>
              </a:rPr>
              <a:t> of</a:t>
            </a:r>
            <a:r>
              <a:rPr sz="2400" spc="5" dirty="0">
                <a:solidFill>
                  <a:srgbClr val="8A7967"/>
                </a:solidFill>
                <a:latin typeface="Georgia" panose="02040502050405020303" pitchFamily="18" charset="0"/>
                <a:cs typeface="Arial"/>
              </a:rPr>
              <a:t> </a:t>
            </a:r>
            <a:r>
              <a:rPr sz="2400" spc="-15" dirty="0">
                <a:solidFill>
                  <a:srgbClr val="8A7967"/>
                </a:solidFill>
                <a:latin typeface="Georgia" panose="02040502050405020303" pitchFamily="18" charset="0"/>
                <a:cs typeface="Arial"/>
              </a:rPr>
              <a:t>1974.</a:t>
            </a:r>
            <a:br>
              <a:rPr lang="en-US" sz="2400" spc="-15" dirty="0">
                <a:solidFill>
                  <a:srgbClr val="8A7967"/>
                </a:solidFill>
                <a:latin typeface="Georgia" panose="02040502050405020303" pitchFamily="18" charset="0"/>
                <a:cs typeface="Arial"/>
              </a:rPr>
            </a:br>
            <a:endParaRPr sz="2400" dirty="0">
              <a:solidFill>
                <a:srgbClr val="8A7967"/>
              </a:solidFill>
              <a:latin typeface="Georgia" panose="02040502050405020303" pitchFamily="18" charset="0"/>
              <a:cs typeface="Arial"/>
            </a:endParaRPr>
          </a:p>
          <a:p>
            <a:pPr marL="355600" marR="5080" indent="-342900">
              <a:spcBef>
                <a:spcPts val="430"/>
              </a:spcBef>
              <a:buClr>
                <a:srgbClr val="FFC000"/>
              </a:buClr>
              <a:buFont typeface="Courier New" panose="02070309020205020404" pitchFamily="49" charset="0"/>
              <a:buChar char="o"/>
              <a:tabLst>
                <a:tab pos="354965" algn="l"/>
                <a:tab pos="355600" algn="l"/>
                <a:tab pos="1700530" algn="l"/>
              </a:tabLst>
            </a:pPr>
            <a:r>
              <a:rPr lang="en-US" sz="2400" dirty="0">
                <a:solidFill>
                  <a:srgbClr val="8A7967"/>
                </a:solidFill>
                <a:latin typeface="Georgia" panose="02040502050405020303" pitchFamily="18" charset="0"/>
                <a:cs typeface="Arial"/>
              </a:rPr>
              <a:t>Examples </a:t>
            </a:r>
            <a:r>
              <a:rPr sz="2400" spc="-10" dirty="0">
                <a:solidFill>
                  <a:srgbClr val="8A7967"/>
                </a:solidFill>
                <a:latin typeface="Georgia" panose="02040502050405020303" pitchFamily="18" charset="0"/>
                <a:cs typeface="Arial"/>
              </a:rPr>
              <a:t>include</a:t>
            </a:r>
            <a:r>
              <a:rPr lang="en-US" sz="2400" spc="-10" dirty="0">
                <a:solidFill>
                  <a:srgbClr val="8A7967"/>
                </a:solidFill>
                <a:latin typeface="Georgia" panose="02040502050405020303" pitchFamily="18" charset="0"/>
                <a:cs typeface="Arial"/>
              </a:rPr>
              <a:t>,</a:t>
            </a:r>
            <a:r>
              <a:rPr sz="2400" spc="-10" dirty="0">
                <a:solidFill>
                  <a:srgbClr val="8A7967"/>
                </a:solidFill>
                <a:latin typeface="Georgia" panose="02040502050405020303" pitchFamily="18" charset="0"/>
                <a:cs typeface="Arial"/>
              </a:rPr>
              <a:t> but </a:t>
            </a:r>
            <a:r>
              <a:rPr sz="2400" spc="-5" dirty="0">
                <a:solidFill>
                  <a:srgbClr val="8A7967"/>
                </a:solidFill>
                <a:latin typeface="Georgia" panose="02040502050405020303" pitchFamily="18" charset="0"/>
                <a:cs typeface="Arial"/>
              </a:rPr>
              <a:t>may </a:t>
            </a:r>
            <a:r>
              <a:rPr sz="2400" spc="-10" dirty="0">
                <a:solidFill>
                  <a:srgbClr val="8A7967"/>
                </a:solidFill>
                <a:latin typeface="Georgia" panose="02040502050405020303" pitchFamily="18" charset="0"/>
                <a:cs typeface="Arial"/>
              </a:rPr>
              <a:t>not be </a:t>
            </a:r>
            <a:r>
              <a:rPr sz="2400" spc="-5" dirty="0">
                <a:solidFill>
                  <a:srgbClr val="8A7967"/>
                </a:solidFill>
                <a:latin typeface="Georgia" panose="02040502050405020303" pitchFamily="18" charset="0"/>
                <a:cs typeface="Arial"/>
              </a:rPr>
              <a:t>limited</a:t>
            </a:r>
            <a:r>
              <a:rPr sz="2400" spc="130" dirty="0">
                <a:solidFill>
                  <a:srgbClr val="8A7967"/>
                </a:solidFill>
                <a:latin typeface="Georgia" panose="02040502050405020303" pitchFamily="18" charset="0"/>
                <a:cs typeface="Arial"/>
              </a:rPr>
              <a:t> </a:t>
            </a:r>
            <a:r>
              <a:rPr sz="2400" spc="-10" dirty="0">
                <a:solidFill>
                  <a:srgbClr val="8A7967"/>
                </a:solidFill>
                <a:latin typeface="Georgia" panose="02040502050405020303" pitchFamily="18" charset="0"/>
                <a:cs typeface="Arial"/>
              </a:rPr>
              <a:t>to:</a:t>
            </a:r>
            <a:endParaRPr sz="2400" dirty="0">
              <a:solidFill>
                <a:srgbClr val="8A7967"/>
              </a:solidFill>
              <a:latin typeface="Georgia" panose="02040502050405020303" pitchFamily="18" charset="0"/>
              <a:cs typeface="Arial"/>
            </a:endParaRPr>
          </a:p>
        </p:txBody>
      </p:sp>
      <p:sp>
        <p:nvSpPr>
          <p:cNvPr id="4" name="TextBox 3"/>
          <p:cNvSpPr txBox="1"/>
          <p:nvPr/>
        </p:nvSpPr>
        <p:spPr>
          <a:xfrm>
            <a:off x="1676401" y="2971801"/>
            <a:ext cx="7985841" cy="3177793"/>
          </a:xfrm>
          <a:prstGeom prst="rect">
            <a:avLst/>
          </a:prstGeom>
          <a:noFill/>
        </p:spPr>
        <p:txBody>
          <a:bodyPr wrap="none" numCol="2" rtlCol="0">
            <a:spAutoFit/>
          </a:bodyPr>
          <a:lstStyle/>
          <a:p>
            <a:pPr marL="812800" lvl="1" indent="-342900">
              <a:spcBef>
                <a:spcPts val="340"/>
              </a:spcBef>
              <a:buClr>
                <a:srgbClr val="FFC000"/>
              </a:buClr>
              <a:buFont typeface="Arial" panose="020B0604020202020204" pitchFamily="34" charset="0"/>
              <a:buChar char="•"/>
              <a:tabLst>
                <a:tab pos="756285" algn="l"/>
                <a:tab pos="756920" algn="l"/>
              </a:tabLst>
            </a:pPr>
            <a:r>
              <a:rPr lang="en-US" sz="2400" spc="-5" dirty="0">
                <a:solidFill>
                  <a:srgbClr val="8A7967"/>
                </a:solidFill>
                <a:latin typeface="Georgia" panose="02040502050405020303" pitchFamily="18" charset="0"/>
                <a:cs typeface="Arial"/>
              </a:rPr>
              <a:t>Water and</a:t>
            </a:r>
            <a:r>
              <a:rPr lang="en-US" sz="2400" spc="-75" dirty="0">
                <a:solidFill>
                  <a:srgbClr val="8A7967"/>
                </a:solidFill>
                <a:latin typeface="Georgia" panose="02040502050405020303" pitchFamily="18" charset="0"/>
                <a:cs typeface="Arial"/>
              </a:rPr>
              <a:t> </a:t>
            </a:r>
            <a:r>
              <a:rPr lang="en-US" sz="2400" spc="-5" dirty="0">
                <a:solidFill>
                  <a:srgbClr val="8A7967"/>
                </a:solidFill>
                <a:latin typeface="Georgia" panose="02040502050405020303" pitchFamily="18" charset="0"/>
                <a:cs typeface="Arial"/>
              </a:rPr>
              <a:t>Sewer</a:t>
            </a:r>
            <a:endParaRPr lang="en-US" sz="2400" dirty="0">
              <a:solidFill>
                <a:srgbClr val="8A7967"/>
              </a:solidFill>
              <a:latin typeface="Georgia" panose="02040502050405020303" pitchFamily="18" charset="0"/>
              <a:cs typeface="Arial"/>
            </a:endParaRPr>
          </a:p>
          <a:p>
            <a:pPr marL="812800" lvl="1" indent="-342900">
              <a:spcBef>
                <a:spcPts val="335"/>
              </a:spcBef>
              <a:buClr>
                <a:srgbClr val="FFC000"/>
              </a:buClr>
              <a:buFont typeface="Arial" panose="020B0604020202020204" pitchFamily="34" charset="0"/>
              <a:buChar char="•"/>
              <a:tabLst>
                <a:tab pos="756285" algn="l"/>
                <a:tab pos="756920" algn="l"/>
              </a:tabLst>
            </a:pPr>
            <a:r>
              <a:rPr lang="en-US" sz="2400" dirty="0">
                <a:solidFill>
                  <a:srgbClr val="8A7967"/>
                </a:solidFill>
                <a:latin typeface="Georgia" panose="02040502050405020303" pitchFamily="18" charset="0"/>
                <a:cs typeface="Arial"/>
              </a:rPr>
              <a:t>Storm</a:t>
            </a:r>
            <a:r>
              <a:rPr lang="en-US" sz="2400" spc="-30" dirty="0">
                <a:solidFill>
                  <a:srgbClr val="8A7967"/>
                </a:solidFill>
                <a:latin typeface="Georgia" panose="02040502050405020303" pitchFamily="18" charset="0"/>
                <a:cs typeface="Arial"/>
              </a:rPr>
              <a:t> </a:t>
            </a:r>
            <a:r>
              <a:rPr lang="en-US" sz="2400" spc="-5" dirty="0">
                <a:solidFill>
                  <a:srgbClr val="8A7967"/>
                </a:solidFill>
                <a:latin typeface="Georgia" panose="02040502050405020303" pitchFamily="18" charset="0"/>
                <a:cs typeface="Arial"/>
              </a:rPr>
              <a:t>drainage</a:t>
            </a:r>
            <a:endParaRPr lang="en-US" sz="2400" dirty="0">
              <a:solidFill>
                <a:srgbClr val="8A7967"/>
              </a:solidFill>
              <a:latin typeface="Georgia" panose="02040502050405020303" pitchFamily="18" charset="0"/>
              <a:cs typeface="Arial"/>
            </a:endParaRPr>
          </a:p>
          <a:p>
            <a:pPr marL="812800" lvl="1" indent="-342900">
              <a:spcBef>
                <a:spcPts val="335"/>
              </a:spcBef>
              <a:buClr>
                <a:srgbClr val="FFC000"/>
              </a:buClr>
              <a:buFont typeface="Arial" panose="020B0604020202020204" pitchFamily="34" charset="0"/>
              <a:buChar char="•"/>
              <a:tabLst>
                <a:tab pos="756285" algn="l"/>
                <a:tab pos="756920" algn="l"/>
              </a:tabLst>
            </a:pPr>
            <a:r>
              <a:rPr lang="en-US" sz="2400" dirty="0">
                <a:solidFill>
                  <a:srgbClr val="8A7967"/>
                </a:solidFill>
                <a:latin typeface="Georgia" panose="02040502050405020303" pitchFamily="18" charset="0"/>
                <a:cs typeface="Arial"/>
              </a:rPr>
              <a:t>Street</a:t>
            </a:r>
            <a:r>
              <a:rPr lang="en-US" sz="2400" spc="-30" dirty="0">
                <a:solidFill>
                  <a:srgbClr val="8A7967"/>
                </a:solidFill>
                <a:latin typeface="Georgia" panose="02040502050405020303" pitchFamily="18" charset="0"/>
                <a:cs typeface="Arial"/>
              </a:rPr>
              <a:t> </a:t>
            </a:r>
            <a:r>
              <a:rPr lang="en-US" sz="2400" spc="-5" dirty="0">
                <a:solidFill>
                  <a:srgbClr val="8A7967"/>
                </a:solidFill>
                <a:latin typeface="Georgia" panose="02040502050405020303" pitchFamily="18" charset="0"/>
                <a:cs typeface="Arial"/>
              </a:rPr>
              <a:t>improvements</a:t>
            </a:r>
            <a:endParaRPr lang="en-US" sz="2400" dirty="0">
              <a:solidFill>
                <a:srgbClr val="8A7967"/>
              </a:solidFill>
              <a:latin typeface="Georgia" panose="02040502050405020303" pitchFamily="18" charset="0"/>
              <a:cs typeface="Arial"/>
            </a:endParaRPr>
          </a:p>
          <a:p>
            <a:pPr marL="812800" lvl="1" indent="-342900">
              <a:spcBef>
                <a:spcPts val="340"/>
              </a:spcBef>
              <a:buClr>
                <a:srgbClr val="FFC000"/>
              </a:buClr>
              <a:buFont typeface="Arial" panose="020B0604020202020204" pitchFamily="34" charset="0"/>
              <a:buChar char="•"/>
              <a:tabLst>
                <a:tab pos="756285" algn="l"/>
                <a:tab pos="756920" algn="l"/>
              </a:tabLst>
            </a:pPr>
            <a:r>
              <a:rPr lang="en-US" sz="2400" spc="-5" dirty="0">
                <a:solidFill>
                  <a:srgbClr val="8A7967"/>
                </a:solidFill>
                <a:latin typeface="Georgia" panose="02040502050405020303" pitchFamily="18" charset="0"/>
                <a:cs typeface="Arial"/>
              </a:rPr>
              <a:t>Housing</a:t>
            </a:r>
            <a:r>
              <a:rPr lang="en-US" sz="2400" spc="-40" dirty="0">
                <a:solidFill>
                  <a:srgbClr val="8A7967"/>
                </a:solidFill>
                <a:latin typeface="Georgia" panose="02040502050405020303" pitchFamily="18" charset="0"/>
                <a:cs typeface="Arial"/>
              </a:rPr>
              <a:t> </a:t>
            </a:r>
            <a:r>
              <a:rPr lang="en-US" sz="2400" spc="-5" dirty="0">
                <a:solidFill>
                  <a:srgbClr val="8A7967"/>
                </a:solidFill>
                <a:latin typeface="Georgia" panose="02040502050405020303" pitchFamily="18" charset="0"/>
                <a:cs typeface="Arial"/>
              </a:rPr>
              <a:t>demolition</a:t>
            </a:r>
            <a:endParaRPr lang="en-US" sz="2400" dirty="0">
              <a:solidFill>
                <a:srgbClr val="8A7967"/>
              </a:solidFill>
              <a:latin typeface="Georgia" panose="02040502050405020303" pitchFamily="18" charset="0"/>
              <a:cs typeface="Arial"/>
            </a:endParaRPr>
          </a:p>
          <a:p>
            <a:pPr marL="812800" lvl="1" indent="-342900">
              <a:spcBef>
                <a:spcPts val="335"/>
              </a:spcBef>
              <a:buClr>
                <a:srgbClr val="FFC000"/>
              </a:buClr>
              <a:buFont typeface="Arial" panose="020B0604020202020204" pitchFamily="34" charset="0"/>
              <a:buChar char="•"/>
              <a:tabLst>
                <a:tab pos="756285" algn="l"/>
                <a:tab pos="756920" algn="l"/>
              </a:tabLst>
            </a:pPr>
            <a:r>
              <a:rPr lang="en-US" sz="2400" dirty="0">
                <a:solidFill>
                  <a:srgbClr val="8A7967"/>
                </a:solidFill>
                <a:latin typeface="Georgia" panose="02040502050405020303" pitchFamily="18" charset="0"/>
                <a:cs typeface="Arial"/>
              </a:rPr>
              <a:t>Publicly </a:t>
            </a:r>
            <a:r>
              <a:rPr lang="en-US" sz="2400" spc="-5" dirty="0">
                <a:solidFill>
                  <a:srgbClr val="8A7967"/>
                </a:solidFill>
                <a:latin typeface="Georgia" panose="02040502050405020303" pitchFamily="18" charset="0"/>
                <a:cs typeface="Arial"/>
              </a:rPr>
              <a:t>owned buildings (</a:t>
            </a:r>
            <a:r>
              <a:rPr lang="en-US" sz="2000" i="1" spc="-5" dirty="0">
                <a:solidFill>
                  <a:srgbClr val="8A7967"/>
                </a:solidFill>
                <a:latin typeface="Georgia" panose="02040502050405020303" pitchFamily="18" charset="0"/>
                <a:cs typeface="Arial"/>
              </a:rPr>
              <a:t>not used for general operation of government</a:t>
            </a:r>
            <a:r>
              <a:rPr lang="en-US" sz="2400" spc="-5" dirty="0">
                <a:solidFill>
                  <a:srgbClr val="8A7967"/>
                </a:solidFill>
                <a:latin typeface="Georgia" panose="02040502050405020303" pitchFamily="18" charset="0"/>
                <a:cs typeface="Arial"/>
              </a:rPr>
              <a:t>).</a:t>
            </a:r>
            <a:endParaRPr lang="en-US" sz="2400" dirty="0">
              <a:solidFill>
                <a:srgbClr val="8A7967"/>
              </a:solidFill>
              <a:latin typeface="Georgia" panose="02040502050405020303" pitchFamily="18" charset="0"/>
              <a:cs typeface="Arial"/>
            </a:endParaRPr>
          </a:p>
          <a:p>
            <a:pPr marL="812800" lvl="1" indent="-342900">
              <a:spcBef>
                <a:spcPts val="335"/>
              </a:spcBef>
              <a:buClr>
                <a:srgbClr val="FFC000"/>
              </a:buClr>
              <a:buFont typeface="Arial" panose="020B0604020202020204" pitchFamily="34" charset="0"/>
              <a:buChar char="•"/>
              <a:tabLst>
                <a:tab pos="756285" algn="l"/>
                <a:tab pos="756920" algn="l"/>
              </a:tabLst>
            </a:pPr>
            <a:r>
              <a:rPr lang="en-US" sz="2400" spc="-5" dirty="0">
                <a:solidFill>
                  <a:srgbClr val="8A7967"/>
                </a:solidFill>
                <a:latin typeface="Georgia" panose="02040502050405020303" pitchFamily="18" charset="0"/>
                <a:cs typeface="Arial"/>
              </a:rPr>
              <a:t>Housing rehabilitation or reconstruction</a:t>
            </a:r>
            <a:endParaRPr lang="en-US" sz="2400" dirty="0">
              <a:solidFill>
                <a:srgbClr val="8A7967"/>
              </a:solidFill>
              <a:latin typeface="Georgia" panose="02040502050405020303" pitchFamily="18" charset="0"/>
              <a:cs typeface="Arial"/>
            </a:endParaRPr>
          </a:p>
          <a:p>
            <a:pPr marL="812800" lvl="1" indent="-342900">
              <a:spcBef>
                <a:spcPts val="335"/>
              </a:spcBef>
              <a:buClr>
                <a:srgbClr val="FFC000"/>
              </a:buClr>
              <a:buFont typeface="Arial" panose="020B0604020202020204" pitchFamily="34" charset="0"/>
              <a:buChar char="•"/>
              <a:tabLst>
                <a:tab pos="756285" algn="l"/>
                <a:tab pos="756920" algn="l"/>
              </a:tabLst>
            </a:pPr>
            <a:r>
              <a:rPr lang="en-US" sz="2400" spc="-5" dirty="0">
                <a:solidFill>
                  <a:srgbClr val="8A7967"/>
                </a:solidFill>
                <a:latin typeface="Georgia" panose="02040502050405020303" pitchFamily="18" charset="0"/>
                <a:cs typeface="Arial"/>
              </a:rPr>
              <a:t>Senior Centers</a:t>
            </a:r>
          </a:p>
          <a:p>
            <a:pPr marL="812800" lvl="1" indent="-342900">
              <a:spcBef>
                <a:spcPts val="335"/>
              </a:spcBef>
              <a:buClr>
                <a:srgbClr val="FFC000"/>
              </a:buClr>
              <a:buFont typeface="Arial" panose="020B0604020202020204" pitchFamily="34" charset="0"/>
              <a:buChar char="•"/>
              <a:tabLst>
                <a:tab pos="756285" algn="l"/>
                <a:tab pos="756920" algn="l"/>
              </a:tabLst>
            </a:pPr>
            <a:r>
              <a:rPr lang="en-US" sz="2400" spc="-5" dirty="0">
                <a:solidFill>
                  <a:srgbClr val="8A7967"/>
                </a:solidFill>
                <a:latin typeface="Georgia" panose="02040502050405020303" pitchFamily="18" charset="0"/>
                <a:cs typeface="Arial"/>
              </a:rPr>
              <a:t>Health Centers</a:t>
            </a:r>
          </a:p>
          <a:p>
            <a:pPr marL="812800" lvl="1" indent="-342900">
              <a:spcBef>
                <a:spcPts val="335"/>
              </a:spcBef>
              <a:buClr>
                <a:srgbClr val="FFC000"/>
              </a:buClr>
              <a:buFont typeface="Arial" panose="020B0604020202020204" pitchFamily="34" charset="0"/>
              <a:buChar char="•"/>
              <a:tabLst>
                <a:tab pos="756285" algn="l"/>
                <a:tab pos="756920" algn="l"/>
              </a:tabLst>
            </a:pPr>
            <a:r>
              <a:rPr lang="en-US" sz="2400" spc="-5" dirty="0">
                <a:solidFill>
                  <a:srgbClr val="8A7967"/>
                </a:solidFill>
                <a:latin typeface="Georgia" panose="02040502050405020303" pitchFamily="18" charset="0"/>
                <a:cs typeface="Arial"/>
              </a:rPr>
              <a:t>Boys &amp; Girls Clubs</a:t>
            </a:r>
            <a:endParaRPr lang="en-US" sz="2400" dirty="0">
              <a:solidFill>
                <a:srgbClr val="8A7967"/>
              </a:solidFill>
              <a:latin typeface="Georgia" panose="02040502050405020303" pitchFamily="18" charset="0"/>
              <a:cs typeface="Arial"/>
            </a:endParaRPr>
          </a:p>
          <a:p>
            <a:endParaRPr lang="en-US" dirty="0"/>
          </a:p>
        </p:txBody>
      </p:sp>
    </p:spTree>
    <p:extLst>
      <p:ext uri="{BB962C8B-B14F-4D97-AF65-F5344CB8AC3E}">
        <p14:creationId xmlns:p14="http://schemas.microsoft.com/office/powerpoint/2010/main" val="1547212958"/>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8300" y="523875"/>
            <a:ext cx="8915400" cy="609600"/>
          </a:xfrm>
        </p:spPr>
        <p:txBody>
          <a:bodyPr>
            <a:normAutofit fontScale="90000"/>
          </a:bodyPr>
          <a:lstStyle/>
          <a:p>
            <a:r>
              <a:rPr lang="en-US" b="1" dirty="0">
                <a:solidFill>
                  <a:srgbClr val="8A7967"/>
                </a:solidFill>
                <a:latin typeface="Georgia" panose="02040502050405020303" pitchFamily="18" charset="0"/>
              </a:rPr>
              <a:t>Funding Limits and Match Requirements</a:t>
            </a:r>
          </a:p>
        </p:txBody>
      </p:sp>
      <p:sp>
        <p:nvSpPr>
          <p:cNvPr id="3" name="Content Placeholder 2"/>
          <p:cNvSpPr>
            <a:spLocks noGrp="1"/>
          </p:cNvSpPr>
          <p:nvPr>
            <p:ph idx="1"/>
          </p:nvPr>
        </p:nvSpPr>
        <p:spPr>
          <a:xfrm>
            <a:off x="838200" y="1133475"/>
            <a:ext cx="10610850" cy="4933950"/>
          </a:xfrm>
        </p:spPr>
        <p:txBody>
          <a:bodyPr>
            <a:normAutofit fontScale="92500"/>
          </a:bodyPr>
          <a:lstStyle/>
          <a:p>
            <a:pPr marL="0" indent="0">
              <a:buNone/>
            </a:pPr>
            <a:r>
              <a:rPr lang="en-US" sz="2600" b="1" dirty="0">
                <a:solidFill>
                  <a:srgbClr val="8A7967"/>
                </a:solidFill>
                <a:latin typeface="Georgia" panose="02040502050405020303" pitchFamily="18" charset="0"/>
              </a:rPr>
              <a:t>Applicants may apply for -</a:t>
            </a:r>
          </a:p>
          <a:p>
            <a:pPr lvl="1"/>
            <a:r>
              <a:rPr lang="en-US" sz="2600" dirty="0">
                <a:solidFill>
                  <a:srgbClr val="8A7967"/>
                </a:solidFill>
                <a:latin typeface="Georgia" panose="02040502050405020303" pitchFamily="18" charset="0"/>
              </a:rPr>
              <a:t>Single-Activity Project - up to $1,000,000</a:t>
            </a:r>
          </a:p>
          <a:p>
            <a:pPr lvl="1"/>
            <a:r>
              <a:rPr lang="en-US" sz="2600" dirty="0">
                <a:solidFill>
                  <a:srgbClr val="8A7967"/>
                </a:solidFill>
                <a:latin typeface="Georgia" panose="02040502050405020303" pitchFamily="18" charset="0"/>
              </a:rPr>
              <a:t>Multi-Activity Project - up to $1,250,000</a:t>
            </a:r>
          </a:p>
          <a:p>
            <a:pPr lvl="1"/>
            <a:r>
              <a:rPr lang="en-US" sz="2600" dirty="0">
                <a:solidFill>
                  <a:srgbClr val="8A7967"/>
                </a:solidFill>
                <a:latin typeface="Georgia" panose="02040502050405020303" pitchFamily="18" charset="0"/>
              </a:rPr>
              <a:t>Regional Cooperation Projects ------------ $2,000,000</a:t>
            </a:r>
          </a:p>
          <a:p>
            <a:pPr lvl="1"/>
            <a:r>
              <a:rPr lang="en-US" sz="2600" dirty="0">
                <a:solidFill>
                  <a:srgbClr val="8A7967"/>
                </a:solidFill>
                <a:latin typeface="Georgia" panose="02040502050405020303" pitchFamily="18" charset="0"/>
              </a:rPr>
              <a:t>Innovative Projects ---------------------------- $2,000,000</a:t>
            </a:r>
          </a:p>
          <a:p>
            <a:pPr marL="457200" lvl="1" indent="0">
              <a:buNone/>
            </a:pPr>
            <a:endParaRPr lang="en-US" dirty="0">
              <a:solidFill>
                <a:srgbClr val="8A7967"/>
              </a:solidFill>
              <a:latin typeface="Georgia" panose="02040502050405020303" pitchFamily="18" charset="0"/>
            </a:endParaRPr>
          </a:p>
          <a:p>
            <a:pPr marL="0" indent="0">
              <a:buNone/>
            </a:pPr>
            <a:r>
              <a:rPr lang="en-US" sz="2600" b="1" dirty="0">
                <a:solidFill>
                  <a:srgbClr val="8A7967"/>
                </a:solidFill>
                <a:latin typeface="Georgia" panose="02040502050405020303" pitchFamily="18" charset="0"/>
              </a:rPr>
              <a:t>Local Match Requirements - Annual  Competition:</a:t>
            </a:r>
            <a:endParaRPr lang="en-US" sz="2600" dirty="0">
              <a:solidFill>
                <a:srgbClr val="8A7967"/>
              </a:solidFill>
              <a:latin typeface="Georgia" panose="02040502050405020303" pitchFamily="18" charset="0"/>
            </a:endParaRPr>
          </a:p>
          <a:p>
            <a:r>
              <a:rPr lang="en-US" sz="2600" dirty="0">
                <a:solidFill>
                  <a:srgbClr val="8A7967"/>
                </a:solidFill>
                <a:latin typeface="Georgia" panose="02040502050405020303" pitchFamily="18" charset="0"/>
              </a:rPr>
              <a:t>Grants up to $300,000, or grants for single activity housing projects - no matching funds required.</a:t>
            </a:r>
          </a:p>
          <a:p>
            <a:r>
              <a:rPr lang="en-US" sz="2600" dirty="0">
                <a:solidFill>
                  <a:srgbClr val="8A7967"/>
                </a:solidFill>
                <a:latin typeface="Georgia" panose="02040502050405020303" pitchFamily="18" charset="0"/>
              </a:rPr>
              <a:t>Grants of $300,001 to $750,000 - 5% local matching funds required.</a:t>
            </a:r>
          </a:p>
          <a:p>
            <a:r>
              <a:rPr lang="en-US" sz="2600" dirty="0">
                <a:solidFill>
                  <a:srgbClr val="8A7967"/>
                </a:solidFill>
                <a:latin typeface="Georgia" panose="02040502050405020303" pitchFamily="18" charset="0"/>
              </a:rPr>
              <a:t>Grants $750,001 to $1,000,000 - 10% local matching funds required.</a:t>
            </a:r>
          </a:p>
          <a:p>
            <a:pPr marL="228600" marR="0" lvl="0" indent="-228600" algn="l" defTabSz="914400" rtl="0" eaLnBrk="1" fontAlgn="auto" latinLnBrk="0" hangingPunct="1">
              <a:lnSpc>
                <a:spcPct val="90000"/>
              </a:lnSpc>
              <a:spcBef>
                <a:spcPts val="1000"/>
              </a:spcBef>
              <a:spcAft>
                <a:spcPts val="0"/>
              </a:spcAft>
              <a:buClr>
                <a:srgbClr val="8DC63F"/>
              </a:buClr>
              <a:buSzTx/>
              <a:buFont typeface="Arial" panose="020B0604020202020204" pitchFamily="34" charset="0"/>
              <a:buChar char="•"/>
              <a:tabLst/>
              <a:defRPr/>
            </a:pPr>
            <a:r>
              <a:rPr kumimoji="0" lang="en-US" sz="2600" b="0" i="0" u="none" strike="noStrike" kern="1200" cap="none" spc="0" normalizeH="0" baseline="0" noProof="0" dirty="0">
                <a:ln>
                  <a:noFill/>
                </a:ln>
                <a:solidFill>
                  <a:srgbClr val="8A7967"/>
                </a:solidFill>
                <a:effectLst/>
                <a:uLnTx/>
                <a:uFillTx/>
                <a:latin typeface="Georgia" panose="02040502050405020303" pitchFamily="18" charset="0"/>
                <a:ea typeface="+mn-ea"/>
                <a:cs typeface="+mn-cs"/>
              </a:rPr>
              <a:t>Grants of more than $1,000,001 – 15% local matching funds required.</a:t>
            </a:r>
          </a:p>
          <a:p>
            <a:endParaRPr lang="en-US" dirty="0">
              <a:solidFill>
                <a:srgbClr val="8A7967"/>
              </a:solidFill>
              <a:latin typeface="Georgia" panose="02040502050405020303" pitchFamily="18" charset="0"/>
            </a:endParaRPr>
          </a:p>
          <a:p>
            <a:endParaRPr lang="en-US" dirty="0">
              <a:solidFill>
                <a:srgbClr val="8A7967"/>
              </a:solidFill>
              <a:latin typeface="Georgia" panose="02040502050405020303" pitchFamily="18" charset="0"/>
            </a:endParaRPr>
          </a:p>
        </p:txBody>
      </p:sp>
    </p:spTree>
    <p:extLst>
      <p:ext uri="{BB962C8B-B14F-4D97-AF65-F5344CB8AC3E}">
        <p14:creationId xmlns:p14="http://schemas.microsoft.com/office/powerpoint/2010/main" val="91971003"/>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35527" y="571593"/>
            <a:ext cx="8503873" cy="505908"/>
          </a:xfrm>
          <a:prstGeom prst="rect">
            <a:avLst/>
          </a:prstGeom>
        </p:spPr>
        <p:txBody>
          <a:bodyPr vert="horz" wrap="square" lIns="0" tIns="13335" rIns="0" bIns="0" rtlCol="0" anchor="ctr">
            <a:spAutoFit/>
          </a:bodyPr>
          <a:lstStyle/>
          <a:p>
            <a:pPr marL="12700" marR="5080">
              <a:lnSpc>
                <a:spcPct val="100000"/>
              </a:lnSpc>
              <a:spcBef>
                <a:spcPts val="105"/>
              </a:spcBef>
            </a:pPr>
            <a:r>
              <a:rPr sz="3200" spc="-5" dirty="0">
                <a:solidFill>
                  <a:srgbClr val="8A7967"/>
                </a:solidFill>
                <a:latin typeface="Georgia" panose="02040502050405020303" pitchFamily="18" charset="0"/>
              </a:rPr>
              <a:t>What </a:t>
            </a:r>
            <a:r>
              <a:rPr sz="3200" dirty="0">
                <a:solidFill>
                  <a:srgbClr val="8A7967"/>
                </a:solidFill>
                <a:latin typeface="Georgia" panose="02040502050405020303" pitchFamily="18" charset="0"/>
              </a:rPr>
              <a:t>Are </a:t>
            </a:r>
            <a:r>
              <a:rPr sz="3200" spc="-30" dirty="0">
                <a:solidFill>
                  <a:srgbClr val="8A7967"/>
                </a:solidFill>
                <a:latin typeface="Georgia" panose="02040502050405020303" pitchFamily="18" charset="0"/>
              </a:rPr>
              <a:t>We </a:t>
            </a:r>
            <a:r>
              <a:rPr sz="3200" spc="-35" dirty="0">
                <a:solidFill>
                  <a:srgbClr val="8A7967"/>
                </a:solidFill>
                <a:latin typeface="Georgia" panose="02040502050405020303" pitchFamily="18" charset="0"/>
              </a:rPr>
              <a:t>Trying </a:t>
            </a:r>
            <a:r>
              <a:rPr sz="3200" spc="-120" dirty="0">
                <a:solidFill>
                  <a:srgbClr val="8A7967"/>
                </a:solidFill>
                <a:latin typeface="Georgia" panose="02040502050405020303" pitchFamily="18" charset="0"/>
              </a:rPr>
              <a:t>To</a:t>
            </a:r>
            <a:r>
              <a:rPr sz="3200" spc="-280" dirty="0">
                <a:solidFill>
                  <a:srgbClr val="8A7967"/>
                </a:solidFill>
                <a:latin typeface="Georgia" panose="02040502050405020303" pitchFamily="18" charset="0"/>
              </a:rPr>
              <a:t> </a:t>
            </a:r>
            <a:r>
              <a:rPr sz="3200" spc="-5" dirty="0">
                <a:solidFill>
                  <a:srgbClr val="8A7967"/>
                </a:solidFill>
                <a:latin typeface="Georgia" panose="02040502050405020303" pitchFamily="18" charset="0"/>
              </a:rPr>
              <a:t>Accomplish</a:t>
            </a:r>
            <a:r>
              <a:rPr lang="en-US" sz="3200" spc="-5" dirty="0">
                <a:solidFill>
                  <a:srgbClr val="8A7967"/>
                </a:solidFill>
                <a:latin typeface="Georgia" panose="02040502050405020303" pitchFamily="18" charset="0"/>
              </a:rPr>
              <a:t>?</a:t>
            </a:r>
            <a:endParaRPr sz="3200" dirty="0">
              <a:solidFill>
                <a:srgbClr val="8A7967"/>
              </a:solidFill>
              <a:latin typeface="Georgia" panose="02040502050405020303" pitchFamily="18" charset="0"/>
            </a:endParaRPr>
          </a:p>
        </p:txBody>
      </p:sp>
      <p:sp>
        <p:nvSpPr>
          <p:cNvPr id="3" name="object 3"/>
          <p:cNvSpPr txBox="1"/>
          <p:nvPr/>
        </p:nvSpPr>
        <p:spPr>
          <a:xfrm>
            <a:off x="1583102" y="1350313"/>
            <a:ext cx="8627698" cy="4448653"/>
          </a:xfrm>
          <a:prstGeom prst="rect">
            <a:avLst/>
          </a:prstGeom>
        </p:spPr>
        <p:txBody>
          <a:bodyPr vert="horz" wrap="square" lIns="0" tIns="14604" rIns="0" bIns="0" rtlCol="0">
            <a:spAutoFit/>
          </a:bodyPr>
          <a:lstStyle/>
          <a:p>
            <a:pPr marL="354965" marR="5080" indent="-342265">
              <a:lnSpc>
                <a:spcPct val="98900"/>
              </a:lnSpc>
              <a:spcBef>
                <a:spcPts val="114"/>
              </a:spcBef>
              <a:buFont typeface="Arial"/>
              <a:buChar char="•"/>
              <a:tabLst>
                <a:tab pos="354965" algn="l"/>
                <a:tab pos="355600" algn="l"/>
              </a:tabLst>
            </a:pPr>
            <a:r>
              <a:rPr lang="en-US" sz="2400" b="1" spc="-10" dirty="0">
                <a:solidFill>
                  <a:srgbClr val="8A7967"/>
                </a:solidFill>
                <a:latin typeface="Georgia" panose="02040502050405020303" pitchFamily="18" charset="0"/>
                <a:cs typeface="Arial"/>
              </a:rPr>
              <a:t>Community </a:t>
            </a:r>
            <a:r>
              <a:rPr lang="en-US" sz="2400" b="1" spc="-5" dirty="0">
                <a:solidFill>
                  <a:srgbClr val="8A7967"/>
                </a:solidFill>
                <a:latin typeface="Georgia" panose="02040502050405020303" pitchFamily="18" charset="0"/>
                <a:cs typeface="Arial"/>
              </a:rPr>
              <a:t>Planning - </a:t>
            </a:r>
            <a:r>
              <a:rPr lang="en-US" sz="2400" spc="-5" dirty="0">
                <a:solidFill>
                  <a:srgbClr val="8A7967"/>
                </a:solidFill>
                <a:latin typeface="Georgia" panose="02040502050405020303" pitchFamily="18" charset="0"/>
                <a:cs typeface="Arial"/>
              </a:rPr>
              <a:t>Projects </a:t>
            </a:r>
            <a:r>
              <a:rPr lang="en-US" sz="2400" dirty="0">
                <a:solidFill>
                  <a:srgbClr val="8A7967"/>
                </a:solidFill>
                <a:latin typeface="Georgia" panose="02040502050405020303" pitchFamily="18" charset="0"/>
                <a:cs typeface="Arial"/>
              </a:rPr>
              <a:t>demonstrating thoughtful planning in prioritizing needs and capital</a:t>
            </a:r>
          </a:p>
          <a:p>
            <a:pPr marL="354965" marR="5080" indent="-342265">
              <a:lnSpc>
                <a:spcPct val="98900"/>
              </a:lnSpc>
              <a:spcBef>
                <a:spcPts val="114"/>
              </a:spcBef>
              <a:buFont typeface="Arial"/>
              <a:buChar char="•"/>
              <a:tabLst>
                <a:tab pos="354965" algn="l"/>
                <a:tab pos="355600" algn="l"/>
              </a:tabLst>
            </a:pPr>
            <a:endParaRPr lang="en-US" sz="1600" dirty="0">
              <a:solidFill>
                <a:srgbClr val="8A7967"/>
              </a:solidFill>
              <a:latin typeface="Georgia" panose="02040502050405020303" pitchFamily="18" charset="0"/>
              <a:cs typeface="Arial"/>
            </a:endParaRPr>
          </a:p>
          <a:p>
            <a:pPr marL="354965" marR="5080" indent="-342265">
              <a:lnSpc>
                <a:spcPct val="98900"/>
              </a:lnSpc>
              <a:spcBef>
                <a:spcPts val="114"/>
              </a:spcBef>
              <a:buFont typeface="Arial"/>
              <a:buChar char="•"/>
              <a:tabLst>
                <a:tab pos="354965" algn="l"/>
                <a:tab pos="355600" algn="l"/>
              </a:tabLst>
            </a:pPr>
            <a:r>
              <a:rPr lang="en-US" sz="2400" b="1" spc="-5" dirty="0">
                <a:solidFill>
                  <a:srgbClr val="8A7967"/>
                </a:solidFill>
                <a:latin typeface="Georgia" panose="02040502050405020303" pitchFamily="18" charset="0"/>
                <a:cs typeface="Arial"/>
              </a:rPr>
              <a:t>Public Facility Improvements - </a:t>
            </a:r>
            <a:r>
              <a:rPr lang="en-US" sz="2400" spc="-5" dirty="0">
                <a:solidFill>
                  <a:srgbClr val="8A7967"/>
                </a:solidFill>
                <a:latin typeface="Georgia" panose="02040502050405020303" pitchFamily="18" charset="0"/>
                <a:cs typeface="Arial"/>
              </a:rPr>
              <a:t>Projects addressing </a:t>
            </a:r>
            <a:r>
              <a:rPr lang="en-US" sz="2400" dirty="0">
                <a:solidFill>
                  <a:srgbClr val="8A7967"/>
                </a:solidFill>
                <a:latin typeface="Georgia" panose="02040502050405020303" pitchFamily="18" charset="0"/>
                <a:cs typeface="Arial"/>
              </a:rPr>
              <a:t>health </a:t>
            </a:r>
            <a:r>
              <a:rPr lang="en-US" sz="2400" spc="-5" dirty="0">
                <a:solidFill>
                  <a:srgbClr val="8A7967"/>
                </a:solidFill>
                <a:latin typeface="Georgia" panose="02040502050405020303" pitchFamily="18" charset="0"/>
                <a:cs typeface="Arial"/>
              </a:rPr>
              <a:t>and </a:t>
            </a:r>
            <a:r>
              <a:rPr lang="en-US" sz="2400" spc="-20" dirty="0">
                <a:solidFill>
                  <a:srgbClr val="8A7967"/>
                </a:solidFill>
                <a:latin typeface="Georgia" panose="02040502050405020303" pitchFamily="18" charset="0"/>
                <a:cs typeface="Arial"/>
              </a:rPr>
              <a:t>safety, </a:t>
            </a:r>
            <a:r>
              <a:rPr lang="en-US" sz="2400" dirty="0">
                <a:solidFill>
                  <a:srgbClr val="8A7967"/>
                </a:solidFill>
                <a:latin typeface="Georgia" panose="02040502050405020303" pitchFamily="18" charset="0"/>
                <a:cs typeface="Arial"/>
              </a:rPr>
              <a:t>improved quality </a:t>
            </a:r>
            <a:r>
              <a:rPr lang="en-US" sz="2400" spc="-5" dirty="0">
                <a:solidFill>
                  <a:srgbClr val="8A7967"/>
                </a:solidFill>
                <a:latin typeface="Georgia" panose="02040502050405020303" pitchFamily="18" charset="0"/>
                <a:cs typeface="Arial"/>
              </a:rPr>
              <a:t>of </a:t>
            </a:r>
            <a:r>
              <a:rPr lang="en-US" sz="2400" dirty="0">
                <a:solidFill>
                  <a:srgbClr val="8A7967"/>
                </a:solidFill>
                <a:latin typeface="Georgia" panose="02040502050405020303" pitchFamily="18" charset="0"/>
                <a:cs typeface="Arial"/>
              </a:rPr>
              <a:t>life, </a:t>
            </a:r>
            <a:r>
              <a:rPr lang="en-US" sz="2400" spc="-5" dirty="0">
                <a:solidFill>
                  <a:srgbClr val="8A7967"/>
                </a:solidFill>
                <a:latin typeface="Georgia" panose="02040502050405020303" pitchFamily="18" charset="0"/>
                <a:cs typeface="Arial"/>
              </a:rPr>
              <a:t>greater </a:t>
            </a:r>
            <a:r>
              <a:rPr lang="en-US" sz="2400" spc="-15" dirty="0">
                <a:solidFill>
                  <a:srgbClr val="8A7967"/>
                </a:solidFill>
                <a:latin typeface="Georgia" panose="02040502050405020303" pitchFamily="18" charset="0"/>
                <a:cs typeface="Arial"/>
              </a:rPr>
              <a:t>availability, </a:t>
            </a:r>
            <a:r>
              <a:rPr lang="en-US" sz="2400" dirty="0">
                <a:solidFill>
                  <a:srgbClr val="8A7967"/>
                </a:solidFill>
                <a:latin typeface="Georgia" panose="02040502050405020303" pitchFamily="18" charset="0"/>
                <a:cs typeface="Arial"/>
              </a:rPr>
              <a:t>accessibility </a:t>
            </a:r>
            <a:r>
              <a:rPr lang="en-US" sz="2400" spc="-5" dirty="0">
                <a:solidFill>
                  <a:srgbClr val="8A7967"/>
                </a:solidFill>
                <a:latin typeface="Georgia" panose="02040502050405020303" pitchFamily="18" charset="0"/>
                <a:cs typeface="Arial"/>
              </a:rPr>
              <a:t>and affordability </a:t>
            </a:r>
            <a:r>
              <a:rPr lang="en-US" sz="2400" dirty="0">
                <a:solidFill>
                  <a:srgbClr val="8A7967"/>
                </a:solidFill>
                <a:latin typeface="Georgia" panose="02040502050405020303" pitchFamily="18" charset="0"/>
                <a:cs typeface="Arial"/>
              </a:rPr>
              <a:t>of</a:t>
            </a:r>
            <a:r>
              <a:rPr lang="en-US" sz="2400" spc="-195" dirty="0">
                <a:solidFill>
                  <a:srgbClr val="8A7967"/>
                </a:solidFill>
                <a:latin typeface="Georgia" panose="02040502050405020303" pitchFamily="18" charset="0"/>
                <a:cs typeface="Arial"/>
              </a:rPr>
              <a:t> </a:t>
            </a:r>
            <a:r>
              <a:rPr lang="en-US" sz="2400" dirty="0">
                <a:solidFill>
                  <a:srgbClr val="8A7967"/>
                </a:solidFill>
                <a:latin typeface="Georgia" panose="02040502050405020303" pitchFamily="18" charset="0"/>
                <a:cs typeface="Arial"/>
              </a:rPr>
              <a:t>services.</a:t>
            </a:r>
          </a:p>
          <a:p>
            <a:pPr marL="354965" marR="5080" indent="-342265">
              <a:lnSpc>
                <a:spcPct val="98900"/>
              </a:lnSpc>
              <a:spcBef>
                <a:spcPts val="114"/>
              </a:spcBef>
              <a:buFont typeface="Arial"/>
              <a:buChar char="•"/>
              <a:tabLst>
                <a:tab pos="354965" algn="l"/>
                <a:tab pos="355600" algn="l"/>
              </a:tabLst>
            </a:pPr>
            <a:endParaRPr lang="en-US" sz="1400" dirty="0">
              <a:solidFill>
                <a:srgbClr val="8A7967"/>
              </a:solidFill>
              <a:latin typeface="Georgia" panose="02040502050405020303" pitchFamily="18" charset="0"/>
              <a:cs typeface="Arial"/>
            </a:endParaRPr>
          </a:p>
          <a:p>
            <a:pPr marL="354965" marR="5080" indent="-342265">
              <a:lnSpc>
                <a:spcPct val="98900"/>
              </a:lnSpc>
              <a:spcBef>
                <a:spcPts val="114"/>
              </a:spcBef>
              <a:buFont typeface="Arial"/>
              <a:buChar char="•"/>
              <a:tabLst>
                <a:tab pos="354965" algn="l"/>
                <a:tab pos="355600" algn="l"/>
              </a:tabLst>
            </a:pPr>
            <a:r>
              <a:rPr lang="en-US" sz="2400" b="1" dirty="0">
                <a:solidFill>
                  <a:srgbClr val="8A7967"/>
                </a:solidFill>
                <a:latin typeface="Georgia" panose="02040502050405020303" pitchFamily="18" charset="0"/>
                <a:cs typeface="Arial"/>
              </a:rPr>
              <a:t>Housing Improvements – </a:t>
            </a:r>
            <a:r>
              <a:rPr lang="en-US" sz="2400" dirty="0">
                <a:solidFill>
                  <a:srgbClr val="8A7967"/>
                </a:solidFill>
                <a:latin typeface="Georgia" panose="02040502050405020303" pitchFamily="18" charset="0"/>
                <a:cs typeface="Arial"/>
              </a:rPr>
              <a:t>Creating affordable </a:t>
            </a:r>
            <a:r>
              <a:rPr lang="en-US" sz="2400" i="1" dirty="0">
                <a:solidFill>
                  <a:srgbClr val="8A7967"/>
                </a:solidFill>
                <a:latin typeface="Georgia" panose="02040502050405020303" pitchFamily="18" charset="0"/>
                <a:cs typeface="Arial"/>
              </a:rPr>
              <a:t>standard</a:t>
            </a:r>
            <a:r>
              <a:rPr lang="en-US" sz="2400" dirty="0">
                <a:solidFill>
                  <a:srgbClr val="8A7967"/>
                </a:solidFill>
                <a:latin typeface="Georgia" panose="02040502050405020303" pitchFamily="18" charset="0"/>
                <a:cs typeface="Arial"/>
              </a:rPr>
              <a:t> housing</a:t>
            </a:r>
            <a:endParaRPr lang="en-US" sz="2400" b="1" dirty="0">
              <a:solidFill>
                <a:srgbClr val="8A7967"/>
              </a:solidFill>
              <a:latin typeface="Georgia" panose="02040502050405020303" pitchFamily="18" charset="0"/>
              <a:cs typeface="Arial"/>
            </a:endParaRPr>
          </a:p>
          <a:p>
            <a:pPr marL="12700" marR="5080">
              <a:lnSpc>
                <a:spcPct val="98900"/>
              </a:lnSpc>
              <a:spcBef>
                <a:spcPts val="114"/>
              </a:spcBef>
              <a:tabLst>
                <a:tab pos="354965" algn="l"/>
                <a:tab pos="355600" algn="l"/>
              </a:tabLst>
            </a:pPr>
            <a:endParaRPr lang="en-US" sz="1600" dirty="0">
              <a:solidFill>
                <a:srgbClr val="8A7967"/>
              </a:solidFill>
              <a:latin typeface="Georgia" panose="02040502050405020303" pitchFamily="18" charset="0"/>
              <a:cs typeface="Arial"/>
            </a:endParaRPr>
          </a:p>
          <a:p>
            <a:pPr marL="354965" marR="5080" indent="-342265">
              <a:lnSpc>
                <a:spcPct val="98900"/>
              </a:lnSpc>
              <a:spcBef>
                <a:spcPts val="114"/>
              </a:spcBef>
              <a:buFont typeface="Arial"/>
              <a:buChar char="•"/>
              <a:tabLst>
                <a:tab pos="354965" algn="l"/>
                <a:tab pos="355600" algn="l"/>
              </a:tabLst>
            </a:pPr>
            <a:r>
              <a:rPr sz="2400" b="1" spc="-5" dirty="0">
                <a:solidFill>
                  <a:srgbClr val="8A7967"/>
                </a:solidFill>
                <a:latin typeface="Georgia" panose="02040502050405020303" pitchFamily="18" charset="0"/>
                <a:cs typeface="Arial"/>
              </a:rPr>
              <a:t>New Job Creation</a:t>
            </a:r>
            <a:r>
              <a:rPr lang="en-US" sz="2400" b="1" spc="-5" dirty="0">
                <a:solidFill>
                  <a:srgbClr val="8A7967"/>
                </a:solidFill>
                <a:latin typeface="Georgia" panose="02040502050405020303" pitchFamily="18" charset="0"/>
                <a:cs typeface="Arial"/>
              </a:rPr>
              <a:t> </a:t>
            </a:r>
            <a:r>
              <a:rPr sz="2400" spc="-5" dirty="0">
                <a:solidFill>
                  <a:srgbClr val="8A7967"/>
                </a:solidFill>
                <a:latin typeface="Georgia" panose="02040502050405020303" pitchFamily="18" charset="0"/>
                <a:cs typeface="Arial"/>
              </a:rPr>
              <a:t>-</a:t>
            </a:r>
            <a:r>
              <a:rPr lang="en-US" sz="2400" spc="-5" dirty="0">
                <a:solidFill>
                  <a:srgbClr val="8A7967"/>
                </a:solidFill>
                <a:latin typeface="Georgia" panose="02040502050405020303" pitchFamily="18" charset="0"/>
                <a:cs typeface="Arial"/>
              </a:rPr>
              <a:t> </a:t>
            </a:r>
            <a:r>
              <a:rPr sz="2400" spc="-5" dirty="0">
                <a:solidFill>
                  <a:srgbClr val="8A7967"/>
                </a:solidFill>
                <a:latin typeface="Georgia" panose="02040502050405020303" pitchFamily="18" charset="0"/>
                <a:cs typeface="Arial"/>
              </a:rPr>
              <a:t>Projects </a:t>
            </a:r>
            <a:r>
              <a:rPr lang="en-US" sz="2400" dirty="0">
                <a:solidFill>
                  <a:srgbClr val="8A7967"/>
                </a:solidFill>
                <a:latin typeface="Georgia" panose="02040502050405020303" pitchFamily="18" charset="0"/>
                <a:cs typeface="Arial"/>
              </a:rPr>
              <a:t>creating</a:t>
            </a:r>
            <a:r>
              <a:rPr sz="2400" dirty="0">
                <a:solidFill>
                  <a:srgbClr val="8A7967"/>
                </a:solidFill>
                <a:latin typeface="Georgia" panose="02040502050405020303" pitchFamily="18" charset="0"/>
                <a:cs typeface="Arial"/>
              </a:rPr>
              <a:t> </a:t>
            </a:r>
            <a:r>
              <a:rPr sz="2400" spc="-5" dirty="0">
                <a:solidFill>
                  <a:srgbClr val="8A7967"/>
                </a:solidFill>
                <a:latin typeface="Georgia" panose="02040502050405020303" pitchFamily="18" charset="0"/>
                <a:cs typeface="Arial"/>
              </a:rPr>
              <a:t>new jobs </a:t>
            </a:r>
            <a:r>
              <a:rPr sz="2400" dirty="0">
                <a:solidFill>
                  <a:srgbClr val="8A7967"/>
                </a:solidFill>
                <a:latin typeface="Georgia" panose="02040502050405020303" pitchFamily="18" charset="0"/>
                <a:cs typeface="Arial"/>
              </a:rPr>
              <a:t>for low </a:t>
            </a:r>
            <a:r>
              <a:rPr sz="2400" spc="-5" dirty="0">
                <a:solidFill>
                  <a:srgbClr val="8A7967"/>
                </a:solidFill>
                <a:latin typeface="Georgia" panose="02040502050405020303" pitchFamily="18" charset="0"/>
                <a:cs typeface="Arial"/>
              </a:rPr>
              <a:t>and moderate income people</a:t>
            </a:r>
            <a:r>
              <a:rPr lang="en-US" sz="2400" spc="-5" dirty="0">
                <a:solidFill>
                  <a:srgbClr val="8A7967"/>
                </a:solidFill>
                <a:latin typeface="Georgia" panose="02040502050405020303" pitchFamily="18" charset="0"/>
                <a:cs typeface="Arial"/>
              </a:rPr>
              <a:t>, which i</a:t>
            </a:r>
            <a:r>
              <a:rPr sz="2400" dirty="0">
                <a:solidFill>
                  <a:srgbClr val="8A7967"/>
                </a:solidFill>
                <a:latin typeface="Georgia" panose="02040502050405020303" pitchFamily="18" charset="0"/>
                <a:cs typeface="Arial"/>
              </a:rPr>
              <a:t>ncreas</a:t>
            </a:r>
            <a:r>
              <a:rPr lang="en-US" sz="2400" dirty="0">
                <a:solidFill>
                  <a:srgbClr val="8A7967"/>
                </a:solidFill>
                <a:latin typeface="Georgia" panose="02040502050405020303" pitchFamily="18" charset="0"/>
                <a:cs typeface="Arial"/>
              </a:rPr>
              <a:t>es </a:t>
            </a:r>
            <a:r>
              <a:rPr sz="2400" dirty="0">
                <a:solidFill>
                  <a:srgbClr val="8A7967"/>
                </a:solidFill>
                <a:latin typeface="Georgia" panose="02040502050405020303" pitchFamily="18" charset="0"/>
                <a:cs typeface="Arial"/>
              </a:rPr>
              <a:t>the </a:t>
            </a:r>
            <a:r>
              <a:rPr sz="2400" spc="-5" dirty="0">
                <a:solidFill>
                  <a:srgbClr val="8A7967"/>
                </a:solidFill>
                <a:latin typeface="Georgia" panose="02040502050405020303" pitchFamily="18" charset="0"/>
                <a:cs typeface="Arial"/>
              </a:rPr>
              <a:t>per </a:t>
            </a:r>
            <a:r>
              <a:rPr sz="2400" dirty="0">
                <a:solidFill>
                  <a:srgbClr val="8A7967"/>
                </a:solidFill>
                <a:latin typeface="Georgia" panose="02040502050405020303" pitchFamily="18" charset="0"/>
                <a:cs typeface="Arial"/>
              </a:rPr>
              <a:t>capita </a:t>
            </a:r>
            <a:r>
              <a:rPr sz="2400" spc="-5" dirty="0">
                <a:solidFill>
                  <a:srgbClr val="8A7967"/>
                </a:solidFill>
                <a:latin typeface="Georgia" panose="02040502050405020303" pitchFamily="18" charset="0"/>
                <a:cs typeface="Arial"/>
              </a:rPr>
              <a:t>incom</a:t>
            </a:r>
            <a:r>
              <a:rPr lang="en-US" sz="2400" spc="-5" dirty="0">
                <a:solidFill>
                  <a:srgbClr val="8A7967"/>
                </a:solidFill>
                <a:latin typeface="Georgia" panose="02040502050405020303" pitchFamily="18" charset="0"/>
                <a:cs typeface="Arial"/>
              </a:rPr>
              <a:t>e and reduces </a:t>
            </a:r>
            <a:r>
              <a:rPr sz="2400" spc="-5" dirty="0">
                <a:solidFill>
                  <a:srgbClr val="8A7967"/>
                </a:solidFill>
                <a:latin typeface="Georgia" panose="02040502050405020303" pitchFamily="18" charset="0"/>
                <a:cs typeface="Arial"/>
              </a:rPr>
              <a:t>unemployment</a:t>
            </a:r>
            <a:r>
              <a:rPr lang="en-US" sz="2400" spc="-5" dirty="0">
                <a:solidFill>
                  <a:srgbClr val="8A7967"/>
                </a:solidFill>
                <a:latin typeface="Georgia" panose="02040502050405020303" pitchFamily="18" charset="0"/>
                <a:cs typeface="Arial"/>
              </a:rPr>
              <a:t> in a community. </a:t>
            </a:r>
            <a:endParaRPr sz="2400" dirty="0">
              <a:solidFill>
                <a:srgbClr val="8A7967"/>
              </a:solidFill>
              <a:latin typeface="Georgia" panose="02040502050405020303" pitchFamily="18" charset="0"/>
              <a:cs typeface="Arial"/>
            </a:endParaRPr>
          </a:p>
        </p:txBody>
      </p:sp>
    </p:spTree>
    <p:extLst>
      <p:ext uri="{BB962C8B-B14F-4D97-AF65-F5344CB8AC3E}">
        <p14:creationId xmlns:p14="http://schemas.microsoft.com/office/powerpoint/2010/main" val="405346978"/>
      </p:ext>
    </p:extLst>
  </p:cSld>
  <p:clrMapOvr>
    <a:masterClrMapping/>
  </p:clrMapOvr>
  <p:transition spd="med">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DCA - GRA Colors">
      <a:dk1>
        <a:srgbClr val="000000"/>
      </a:dk1>
      <a:lt1>
        <a:srgbClr val="FFFFFF"/>
      </a:lt1>
      <a:dk2>
        <a:srgbClr val="000000"/>
      </a:dk2>
      <a:lt2>
        <a:srgbClr val="E9E3DC"/>
      </a:lt2>
      <a:accent1>
        <a:srgbClr val="8DC63F"/>
      </a:accent1>
      <a:accent2>
        <a:srgbClr val="D5E04E"/>
      </a:accent2>
      <a:accent3>
        <a:srgbClr val="C2DFEF"/>
      </a:accent3>
      <a:accent4>
        <a:srgbClr val="AE462D"/>
      </a:accent4>
      <a:accent5>
        <a:srgbClr val="E9E3DC"/>
      </a:accent5>
      <a:accent6>
        <a:srgbClr val="8A7967"/>
      </a:accent6>
      <a:hlink>
        <a:srgbClr val="AE462D"/>
      </a:hlink>
      <a:folHlink>
        <a:srgbClr val="8A796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CA PPT Template (Standard) 5.17.23  -  Read-Only" id="{17D19A3F-E8FB-4649-90D0-9A1DB1164EF8}" vid="{80424BBA-C270-40FB-B7EE-1FA37524D1A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644</TotalTime>
  <Words>2062</Words>
  <Application>Microsoft Office PowerPoint</Application>
  <PresentationFormat>Widescreen</PresentationFormat>
  <Paragraphs>253</Paragraphs>
  <Slides>40</Slides>
  <Notes>26</Notes>
  <HiddenSlides>0</HiddenSlides>
  <MMClips>0</MMClips>
  <ScaleCrop>false</ScaleCrop>
  <HeadingPairs>
    <vt:vector size="8" baseType="variant">
      <vt:variant>
        <vt:lpstr>Fonts Used</vt:lpstr>
      </vt:variant>
      <vt:variant>
        <vt:i4>11</vt:i4>
      </vt:variant>
      <vt:variant>
        <vt:lpstr>Theme</vt:lpstr>
      </vt:variant>
      <vt:variant>
        <vt:i4>2</vt:i4>
      </vt:variant>
      <vt:variant>
        <vt:lpstr>Embedded OLE Servers</vt:lpstr>
      </vt:variant>
      <vt:variant>
        <vt:i4>1</vt:i4>
      </vt:variant>
      <vt:variant>
        <vt:lpstr>Slide Titles</vt:lpstr>
      </vt:variant>
      <vt:variant>
        <vt:i4>40</vt:i4>
      </vt:variant>
    </vt:vector>
  </HeadingPairs>
  <TitlesOfParts>
    <vt:vector size="54" baseType="lpstr">
      <vt:lpstr>Arial</vt:lpstr>
      <vt:lpstr>Calibri</vt:lpstr>
      <vt:lpstr>Calibri Light</vt:lpstr>
      <vt:lpstr>Courier New</vt:lpstr>
      <vt:lpstr>Georgia</vt:lpstr>
      <vt:lpstr>Georgia Pro</vt:lpstr>
      <vt:lpstr>Helvetica</vt:lpstr>
      <vt:lpstr>Source Sans Pro</vt:lpstr>
      <vt:lpstr>Times New Roman</vt:lpstr>
      <vt:lpstr>Tw Cen MT</vt:lpstr>
      <vt:lpstr>Wingdings</vt:lpstr>
      <vt:lpstr>Office Theme</vt:lpstr>
      <vt:lpstr>1_Office Theme</vt:lpstr>
      <vt:lpstr>Acrobat Document</vt:lpstr>
      <vt:lpstr>PowerPoint Presentation</vt:lpstr>
      <vt:lpstr>PowerPoint Presentation</vt:lpstr>
      <vt:lpstr>Purpose of Today’s Presentation</vt:lpstr>
      <vt:lpstr>CDBG Authorization</vt:lpstr>
      <vt:lpstr>CDBG National Objectives</vt:lpstr>
      <vt:lpstr>Who Can Apply?</vt:lpstr>
      <vt:lpstr>What’s an Eligible Project?</vt:lpstr>
      <vt:lpstr>Funding Limits and Match Requirements</vt:lpstr>
      <vt:lpstr>What Are We Trying To Accomplish?</vt:lpstr>
      <vt:lpstr>Building a Great Place to Live</vt:lpstr>
      <vt:lpstr>Planning and CDBG</vt:lpstr>
      <vt:lpstr>Planning as Priority-Setting</vt:lpstr>
      <vt:lpstr>Planning and CDBG</vt:lpstr>
      <vt:lpstr>Planning and CDBG</vt:lpstr>
      <vt:lpstr>Now What?</vt:lpstr>
      <vt:lpstr>How to Apply for CDBG?</vt:lpstr>
      <vt:lpstr>CDBG Innovative Grant Program</vt:lpstr>
      <vt:lpstr>CDBG Innovative Grant Program</vt:lpstr>
      <vt:lpstr>CDBG Innovative Grant Program</vt:lpstr>
      <vt:lpstr>Success Story</vt:lpstr>
      <vt:lpstr>Rusher Street</vt:lpstr>
      <vt:lpstr>City of Washington - Making the Pieces Fit</vt:lpstr>
      <vt:lpstr>PowerPoint Presentation</vt:lpstr>
      <vt:lpstr>Washington - Implementing an Urban Redevelopment Plan</vt:lpstr>
      <vt:lpstr>Washington - “Rusher Street” Before</vt:lpstr>
      <vt:lpstr>“Rusher Street” Before</vt:lpstr>
      <vt:lpstr>“Rusher Street”  Before</vt:lpstr>
      <vt:lpstr>“Rusher Street” Before</vt:lpstr>
      <vt:lpstr>“Rusher Street” Before</vt:lpstr>
      <vt:lpstr>“Rusher Street” After</vt:lpstr>
      <vt:lpstr>“Rusher Street” After</vt:lpstr>
      <vt:lpstr>“Rusher Street” After Pictures</vt:lpstr>
      <vt:lpstr>“Rusher Street” After</vt:lpstr>
      <vt:lpstr>“Rusher Street” After</vt:lpstr>
      <vt:lpstr>“Rusher Street” After</vt:lpstr>
      <vt:lpstr>Other Results…………</vt:lpstr>
      <vt:lpstr>Thomasville: Victoria Place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Glenn Misner</dc:creator>
  <cp:lastModifiedBy>Glenn Misner</cp:lastModifiedBy>
  <cp:revision>16</cp:revision>
  <dcterms:created xsi:type="dcterms:W3CDTF">2023-07-18T14:33:30Z</dcterms:created>
  <dcterms:modified xsi:type="dcterms:W3CDTF">2025-01-06T21:28:37Z</dcterms:modified>
</cp:coreProperties>
</file>