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83" r:id="rId5"/>
  </p:sldMasterIdLst>
  <p:notesMasterIdLst>
    <p:notesMasterId r:id="rId18"/>
  </p:notesMasterIdLst>
  <p:handoutMasterIdLst>
    <p:handoutMasterId r:id="rId19"/>
  </p:handoutMasterIdLst>
  <p:sldIdLst>
    <p:sldId id="301" r:id="rId6"/>
    <p:sldId id="283" r:id="rId7"/>
    <p:sldId id="289" r:id="rId8"/>
    <p:sldId id="287" r:id="rId9"/>
    <p:sldId id="288" r:id="rId10"/>
    <p:sldId id="295" r:id="rId11"/>
    <p:sldId id="294" r:id="rId12"/>
    <p:sldId id="300" r:id="rId13"/>
    <p:sldId id="293" r:id="rId14"/>
    <p:sldId id="292" r:id="rId15"/>
    <p:sldId id="297" r:id="rId16"/>
    <p:sldId id="29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98989"/>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3" d="2"/>
        <a:sy n="3" d="2"/>
      </p:scale>
      <p:origin x="0" y="0"/>
    </p:cViewPr>
  </p:notesTextViewPr>
  <p:notesViewPr>
    <p:cSldViewPr snapToGrid="0">
      <p:cViewPr varScale="1">
        <p:scale>
          <a:sx n="75" d="100"/>
          <a:sy n="75" d="100"/>
        </p:scale>
        <p:origin x="293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10/4/2024</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10/4/2024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B6912E4-C0D4-4115-9789-DE6E736E23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13" name="Picture 12" descr="Text&#10;&#10;Description automatically generated">
            <a:extLst>
              <a:ext uri="{FF2B5EF4-FFF2-40B4-BE49-F238E27FC236}">
                <a16:creationId xmlns:a16="http://schemas.microsoft.com/office/drawing/2014/main" id="{CC834C02-558D-4A3A-85DE-A6899DB10D4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696"/>
          <a:stretch/>
        </p:blipFill>
        <p:spPr>
          <a:xfrm>
            <a:off x="1828800" y="2725735"/>
            <a:ext cx="5486400" cy="1406530"/>
          </a:xfrm>
          <a:prstGeom prst="rect">
            <a:avLst/>
          </a:prstGeom>
        </p:spPr>
      </p:pic>
    </p:spTree>
    <p:extLst>
      <p:ext uri="{BB962C8B-B14F-4D97-AF65-F5344CB8AC3E}">
        <p14:creationId xmlns:p14="http://schemas.microsoft.com/office/powerpoint/2010/main" val="4397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5"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452914" y="3191827"/>
            <a:ext cx="2468880" cy="2757964"/>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453630"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5652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488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214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4400" b="1"/>
            </a:lvl1pPr>
          </a:lstStyle>
          <a:p>
            <a:r>
              <a:rPr lang="en-US" dirty="0"/>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6"/>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39725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C81D25E-5050-4F35-B021-8324DCFC31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 y="-1451"/>
            <a:ext cx="9141714" cy="6860903"/>
          </a:xfrm>
          <a:prstGeom prst="rect">
            <a:avLst/>
          </a:prstGeom>
        </p:spPr>
      </p:pic>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057400" y="1438643"/>
            <a:ext cx="5029200" cy="1796248"/>
          </a:xfrm>
        </p:spPr>
        <p:txBody>
          <a:bodyPr anchor="ctr">
            <a:normAutofit/>
          </a:bodyPr>
          <a:lstStyle>
            <a:lvl1pPr algn="ctr">
              <a:defRPr sz="7200" b="0">
                <a:solidFill>
                  <a:schemeClr val="accent6"/>
                </a:solidFill>
              </a:defRPr>
            </a:lvl1pPr>
          </a:lstStyle>
          <a:p>
            <a:endParaRPr lang="en-US" dirty="0"/>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534692" y="3356202"/>
            <a:ext cx="3972781" cy="365760"/>
          </a:xfrm>
        </p:spPr>
        <p:txBody>
          <a:bodyPr anchor="t">
            <a:noAutofit/>
          </a:bodyPr>
          <a:lstStyle>
            <a:lvl1pPr marL="0" indent="0" algn="r">
              <a:buNone/>
              <a:defRPr sz="1800" b="1"/>
            </a:lvl1pPr>
            <a:lvl2pPr>
              <a:defRPr sz="1050"/>
            </a:lvl2pPr>
            <a:lvl3pPr>
              <a:defRPr sz="1050"/>
            </a:lvl3pPr>
            <a:lvl4pPr>
              <a:defRPr sz="1050"/>
            </a:lvl4pPr>
            <a:lvl5pPr>
              <a:defRPr sz="1050"/>
            </a:lvl5pPr>
          </a:lstStyle>
          <a:p>
            <a:pPr lvl="0"/>
            <a:r>
              <a:rPr lang="en-US" dirty="0"/>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4630617" y="3356202"/>
            <a:ext cx="3972780" cy="821212"/>
          </a:xfrm>
        </p:spPr>
        <p:txBody>
          <a:bodyPr anchor="t">
            <a:normAutofit/>
          </a:bodyPr>
          <a:lstStyle>
            <a:lvl1pPr marL="0" indent="0">
              <a:lnSpc>
                <a:spcPct val="100000"/>
              </a:lnSpc>
              <a:spcBef>
                <a:spcPts val="225"/>
              </a:spcBef>
              <a:buNone/>
              <a:defRPr sz="1400"/>
            </a:lvl1pPr>
            <a:lvl2pPr marL="342900" indent="0">
              <a:buNone/>
              <a:defRPr sz="1050"/>
            </a:lvl2pPr>
            <a:lvl3pPr>
              <a:defRPr sz="1050"/>
            </a:lvl3pPr>
            <a:lvl4pPr>
              <a:defRPr sz="1050"/>
            </a:lvl4pPr>
            <a:lvl5pPr>
              <a:defRPr sz="1050"/>
            </a:lvl5pPr>
          </a:lstStyle>
          <a:p>
            <a:pPr lvl="0"/>
            <a:r>
              <a:rPr lang="en-US" dirty="0"/>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352792" y="3675336"/>
            <a:ext cx="3154680" cy="471082"/>
          </a:xfrm>
        </p:spPr>
        <p:txBody>
          <a:bodyPr anchor="t">
            <a:normAutofit/>
          </a:bodyPr>
          <a:lstStyle>
            <a:lvl1pPr marL="0" indent="0" algn="r">
              <a:lnSpc>
                <a:spcPct val="100000"/>
              </a:lnSpc>
              <a:spcBef>
                <a:spcPts val="0"/>
              </a:spcBef>
              <a:buNone/>
              <a:defRPr sz="1200" i="1"/>
            </a:lvl1pPr>
            <a:lvl2pPr>
              <a:defRPr sz="1050"/>
            </a:lvl2pPr>
            <a:lvl3pPr>
              <a:defRPr sz="1050"/>
            </a:lvl3pPr>
            <a:lvl4pPr>
              <a:defRPr sz="1050"/>
            </a:lvl4pPr>
            <a:lvl5pPr>
              <a:defRPr sz="105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4572000" y="3375568"/>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2994660" y="4959427"/>
            <a:ext cx="3154680" cy="640080"/>
          </a:xfrm>
        </p:spPr>
        <p:txBody>
          <a:bodyPr anchor="ctr">
            <a:normAutofit/>
          </a:bodyPr>
          <a:lstStyle>
            <a:lvl1pPr marL="0" indent="0" algn="ctr">
              <a:buNone/>
              <a:defRPr sz="1400" b="0">
                <a:solidFill>
                  <a:schemeClr val="tx1"/>
                </a:solidFill>
              </a:defRPr>
            </a:lvl1pPr>
            <a:lvl2pPr>
              <a:defRPr sz="1050"/>
            </a:lvl2pPr>
            <a:lvl3pPr>
              <a:defRPr sz="1050"/>
            </a:lvl3pPr>
            <a:lvl4pPr>
              <a:defRPr sz="1050"/>
            </a:lvl4pPr>
            <a:lvl5pPr>
              <a:defRPr sz="1050"/>
            </a:lvl5pPr>
          </a:lstStyle>
          <a:p>
            <a:pPr lvl="0"/>
            <a:r>
              <a:rPr lang="en-US" dirty="0"/>
              <a:t>Click to edit Master text styles</a:t>
            </a:r>
          </a:p>
        </p:txBody>
      </p:sp>
    </p:spTree>
    <p:extLst>
      <p:ext uri="{BB962C8B-B14F-4D97-AF65-F5344CB8AC3E}">
        <p14:creationId xmlns:p14="http://schemas.microsoft.com/office/powerpoint/2010/main" val="217225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22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4400" b="1"/>
            </a:lvl1pPr>
          </a:lstStyle>
          <a:p>
            <a:r>
              <a:rPr lang="en-US" dirty="0"/>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7743" y="1825625"/>
            <a:ext cx="373760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365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5437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Stacked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noChangeAspect="1"/>
          </p:cNvSpPr>
          <p:nvPr>
            <p:ph sz="quarter" idx="18"/>
          </p:nvPr>
        </p:nvSpPr>
        <p:spPr>
          <a:xfrm>
            <a:off x="331684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noChangeAspect="1"/>
          </p:cNvSpPr>
          <p:nvPr>
            <p:ph sz="quarter" idx="19"/>
          </p:nvPr>
        </p:nvSpPr>
        <p:spPr>
          <a:xfrm>
            <a:off x="5991322"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noChangeAspect="1"/>
          </p:cNvSpPr>
          <p:nvPr>
            <p:ph sz="quarter" idx="21"/>
          </p:nvPr>
        </p:nvSpPr>
        <p:spPr>
          <a:xfrm>
            <a:off x="3316844"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noChangeAspect="1"/>
          </p:cNvSpPr>
          <p:nvPr>
            <p:ph sz="quarter" idx="22"/>
          </p:nvPr>
        </p:nvSpPr>
        <p:spPr>
          <a:xfrm>
            <a:off x="5991322"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CF98FD0D-8D14-4398-8E54-68111E5AC747}"/>
              </a:ext>
            </a:extLst>
          </p:cNvPr>
          <p:cNvSpPr>
            <a:spLocks noGrp="1" noChangeAspect="1"/>
          </p:cNvSpPr>
          <p:nvPr>
            <p:ph sz="quarter" idx="23"/>
          </p:nvPr>
        </p:nvSpPr>
        <p:spPr>
          <a:xfrm>
            <a:off x="62893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C976B8C-2BBC-4466-AEFE-CFBB5B92B3B5}"/>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97154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45108484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350"/>
            </a:lvl1pPr>
            <a:lvl2pPr>
              <a:defRPr sz="1200"/>
            </a:lvl2pPr>
            <a:lvl3pPr>
              <a:defRPr sz="1050"/>
            </a:lvl3pPr>
            <a:lvl4pPr>
              <a:defRPr sz="900"/>
            </a:lvl4pPr>
            <a:lvl5pPr>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350"/>
            </a:lvl1pPr>
            <a:lvl2pPr>
              <a:defRPr sz="1200"/>
            </a:lvl2pPr>
            <a:lvl3pPr>
              <a:defRPr sz="1050"/>
            </a:lvl3pPr>
            <a:lvl4pPr>
              <a:defRPr sz="900"/>
            </a:lvl4pPr>
            <a:lvl5pPr>
              <a:defRPr sz="750"/>
            </a:lvl5pPr>
          </a:lstStyle>
          <a:p>
            <a:pPr lvl="0"/>
            <a:r>
              <a:rPr lang="en-US" dirty="0"/>
              <a:t>Click</a:t>
            </a:r>
          </a:p>
          <a:p>
            <a:pPr lvl="0"/>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2"/>
            <a:ext cx="3789332"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2"/>
            <a:ext cx="3789330"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7265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Tree>
    <p:extLst>
      <p:ext uri="{BB962C8B-B14F-4D97-AF65-F5344CB8AC3E}">
        <p14:creationId xmlns:p14="http://schemas.microsoft.com/office/powerpoint/2010/main" val="3985018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17313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602853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dirty="0"/>
          </a:p>
        </p:txBody>
      </p:sp>
    </p:spTree>
    <p:extLst>
      <p:ext uri="{BB962C8B-B14F-4D97-AF65-F5344CB8AC3E}">
        <p14:creationId xmlns:p14="http://schemas.microsoft.com/office/powerpoint/2010/main" val="4280061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4"/>
            <a:ext cx="2523744" cy="2428875"/>
          </a:xfrm>
        </p:spPr>
        <p:txBody>
          <a:bodyPr/>
          <a:lstStyle/>
          <a:p>
            <a:endParaRPr lang="en-US" dirty="0"/>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1"/>
            <a:ext cx="2523744" cy="2428875"/>
          </a:xfrm>
        </p:spPr>
        <p:txBody>
          <a:bodyPr/>
          <a:lstStyle/>
          <a:p>
            <a:endParaRPr lang="en-US" dirty="0"/>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3521690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lstStyle>
            <a:lvl1pPr algn="l">
              <a:defRPr/>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404392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normAutofit/>
          </a:bodyPr>
          <a:lstStyle>
            <a:lvl1pPr algn="l">
              <a:defRPr sz="3600"/>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
        <p:nvSpPr>
          <p:cNvPr id="9" name="Picture Placeholder 2">
            <a:extLst>
              <a:ext uri="{FF2B5EF4-FFF2-40B4-BE49-F238E27FC236}">
                <a16:creationId xmlns:a16="http://schemas.microsoft.com/office/drawing/2014/main" id="{524F8709-F72F-49EA-B407-C95F183C2938}"/>
              </a:ext>
            </a:extLst>
          </p:cNvPr>
          <p:cNvSpPr>
            <a:spLocks noGrp="1"/>
          </p:cNvSpPr>
          <p:nvPr>
            <p:ph type="pic" sz="quarter" idx="27"/>
          </p:nvPr>
        </p:nvSpPr>
        <p:spPr>
          <a:xfrm>
            <a:off x="635508" y="3514730"/>
            <a:ext cx="2523744" cy="2428875"/>
          </a:xfrm>
        </p:spPr>
        <p:txBody>
          <a:bodyPr/>
          <a:lstStyle/>
          <a:p>
            <a:endParaRPr lang="en-US" dirty="0"/>
          </a:p>
        </p:txBody>
      </p:sp>
    </p:spTree>
    <p:extLst>
      <p:ext uri="{BB962C8B-B14F-4D97-AF65-F5344CB8AC3E}">
        <p14:creationId xmlns:p14="http://schemas.microsoft.com/office/powerpoint/2010/main" val="382636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1"/>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335148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94339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7"/>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34063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3710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3" y="0"/>
            <a:ext cx="9143999" cy="6858000"/>
          </a:xfrm>
        </p:spPr>
        <p:txBody>
          <a:bodyPr anchor="ctr"/>
          <a:lstStyle>
            <a:lvl1pPr marL="0" indent="0" algn="ctr">
              <a:buNone/>
              <a:defRPr/>
            </a:lvl1pPr>
          </a:lstStyle>
          <a:p>
            <a:endParaRPr lang="en-US" dirty="0"/>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967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4526280" cy="6858000"/>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84943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1"/>
            <a:ext cx="4526280" cy="3355848"/>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4526280" cy="3355848"/>
          </a:xfrm>
        </p:spPr>
        <p:txBody>
          <a:bodyPr anchor="ctr"/>
          <a:lstStyle>
            <a:lvl1pPr marL="0" indent="0" algn="ctr">
              <a:buNone/>
              <a:defRPr/>
            </a:lvl1pPr>
          </a:lstStyle>
          <a:p>
            <a:endParaRPr lang="en-US" dirty="0"/>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4617720" y="3502152"/>
            <a:ext cx="4526280" cy="3355848"/>
          </a:xfrm>
        </p:spPr>
        <p:txBody>
          <a:bodyPr anchor="ctr"/>
          <a:lstStyle>
            <a:lvl1pPr marL="0" indent="0" algn="ctr">
              <a:buNone/>
              <a:defRPr/>
            </a:lvl1pPr>
          </a:lstStyle>
          <a:p>
            <a:endParaRPr lang="en-US" dirty="0"/>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4526280" cy="3355848"/>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56534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452914" y="3191827"/>
            <a:ext cx="2468880" cy="2757964"/>
          </a:xfrm>
        </p:spPr>
        <p:txBody>
          <a:bodyPr anchor="t">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2.sv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59783" y="6107751"/>
            <a:ext cx="3086100" cy="365125"/>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dirty="0"/>
              <a:t>Georgia Department of Community </a:t>
            </a:r>
            <a:r>
              <a:rPr lang="en-US" dirty="0">
                <a:solidFill>
                  <a:srgbClr val="898989"/>
                </a:solidFill>
              </a:rPr>
              <a:t>Affairs</a:t>
            </a: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8286750" y="5949796"/>
            <a:ext cx="457200" cy="681037"/>
          </a:xfrm>
          <a:prstGeom prst="rect">
            <a:avLst/>
          </a:prstGeom>
        </p:spPr>
        <p:txBody>
          <a:bodyPr vert="horz" lIns="91440" tIns="45720" rIns="91440" bIns="45720" rtlCol="0" anchor="ctr"/>
          <a:lstStyle>
            <a:lvl1pPr algn="ctr">
              <a:defRPr sz="750">
                <a:solidFill>
                  <a:schemeClr val="tx1">
                    <a:tint val="75000"/>
                  </a:schemeClr>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660" r:id="rId3"/>
    <p:sldLayoutId id="2147483779" r:id="rId4"/>
    <p:sldLayoutId id="2147483768" r:id="rId5"/>
    <p:sldLayoutId id="2147483770" r:id="rId6"/>
    <p:sldLayoutId id="2147483769" r:id="rId7"/>
    <p:sldLayoutId id="2147483747" r:id="rId8"/>
    <p:sldLayoutId id="2147483751" r:id="rId9"/>
    <p:sldLayoutId id="2147483670" r:id="rId10"/>
    <p:sldLayoutId id="2147483762" r:id="rId11"/>
    <p:sldLayoutId id="2147483745" r:id="rId12"/>
    <p:sldLayoutId id="2147483746" r:id="rId13"/>
    <p:sldLayoutId id="2147483708" r:id="rId14"/>
    <p:sldLayoutId id="2147483761" r:id="rId15"/>
    <p:sldLayoutId id="2147483774" r:id="rId16"/>
    <p:sldLayoutId id="2147483732" r:id="rId17"/>
  </p:sldLayoutIdLst>
  <p:hf hdr="0" dt="0"/>
  <p:txStyles>
    <p:titleStyle>
      <a:lvl1pPr algn="l" defTabSz="685783"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9F788-FB1F-41CF-958A-2BBD4A690D6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1"/>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6"/>
            <a:ext cx="4572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117408515"/>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95" r:id="rId6"/>
    <p:sldLayoutId id="2147483796" r:id="rId7"/>
    <p:sldLayoutId id="2147483788" r:id="rId8"/>
    <p:sldLayoutId id="2147483711" r:id="rId9"/>
    <p:sldLayoutId id="2147483753" r:id="rId10"/>
    <p:sldLayoutId id="2147483700" r:id="rId11"/>
    <p:sldLayoutId id="2147483790" r:id="rId12"/>
    <p:sldLayoutId id="2147483759" r:id="rId13"/>
    <p:sldLayoutId id="2147483758" r:id="rId14"/>
    <p:sldLayoutId id="2147483757" r:id="rId15"/>
    <p:sldLayoutId id="2147483754" r:id="rId16"/>
    <p:sldLayoutId id="2147483797" r:id="rId17"/>
    <p:sldLayoutId id="2147483756" r:id="rId18"/>
    <p:sldLayoutId id="2147483755" r:id="rId19"/>
    <p:sldLayoutId id="2147483733" r:id="rId20"/>
    <p:sldLayoutId id="2147483734" r:id="rId21"/>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form.jotform.com/60736166651155" TargetMode="Externa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mpliance@dca.ga.gov" TargetMode="External"/><Relationship Id="rId2" Type="http://schemas.openxmlformats.org/officeDocument/2006/relationships/hyperlink" Target="mailto:Imari.Blackwell@dca.ga.gov"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ca.ga.gov/sites/default/files/dca_lihtc_and_home_complince_manual_3-2024_final_1.pdf"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93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EFB2BF-3C1D-5BBC-0125-527B4EC87220}"/>
              </a:ext>
            </a:extLst>
          </p:cNvPr>
          <p:cNvPicPr>
            <a:picLocks noChangeAspect="1"/>
          </p:cNvPicPr>
          <p:nvPr/>
        </p:nvPicPr>
        <p:blipFill>
          <a:blip r:embed="rId2"/>
          <a:srcRect t="338"/>
          <a:stretch/>
        </p:blipFill>
        <p:spPr>
          <a:xfrm>
            <a:off x="511441" y="1336431"/>
            <a:ext cx="8178799" cy="444236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62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A598C6-ACBF-3131-36AA-62E4EBA5F04D}"/>
              </a:ext>
            </a:extLst>
          </p:cNvPr>
          <p:cNvSpPr>
            <a:spLocks noGrp="1"/>
          </p:cNvSpPr>
          <p:nvPr>
            <p:ph type="title"/>
          </p:nvPr>
        </p:nvSpPr>
        <p:spPr/>
        <p:txBody>
          <a:bodyPr/>
          <a:lstStyle/>
          <a:p>
            <a:r>
              <a:rPr lang="en-US" dirty="0">
                <a:latin typeface="Aptos Serif" panose="02020604070405020304" pitchFamily="18" charset="0"/>
                <a:cs typeface="Aptos Serif" panose="02020604070405020304" pitchFamily="18" charset="0"/>
              </a:rPr>
              <a:t>Remember to:</a:t>
            </a:r>
          </a:p>
        </p:txBody>
      </p:sp>
      <p:sp>
        <p:nvSpPr>
          <p:cNvPr id="2" name="Text Placeholder 1">
            <a:extLst>
              <a:ext uri="{FF2B5EF4-FFF2-40B4-BE49-F238E27FC236}">
                <a16:creationId xmlns:a16="http://schemas.microsoft.com/office/drawing/2014/main" id="{69CA08ED-9496-4DF4-B1B8-28897D7140B0}"/>
              </a:ext>
            </a:extLst>
          </p:cNvPr>
          <p:cNvSpPr>
            <a:spLocks noGrp="1"/>
          </p:cNvSpPr>
          <p:nvPr>
            <p:ph type="body" sz="quarter" idx="17"/>
          </p:nvPr>
        </p:nvSpPr>
        <p:spPr/>
        <p:txBody>
          <a:bodyPr/>
          <a:lstStyle/>
          <a:p>
            <a:r>
              <a:rPr lang="en-US" dirty="0">
                <a:latin typeface="Aptos Serif" panose="02020604070405020304" pitchFamily="18" charset="0"/>
                <a:cs typeface="Aptos Serif" panose="02020604070405020304" pitchFamily="18" charset="0"/>
              </a:rPr>
              <a:t>Complete the form </a:t>
            </a:r>
            <a:r>
              <a:rPr lang="en-US" dirty="0">
                <a:latin typeface="Aptos Serif" panose="02020604070405020304" pitchFamily="18" charset="0"/>
                <a:cs typeface="Aptos Serif" panose="02020604070405020304" pitchFamily="18" charset="0"/>
                <a:hlinkClick r:id="rId2"/>
              </a:rPr>
              <a:t>here</a:t>
            </a:r>
            <a:endParaRPr lang="en-US" dirty="0">
              <a:latin typeface="Aptos Serif" panose="02020604070405020304" pitchFamily="18" charset="0"/>
              <a:cs typeface="Aptos Serif" panose="02020604070405020304" pitchFamily="18" charset="0"/>
            </a:endParaRPr>
          </a:p>
        </p:txBody>
      </p:sp>
      <p:sp>
        <p:nvSpPr>
          <p:cNvPr id="3" name="Text Placeholder 2">
            <a:extLst>
              <a:ext uri="{FF2B5EF4-FFF2-40B4-BE49-F238E27FC236}">
                <a16:creationId xmlns:a16="http://schemas.microsoft.com/office/drawing/2014/main" id="{8DF36590-33A8-4031-BCF4-CF76A0B0047A}"/>
              </a:ext>
            </a:extLst>
          </p:cNvPr>
          <p:cNvSpPr>
            <a:spLocks noGrp="1"/>
          </p:cNvSpPr>
          <p:nvPr>
            <p:ph type="body" sz="quarter" idx="18"/>
          </p:nvPr>
        </p:nvSpPr>
        <p:spPr/>
        <p:txBody>
          <a:bodyPr/>
          <a:lstStyle/>
          <a:p>
            <a:r>
              <a:rPr lang="en-US" dirty="0">
                <a:latin typeface="Aptos Serif" panose="02020604070405020304" pitchFamily="18" charset="0"/>
                <a:cs typeface="Aptos Serif" panose="02020604070405020304" pitchFamily="18" charset="0"/>
              </a:rPr>
              <a:t>Include pictures</a:t>
            </a:r>
          </a:p>
        </p:txBody>
      </p:sp>
      <p:sp>
        <p:nvSpPr>
          <p:cNvPr id="4" name="Content Placeholder 3">
            <a:extLst>
              <a:ext uri="{FF2B5EF4-FFF2-40B4-BE49-F238E27FC236}">
                <a16:creationId xmlns:a16="http://schemas.microsoft.com/office/drawing/2014/main" id="{9BA392AC-36BA-4061-A6E6-5768ACF3960F}"/>
              </a:ext>
            </a:extLst>
          </p:cNvPr>
          <p:cNvSpPr>
            <a:spLocks noGrp="1"/>
          </p:cNvSpPr>
          <p:nvPr>
            <p:ph type="body" sz="quarter" idx="19"/>
          </p:nvPr>
        </p:nvSpPr>
        <p:spPr/>
        <p:txBody>
          <a:bodyPr>
            <a:normAutofit/>
          </a:bodyPr>
          <a:lstStyle/>
          <a:p>
            <a:r>
              <a:rPr lang="en-US" dirty="0">
                <a:latin typeface="Aptos Serif" panose="02020604070405020304" pitchFamily="18" charset="0"/>
                <a:ea typeface="Nunito Light" charset="0"/>
                <a:cs typeface="Aptos Serif" panose="02020604070405020304" pitchFamily="18" charset="0"/>
              </a:rPr>
              <a:t>Attach any relevant documents</a:t>
            </a:r>
            <a:endParaRPr lang="en-US" dirty="0">
              <a:latin typeface="Aptos Serif" panose="02020604070405020304" pitchFamily="18" charset="0"/>
              <a:cs typeface="Aptos Serif" panose="02020604070405020304" pitchFamily="18" charset="0"/>
            </a:endParaRPr>
          </a:p>
        </p:txBody>
      </p:sp>
      <p:sp>
        <p:nvSpPr>
          <p:cNvPr id="5" name="Content Placeholder 4">
            <a:extLst>
              <a:ext uri="{FF2B5EF4-FFF2-40B4-BE49-F238E27FC236}">
                <a16:creationId xmlns:a16="http://schemas.microsoft.com/office/drawing/2014/main" id="{63A4CBC6-C67C-4701-ABD6-4B0F54A9AD8E}"/>
              </a:ext>
            </a:extLst>
          </p:cNvPr>
          <p:cNvSpPr>
            <a:spLocks noGrp="1"/>
          </p:cNvSpPr>
          <p:nvPr>
            <p:ph type="body" sz="quarter" idx="20"/>
          </p:nvPr>
        </p:nvSpPr>
        <p:spPr/>
        <p:txBody>
          <a:bodyPr>
            <a:normAutofit/>
          </a:bodyPr>
          <a:lstStyle/>
          <a:p>
            <a:r>
              <a:rPr lang="en-US" dirty="0">
                <a:latin typeface="Aptos Serif" panose="02020604070405020304" pitchFamily="18" charset="0"/>
                <a:ea typeface="Nunito Light" charset="0"/>
                <a:cs typeface="Aptos Serif" panose="02020604070405020304" pitchFamily="18" charset="0"/>
              </a:rPr>
              <a:t>Include reason for report</a:t>
            </a:r>
            <a:endParaRPr lang="en-US" dirty="0">
              <a:latin typeface="Aptos Serif" panose="02020604070405020304" pitchFamily="18" charset="0"/>
              <a:cs typeface="Aptos Serif" panose="02020604070405020304" pitchFamily="18" charset="0"/>
            </a:endParaRPr>
          </a:p>
        </p:txBody>
      </p:sp>
      <p:pic>
        <p:nvPicPr>
          <p:cNvPr id="14" name="Picture Placeholder 13" descr="Contract with solid fill">
            <a:extLst>
              <a:ext uri="{FF2B5EF4-FFF2-40B4-BE49-F238E27FC236}">
                <a16:creationId xmlns:a16="http://schemas.microsoft.com/office/drawing/2014/main" id="{961C5E90-6090-4AE0-2844-405A83406837}"/>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12545" r="12545"/>
          <a:stretch>
            <a:fillRect/>
          </a:stretch>
        </p:blipFill>
        <p:spPr/>
      </p:pic>
      <p:pic>
        <p:nvPicPr>
          <p:cNvPr id="16" name="Picture Placeholder 15" descr="Postit Notes with solid fill">
            <a:extLst>
              <a:ext uri="{FF2B5EF4-FFF2-40B4-BE49-F238E27FC236}">
                <a16:creationId xmlns:a16="http://schemas.microsoft.com/office/drawing/2014/main" id="{E7C4FBB8-5733-8814-B99A-545A385783B6}"/>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l="12545" r="12545"/>
          <a:stretch>
            <a:fillRect/>
          </a:stretch>
        </p:blipFill>
        <p:spPr/>
      </p:pic>
      <p:pic>
        <p:nvPicPr>
          <p:cNvPr id="18" name="Picture Placeholder 17" descr="Document with solid fill">
            <a:extLst>
              <a:ext uri="{FF2B5EF4-FFF2-40B4-BE49-F238E27FC236}">
                <a16:creationId xmlns:a16="http://schemas.microsoft.com/office/drawing/2014/main" id="{92CB55BA-7A62-1AE6-22F5-60E90AD82CBB}"/>
              </a:ext>
            </a:extLst>
          </p:cNvPr>
          <p:cNvPicPr>
            <a:picLocks noGrp="1" noChangeAspect="1"/>
          </p:cNvPicPr>
          <p:nvPr>
            <p:ph type="pic" sz="quarter" idx="16"/>
          </p:nvPr>
        </p:nvPicPr>
        <p:blipFill>
          <a:blip r:embed="rId7">
            <a:extLst>
              <a:ext uri="{96DAC541-7B7A-43D3-8B79-37D633B846F1}">
                <asvg:svgBlip xmlns:asvg="http://schemas.microsoft.com/office/drawing/2016/SVG/main" r:embed="rId8"/>
              </a:ext>
            </a:extLst>
          </a:blip>
          <a:srcRect l="12500" r="12500"/>
          <a:stretch/>
        </p:blipFill>
        <p:spPr/>
      </p:pic>
      <p:sp>
        <p:nvSpPr>
          <p:cNvPr id="7" name="Slide Number Placeholder 6">
            <a:extLst>
              <a:ext uri="{FF2B5EF4-FFF2-40B4-BE49-F238E27FC236}">
                <a16:creationId xmlns:a16="http://schemas.microsoft.com/office/drawing/2014/main" id="{5A786C0B-24CC-4244-85D5-2E00A1AFC375}"/>
              </a:ext>
            </a:extLst>
          </p:cNvPr>
          <p:cNvSpPr>
            <a:spLocks noGrp="1"/>
          </p:cNvSpPr>
          <p:nvPr>
            <p:ph type="sldNum" sz="quarter" idx="4294967295"/>
          </p:nvPr>
        </p:nvSpPr>
        <p:spPr>
          <a:xfrm>
            <a:off x="8686800" y="5949950"/>
            <a:ext cx="457200" cy="681038"/>
          </a:xfrm>
          <a:prstGeom prst="rect">
            <a:avLst/>
          </a:prstGeom>
        </p:spPr>
        <p:txBody>
          <a:bodyPr/>
          <a:lstStyle/>
          <a:p>
            <a:fld id="{93CAF254-72B9-406C-9E86-C9D983240C82}" type="slidenum">
              <a:rPr lang="en-US" smtClean="0"/>
              <a:pPr/>
              <a:t>11</a:t>
            </a:fld>
            <a:endParaRPr lang="en-US" dirty="0"/>
          </a:p>
        </p:txBody>
      </p:sp>
      <p:pic>
        <p:nvPicPr>
          <p:cNvPr id="19" name="Picture Placeholder 17" descr="Camera with solid fill">
            <a:extLst>
              <a:ext uri="{FF2B5EF4-FFF2-40B4-BE49-F238E27FC236}">
                <a16:creationId xmlns:a16="http://schemas.microsoft.com/office/drawing/2014/main" id="{F4B29915-462A-1CBD-DA8B-E29D515B019B}"/>
              </a:ext>
            </a:extLst>
          </p:cNvPr>
          <p:cNvPicPr>
            <a:picLocks noChangeAspect="1"/>
          </p:cNvPicPr>
          <p:nvPr/>
        </p:nvPicPr>
        <p:blipFill>
          <a:blip r:embed="rId9">
            <a:extLst>
              <a:ext uri="{96DAC541-7B7A-43D3-8B79-37D633B846F1}">
                <asvg:svgBlip xmlns:asvg="http://schemas.microsoft.com/office/drawing/2016/SVG/main" r:embed="rId10"/>
              </a:ext>
            </a:extLst>
          </a:blip>
          <a:srcRect l="12545" r="12545"/>
          <a:stretch>
            <a:fillRect/>
          </a:stretch>
        </p:blipFill>
        <p:spPr>
          <a:xfrm>
            <a:off x="668984" y="5155791"/>
            <a:ext cx="663926" cy="885235"/>
          </a:xfrm>
          <a:prstGeom prst="ellipse">
            <a:avLst/>
          </a:prstGeom>
          <a:solidFill>
            <a:schemeClr val="bg1"/>
          </a:solidFill>
          <a:ln w="19050">
            <a:noFill/>
          </a:ln>
        </p:spPr>
      </p:pic>
    </p:spTree>
    <p:extLst>
      <p:ext uri="{BB962C8B-B14F-4D97-AF65-F5344CB8AC3E}">
        <p14:creationId xmlns:p14="http://schemas.microsoft.com/office/powerpoint/2010/main" val="256678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28B9F-C1B8-44E3-B756-D6E07169010E}"/>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376EF456-5156-4D0C-BB0F-2A26AE2B530A}"/>
              </a:ext>
            </a:extLst>
          </p:cNvPr>
          <p:cNvSpPr>
            <a:spLocks noGrp="1"/>
          </p:cNvSpPr>
          <p:nvPr>
            <p:ph type="body" sz="quarter" idx="11"/>
          </p:nvPr>
        </p:nvSpPr>
        <p:spPr/>
        <p:txBody>
          <a:bodyPr>
            <a:normAutofit/>
          </a:bodyPr>
          <a:lstStyle/>
          <a:p>
            <a:r>
              <a:rPr lang="en-US" dirty="0"/>
              <a:t>Compliance@dca.ga.gov</a:t>
            </a:r>
          </a:p>
        </p:txBody>
      </p:sp>
      <p:sp>
        <p:nvSpPr>
          <p:cNvPr id="6" name="Text Placeholder 5">
            <a:extLst>
              <a:ext uri="{FF2B5EF4-FFF2-40B4-BE49-F238E27FC236}">
                <a16:creationId xmlns:a16="http://schemas.microsoft.com/office/drawing/2014/main" id="{C896B9D3-34A1-4B35-8B50-415B9D4B976D}"/>
              </a:ext>
            </a:extLst>
          </p:cNvPr>
          <p:cNvSpPr>
            <a:spLocks noGrp="1"/>
          </p:cNvSpPr>
          <p:nvPr>
            <p:ph type="body" sz="quarter" idx="15"/>
          </p:nvPr>
        </p:nvSpPr>
        <p:spPr/>
        <p:txBody>
          <a:bodyPr/>
          <a:lstStyle/>
          <a:p>
            <a:r>
              <a:rPr lang="en-US" b="1" dirty="0">
                <a:solidFill>
                  <a:schemeClr val="accent1"/>
                </a:solidFill>
              </a:rPr>
              <a:t>dca.ga.gov</a:t>
            </a:r>
          </a:p>
        </p:txBody>
      </p:sp>
    </p:spTree>
    <p:extLst>
      <p:ext uri="{BB962C8B-B14F-4D97-AF65-F5344CB8AC3E}">
        <p14:creationId xmlns:p14="http://schemas.microsoft.com/office/powerpoint/2010/main" val="155637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9529AF-FC32-4F7A-9BA9-360C4E59BA33}"/>
              </a:ext>
            </a:extLst>
          </p:cNvPr>
          <p:cNvSpPr>
            <a:spLocks noGrp="1"/>
          </p:cNvSpPr>
          <p:nvPr>
            <p:ph type="title"/>
          </p:nvPr>
        </p:nvSpPr>
        <p:spPr>
          <a:xfrm>
            <a:off x="637795" y="548644"/>
            <a:ext cx="7755577" cy="2537459"/>
          </a:xfrm>
        </p:spPr>
        <p:txBody>
          <a:bodyPr>
            <a:normAutofit/>
          </a:bodyPr>
          <a:lstStyle/>
          <a:p>
            <a:pPr algn="ctr"/>
            <a:r>
              <a:rPr lang="en-US" dirty="0">
                <a:latin typeface="Aptos Serif" panose="02020604070405020304" pitchFamily="18" charset="0"/>
                <a:cs typeface="Aptos Serif" panose="02020604070405020304" pitchFamily="18" charset="0"/>
              </a:rPr>
              <a:t>How to Complete a Casualty Loss Form</a:t>
            </a:r>
          </a:p>
        </p:txBody>
      </p:sp>
      <p:sp>
        <p:nvSpPr>
          <p:cNvPr id="8" name="Text Placeholder 7">
            <a:extLst>
              <a:ext uri="{FF2B5EF4-FFF2-40B4-BE49-F238E27FC236}">
                <a16:creationId xmlns:a16="http://schemas.microsoft.com/office/drawing/2014/main" id="{2A6429C8-33D1-4C90-9A43-5DB80691B804}"/>
              </a:ext>
            </a:extLst>
          </p:cNvPr>
          <p:cNvSpPr>
            <a:spLocks noGrp="1"/>
          </p:cNvSpPr>
          <p:nvPr>
            <p:ph type="body" idx="1"/>
          </p:nvPr>
        </p:nvSpPr>
        <p:spPr/>
        <p:txBody>
          <a:bodyPr/>
          <a:lstStyle/>
          <a:p>
            <a:r>
              <a:rPr lang="en-US" dirty="0"/>
              <a:t>By:</a:t>
            </a:r>
          </a:p>
          <a:p>
            <a:r>
              <a:rPr lang="en-US" dirty="0"/>
              <a:t>Imari Blackwell, Compliance Manager of Audits &amp; 3</a:t>
            </a:r>
            <a:r>
              <a:rPr lang="en-US" baseline="30000" dirty="0"/>
              <a:t>rd</a:t>
            </a:r>
            <a:r>
              <a:rPr lang="en-US" dirty="0"/>
              <a:t> Party Contractors</a:t>
            </a:r>
          </a:p>
          <a:p>
            <a:r>
              <a:rPr lang="en-US" dirty="0">
                <a:solidFill>
                  <a:srgbClr val="0000CC"/>
                </a:solidFill>
                <a:hlinkClick r:id="rId2">
                  <a:extLst>
                    <a:ext uri="{A12FA001-AC4F-418D-AE19-62706E023703}">
                      <ahyp:hlinkClr xmlns:ahyp="http://schemas.microsoft.com/office/drawing/2018/hyperlinkcolor" val="tx"/>
                    </a:ext>
                  </a:extLst>
                </a:hlinkClick>
              </a:rPr>
              <a:t>Imari.Blackwell@dca.ga.gov</a:t>
            </a:r>
            <a:r>
              <a:rPr lang="en-US" dirty="0">
                <a:solidFill>
                  <a:srgbClr val="0000CC"/>
                </a:solidFill>
              </a:rPr>
              <a:t> </a:t>
            </a:r>
          </a:p>
          <a:p>
            <a:r>
              <a:rPr lang="en-US" dirty="0"/>
              <a:t>Or</a:t>
            </a:r>
          </a:p>
          <a:p>
            <a:r>
              <a:rPr lang="en-US" dirty="0">
                <a:solidFill>
                  <a:srgbClr val="0000CC"/>
                </a:solidFill>
                <a:hlinkClick r:id="rId3">
                  <a:extLst>
                    <a:ext uri="{A12FA001-AC4F-418D-AE19-62706E023703}">
                      <ahyp:hlinkClr xmlns:ahyp="http://schemas.microsoft.com/office/drawing/2018/hyperlinkcolor" val="tx"/>
                    </a:ext>
                  </a:extLst>
                </a:hlinkClick>
              </a:rPr>
              <a:t>Compliance@dca.ga.gov</a:t>
            </a:r>
            <a:r>
              <a:rPr lang="en-US" dirty="0">
                <a:solidFill>
                  <a:srgbClr val="0000CC"/>
                </a:solidFill>
              </a:rPr>
              <a:t> </a:t>
            </a:r>
          </a:p>
          <a:p>
            <a:endParaRPr lang="en-US" dirty="0"/>
          </a:p>
          <a:p>
            <a:endParaRPr lang="en-US" dirty="0"/>
          </a:p>
        </p:txBody>
      </p:sp>
    </p:spTree>
    <p:extLst>
      <p:ext uri="{BB962C8B-B14F-4D97-AF65-F5344CB8AC3E}">
        <p14:creationId xmlns:p14="http://schemas.microsoft.com/office/powerpoint/2010/main" val="386066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FF9C2-8A97-460B-97AA-9151CE555E12}"/>
              </a:ext>
            </a:extLst>
          </p:cNvPr>
          <p:cNvSpPr>
            <a:spLocks noGrp="1"/>
          </p:cNvSpPr>
          <p:nvPr>
            <p:ph type="body" sz="quarter" idx="13"/>
          </p:nvPr>
        </p:nvSpPr>
        <p:spPr/>
        <p:txBody>
          <a:bodyPr/>
          <a:lstStyle/>
          <a:p>
            <a:r>
              <a:rPr lang="en-US" dirty="0"/>
              <a:t>What you do today can improve all your tomorrows…</a:t>
            </a:r>
          </a:p>
          <a:p>
            <a:pPr algn="r"/>
            <a:endParaRPr lang="en-US" sz="1600" dirty="0"/>
          </a:p>
          <a:p>
            <a:pPr algn="r"/>
            <a:endParaRPr lang="en-US" sz="1600" dirty="0"/>
          </a:p>
          <a:p>
            <a:pPr algn="r"/>
            <a:r>
              <a:rPr lang="en-US" sz="1600" dirty="0"/>
              <a:t>Ralph Marston</a:t>
            </a:r>
          </a:p>
        </p:txBody>
      </p:sp>
      <p:sp>
        <p:nvSpPr>
          <p:cNvPr id="2" name="Footer Placeholder 1">
            <a:extLst>
              <a:ext uri="{FF2B5EF4-FFF2-40B4-BE49-F238E27FC236}">
                <a16:creationId xmlns:a16="http://schemas.microsoft.com/office/drawing/2014/main" id="{4858F7B7-0B02-4A5E-A2C0-33E399B71DC5}"/>
              </a:ext>
            </a:extLst>
          </p:cNvPr>
          <p:cNvSpPr>
            <a:spLocks noGrp="1"/>
          </p:cNvSpPr>
          <p:nvPr>
            <p:ph type="ftr" sz="quarter" idx="15"/>
          </p:nvPr>
        </p:nvSpPr>
        <p:spPr/>
        <p:txBody>
          <a:bodyPr/>
          <a:lstStyle/>
          <a:p>
            <a:r>
              <a:rPr lang="en-US"/>
              <a:t>Georgia Department of Community Affairs</a:t>
            </a:r>
            <a:endParaRPr lang="en-US" dirty="0"/>
          </a:p>
        </p:txBody>
      </p:sp>
      <p:sp>
        <p:nvSpPr>
          <p:cNvPr id="4" name="Slide Number Placeholder 3">
            <a:extLst>
              <a:ext uri="{FF2B5EF4-FFF2-40B4-BE49-F238E27FC236}">
                <a16:creationId xmlns:a16="http://schemas.microsoft.com/office/drawing/2014/main" id="{288F078C-BF56-4555-8536-8AB8A0191592}"/>
              </a:ext>
            </a:extLst>
          </p:cNvPr>
          <p:cNvSpPr>
            <a:spLocks noGrp="1"/>
          </p:cNvSpPr>
          <p:nvPr>
            <p:ph type="sldNum" sz="quarter" idx="16"/>
          </p:nvPr>
        </p:nvSpPr>
        <p:spPr/>
        <p:txBody>
          <a:bodyPr/>
          <a:lstStyle/>
          <a:p>
            <a:fld id="{93CAF254-72B9-406C-9E86-C9D983240C82}" type="slidenum">
              <a:rPr lang="en-US" smtClean="0"/>
              <a:pPr/>
              <a:t>3</a:t>
            </a:fld>
            <a:endParaRPr lang="en-US" dirty="0"/>
          </a:p>
        </p:txBody>
      </p:sp>
    </p:spTree>
    <p:extLst>
      <p:ext uri="{BB962C8B-B14F-4D97-AF65-F5344CB8AC3E}">
        <p14:creationId xmlns:p14="http://schemas.microsoft.com/office/powerpoint/2010/main" val="169002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44442-1154-40D1-AB51-AB2FB7C84837}"/>
              </a:ext>
            </a:extLst>
          </p:cNvPr>
          <p:cNvSpPr>
            <a:spLocks noGrp="1"/>
          </p:cNvSpPr>
          <p:nvPr>
            <p:ph sz="half" idx="1"/>
          </p:nvPr>
        </p:nvSpPr>
        <p:spPr>
          <a:xfrm>
            <a:off x="628648" y="1690688"/>
            <a:ext cx="5259404" cy="4163182"/>
          </a:xfrm>
        </p:spPr>
        <p:txBody>
          <a:bodyPr anchor="t">
            <a:normAutofit lnSpcReduction="10000"/>
          </a:bodyPr>
          <a:lstStyle/>
          <a:p>
            <a:pPr marL="0" indent="0">
              <a:buNone/>
            </a:pPr>
            <a:r>
              <a:rPr lang="en-US" sz="2800" dirty="0">
                <a:solidFill>
                  <a:schemeClr val="tx2"/>
                </a:solidFill>
                <a:latin typeface="Aptos Serif" panose="02020604070405020304" pitchFamily="18" charset="0"/>
                <a:ea typeface="Nunito Light" charset="0"/>
                <a:cs typeface="Aptos Serif" panose="02020604070405020304" pitchFamily="18" charset="0"/>
              </a:rPr>
              <a:t>The damage, destruction, or loss of the property from any sudden, unexpected, or an unusual event such as flood, hurricane, tornado, fire, earthquake, or volcanic eruption that is beyond an owner’s control.  A casualty event doesn’t include normal wear and tear or progressive deterioration.</a:t>
            </a:r>
            <a:endParaRPr lang="en-US" sz="1800" dirty="0">
              <a:solidFill>
                <a:schemeClr val="tx2"/>
              </a:solidFill>
              <a:latin typeface="Aptos Serif" panose="02020604070405020304" pitchFamily="18" charset="0"/>
              <a:ea typeface="Nunito Light" charset="0"/>
              <a:cs typeface="Aptos Serif" panose="02020604070405020304" pitchFamily="18" charset="0"/>
            </a:endParaRPr>
          </a:p>
          <a:p>
            <a:endParaRPr lang="en-US" dirty="0"/>
          </a:p>
        </p:txBody>
      </p:sp>
      <p:sp>
        <p:nvSpPr>
          <p:cNvPr id="3" name="Content Placeholder 2">
            <a:extLst>
              <a:ext uri="{FF2B5EF4-FFF2-40B4-BE49-F238E27FC236}">
                <a16:creationId xmlns:a16="http://schemas.microsoft.com/office/drawing/2014/main" id="{00738815-3E2D-4F09-8681-EE068A83AA53}"/>
              </a:ext>
            </a:extLst>
          </p:cNvPr>
          <p:cNvSpPr>
            <a:spLocks noGrp="1"/>
          </p:cNvSpPr>
          <p:nvPr>
            <p:ph sz="half" idx="2"/>
          </p:nvPr>
        </p:nvSpPr>
        <p:spPr>
          <a:xfrm>
            <a:off x="5895771" y="1690688"/>
            <a:ext cx="2812393" cy="4163182"/>
          </a:xfrm>
        </p:spPr>
        <p:txBody>
          <a:bodyPr anchor="t">
            <a:normAutofit/>
          </a:bodyPr>
          <a:lstStyle/>
          <a:p>
            <a:pPr marL="0" indent="0">
              <a:buNone/>
            </a:pPr>
            <a:r>
              <a:rPr lang="en-US" sz="1200" b="1" dirty="0">
                <a:solidFill>
                  <a:srgbClr val="0000CC"/>
                </a:solidFill>
                <a:latin typeface="Aptos Serif" panose="02020604070405020304" pitchFamily="18" charset="0"/>
                <a:cs typeface="Aptos Serif" panose="02020604070405020304" pitchFamily="18" charset="0"/>
                <a:hlinkClick r:id="rId2">
                  <a:extLst>
                    <a:ext uri="{A12FA001-AC4F-418D-AE19-62706E023703}">
                      <ahyp:hlinkClr xmlns:ahyp="http://schemas.microsoft.com/office/drawing/2018/hyperlinkcolor" val="tx"/>
                    </a:ext>
                  </a:extLst>
                </a:hlinkClick>
              </a:rPr>
              <a:t>LIHTC &amp; HOME Compliance Manual</a:t>
            </a:r>
            <a:endParaRPr lang="en-US" sz="1200" b="1" dirty="0">
              <a:solidFill>
                <a:srgbClr val="0000CC"/>
              </a:solidFill>
              <a:latin typeface="Aptos Serif" panose="02020604070405020304" pitchFamily="18" charset="0"/>
              <a:cs typeface="Aptos Serif" panose="02020604070405020304" pitchFamily="18" charset="0"/>
            </a:endParaRPr>
          </a:p>
          <a:p>
            <a:pPr marL="0" indent="0" algn="ctr">
              <a:buNone/>
            </a:pPr>
            <a:r>
              <a:rPr lang="en-US" sz="1200" b="1" dirty="0">
                <a:solidFill>
                  <a:schemeClr val="tx2"/>
                </a:solidFill>
                <a:latin typeface="Aptos Serif" panose="02020604070405020304" pitchFamily="18" charset="0"/>
                <a:ea typeface="Nunito Light" charset="0"/>
                <a:cs typeface="Aptos Serif" panose="02020604070405020304" pitchFamily="18" charset="0"/>
              </a:rPr>
              <a:t>Starting on pg. 202</a:t>
            </a:r>
          </a:p>
          <a:p>
            <a:pPr marL="0" indent="0">
              <a:buNone/>
            </a:pPr>
            <a:endParaRPr lang="en-US" sz="1200" dirty="0">
              <a:latin typeface="Aptos Serif" panose="02020604070405020304" pitchFamily="18" charset="0"/>
              <a:cs typeface="Aptos Serif" panose="02020604070405020304" pitchFamily="18" charset="0"/>
            </a:endParaRPr>
          </a:p>
        </p:txBody>
      </p:sp>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p:txBody>
          <a:bodyPr>
            <a:normAutofit/>
          </a:bodyPr>
          <a:lstStyle/>
          <a:p>
            <a:r>
              <a:rPr lang="en-US" dirty="0">
                <a:latin typeface="Aptos Serif" panose="02020604070405020304" pitchFamily="18" charset="0"/>
                <a:cs typeface="Aptos Serif" panose="02020604070405020304" pitchFamily="18" charset="0"/>
              </a:rPr>
              <a:t>What is Casualty Loss?</a:t>
            </a:r>
          </a:p>
        </p:txBody>
      </p:sp>
      <p:pic>
        <p:nvPicPr>
          <p:cNvPr id="6" name="Picture 5">
            <a:extLst>
              <a:ext uri="{FF2B5EF4-FFF2-40B4-BE49-F238E27FC236}">
                <a16:creationId xmlns:a16="http://schemas.microsoft.com/office/drawing/2014/main" id="{9998C632-2D68-A19B-90D0-031A13FAD113}"/>
              </a:ext>
            </a:extLst>
          </p:cNvPr>
          <p:cNvPicPr>
            <a:picLocks noChangeAspect="1"/>
          </p:cNvPicPr>
          <p:nvPr/>
        </p:nvPicPr>
        <p:blipFill>
          <a:blip r:embed="rId3"/>
          <a:stretch>
            <a:fillRect/>
          </a:stretch>
        </p:blipFill>
        <p:spPr>
          <a:xfrm>
            <a:off x="5788284" y="2313792"/>
            <a:ext cx="2919880" cy="2853520"/>
          </a:xfrm>
          <a:prstGeom prst="rect">
            <a:avLst/>
          </a:prstGeom>
        </p:spPr>
      </p:pic>
    </p:spTree>
    <p:extLst>
      <p:ext uri="{BB962C8B-B14F-4D97-AF65-F5344CB8AC3E}">
        <p14:creationId xmlns:p14="http://schemas.microsoft.com/office/powerpoint/2010/main" val="165431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c 15">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4377" y="775849"/>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5C523850-F2C3-4DE4-AFA2-4B27A3AF52DA}"/>
              </a:ext>
            </a:extLst>
          </p:cNvPr>
          <p:cNvSpPr>
            <a:spLocks noGrp="1"/>
          </p:cNvSpPr>
          <p:nvPr>
            <p:ph type="title"/>
          </p:nvPr>
        </p:nvSpPr>
        <p:spPr>
          <a:xfrm>
            <a:off x="5310553" y="647593"/>
            <a:ext cx="3350844" cy="3060541"/>
          </a:xfrm>
        </p:spPr>
        <p:txBody>
          <a:bodyPr vert="horz" lIns="91440" tIns="45720" rIns="91440" bIns="45720" rtlCol="0" anchor="b">
            <a:normAutofit/>
          </a:bodyPr>
          <a:lstStyle/>
          <a:p>
            <a:pPr algn="ctr"/>
            <a:r>
              <a:rPr lang="en-US" sz="5100" kern="1200">
                <a:solidFill>
                  <a:srgbClr val="FFFFFF"/>
                </a:solidFill>
                <a:latin typeface="+mj-lt"/>
                <a:ea typeface="+mj-ea"/>
                <a:cs typeface="+mj-cs"/>
              </a:rPr>
              <a:t>Where to go to start the process?</a:t>
            </a:r>
          </a:p>
        </p:txBody>
      </p:sp>
      <p:sp>
        <p:nvSpPr>
          <p:cNvPr id="18" name="Oval 17">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8276" y="366810"/>
            <a:ext cx="4593285"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resentation with media with solid fill">
            <a:extLst>
              <a:ext uri="{FF2B5EF4-FFF2-40B4-BE49-F238E27FC236}">
                <a16:creationId xmlns:a16="http://schemas.microsoft.com/office/drawing/2014/main" id="{E03A2A2C-7145-CC21-E15F-64D85722D7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060" y="1834479"/>
            <a:ext cx="3189041" cy="318904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391989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BA0DA9-5B44-14B6-5682-F354F23CEE87}"/>
              </a:ext>
            </a:extLst>
          </p:cNvPr>
          <p:cNvPicPr>
            <a:picLocks noChangeAspect="1"/>
          </p:cNvPicPr>
          <p:nvPr/>
        </p:nvPicPr>
        <p:blipFill>
          <a:blip r:embed="rId2"/>
          <a:stretch>
            <a:fillRect/>
          </a:stretch>
        </p:blipFill>
        <p:spPr>
          <a:xfrm>
            <a:off x="482600" y="1169606"/>
            <a:ext cx="8178799" cy="4518786"/>
          </a:xfrm>
          <a:prstGeom prst="rect">
            <a:avLst/>
          </a:prstGeom>
          <a:ln>
            <a:noFill/>
          </a:ln>
        </p:spPr>
      </p:pic>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45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a:extLst>
              <a:ext uri="{FF2B5EF4-FFF2-40B4-BE49-F238E27FC236}">
                <a16:creationId xmlns:a16="http://schemas.microsoft.com/office/drawing/2014/main" id="{3075C4A6-DF29-298D-34C1-E6D7D208056A}"/>
              </a:ext>
            </a:extLst>
          </p:cNvPr>
          <p:cNvPicPr>
            <a:picLocks noChangeAspect="1"/>
          </p:cNvPicPr>
          <p:nvPr/>
        </p:nvPicPr>
        <p:blipFill>
          <a:blip r:embed="rId2"/>
          <a:stretch>
            <a:fillRect/>
          </a:stretch>
        </p:blipFill>
        <p:spPr>
          <a:xfrm>
            <a:off x="171450" y="355163"/>
            <a:ext cx="8743950" cy="4699873"/>
          </a:xfrm>
          <a:prstGeom prst="rect">
            <a:avLst/>
          </a:prstGeom>
        </p:spPr>
      </p:pic>
    </p:spTree>
    <p:extLst>
      <p:ext uri="{BB962C8B-B14F-4D97-AF65-F5344CB8AC3E}">
        <p14:creationId xmlns:p14="http://schemas.microsoft.com/office/powerpoint/2010/main" val="429008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A7AF4C-731A-F6AC-78A4-BDFCDC7F5E84}"/>
              </a:ext>
            </a:extLst>
          </p:cNvPr>
          <p:cNvPicPr>
            <a:picLocks noChangeAspect="1"/>
          </p:cNvPicPr>
          <p:nvPr/>
        </p:nvPicPr>
        <p:blipFill>
          <a:blip r:embed="rId2"/>
          <a:stretch>
            <a:fillRect/>
          </a:stretch>
        </p:blipFill>
        <p:spPr>
          <a:xfrm>
            <a:off x="482600" y="1108265"/>
            <a:ext cx="8178799" cy="4641468"/>
          </a:xfrm>
          <a:prstGeom prst="rect">
            <a:avLst/>
          </a:prstGeom>
          <a:ln>
            <a:noFill/>
          </a:ln>
        </p:spPr>
      </p:pic>
    </p:spTree>
    <p:extLst>
      <p:ext uri="{BB962C8B-B14F-4D97-AF65-F5344CB8AC3E}">
        <p14:creationId xmlns:p14="http://schemas.microsoft.com/office/powerpoint/2010/main" val="218769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20DED42-3979-2719-FC28-668236ADF95F}"/>
              </a:ext>
            </a:extLst>
          </p:cNvPr>
          <p:cNvPicPr>
            <a:picLocks noChangeAspect="1"/>
          </p:cNvPicPr>
          <p:nvPr/>
        </p:nvPicPr>
        <p:blipFill>
          <a:blip r:embed="rId2"/>
          <a:stretch>
            <a:fillRect/>
          </a:stretch>
        </p:blipFill>
        <p:spPr>
          <a:xfrm>
            <a:off x="171450" y="1994655"/>
            <a:ext cx="8743950" cy="1420890"/>
          </a:xfrm>
          <a:prstGeom prst="rect">
            <a:avLst/>
          </a:prstGeom>
        </p:spPr>
      </p:pic>
    </p:spTree>
    <p:extLst>
      <p:ext uri="{BB962C8B-B14F-4D97-AF65-F5344CB8AC3E}">
        <p14:creationId xmlns:p14="http://schemas.microsoft.com/office/powerpoint/2010/main" val="3808907281"/>
      </p:ext>
    </p:extLst>
  </p:cSld>
  <p:clrMapOvr>
    <a:masterClrMapping/>
  </p:clrMapOvr>
</p:sld>
</file>

<file path=ppt/theme/theme1.xml><?xml version="1.0" encoding="utf-8"?>
<a:theme xmlns:a="http://schemas.openxmlformats.org/drawingml/2006/main" name="Custom Design">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15" ma:contentTypeDescription="Create a new document." ma:contentTypeScope="" ma:versionID="dc67d0a1b1f5194af032de69776f9a3c">
  <xsd:schema xmlns:xsd="http://www.w3.org/2001/XMLSchema" xmlns:xs="http://www.w3.org/2001/XMLSchema" xmlns:p="http://schemas.microsoft.com/office/2006/metadata/properties" xmlns:ns2="431100d4-4470-42c1-96bc-46686c1829ae" xmlns:ns3="2caeac48-cba0-4630-8516-530feeea33b3" targetNamespace="http://schemas.microsoft.com/office/2006/metadata/properties" ma:root="true" ma:fieldsID="79673bf7172c3416a8582a23d6c4d071" ns2:_="" ns3:_="">
    <xsd:import namespace="431100d4-4470-42c1-96bc-46686c1829ae"/>
    <xsd:import namespace="2caeac48-cba0-4630-8516-530feeea33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aeac48-cba0-4630-8516-530feeea33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7F362-AB41-4ABF-83EE-218717EAE2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36C49D-C16F-4532-B295-B09D505FA10E}">
  <ds:schemaRefs>
    <ds:schemaRef ds:uri="http://schemas.microsoft.com/sharepoint/v3/contenttype/forms"/>
  </ds:schemaRefs>
</ds:datastoreItem>
</file>

<file path=customXml/itemProps3.xml><?xml version="1.0" encoding="utf-8"?>
<ds:datastoreItem xmlns:ds="http://schemas.openxmlformats.org/officeDocument/2006/customXml" ds:itemID="{F481BFB9-F32A-4D68-A4BE-93DAEBFC5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2caeac48-cba0-4630-8516-530feeea3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15301</TotalTime>
  <Words>165</Words>
  <Application>Microsoft Office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Aptos Serif</vt:lpstr>
      <vt:lpstr>Arial</vt:lpstr>
      <vt:lpstr>Calibri</vt:lpstr>
      <vt:lpstr>Source Sans Pro</vt:lpstr>
      <vt:lpstr>Custom Design</vt:lpstr>
      <vt:lpstr>Office Theme</vt:lpstr>
      <vt:lpstr>PowerPoint Presentation</vt:lpstr>
      <vt:lpstr>How to Complete a Casualty Loss Form</vt:lpstr>
      <vt:lpstr>PowerPoint Presentation</vt:lpstr>
      <vt:lpstr>What is Casualty Loss?</vt:lpstr>
      <vt:lpstr>Where to go to start the process?</vt:lpstr>
      <vt:lpstr>PowerPoint Presentation</vt:lpstr>
      <vt:lpstr>PowerPoint Presentation</vt:lpstr>
      <vt:lpstr>PowerPoint Presentation</vt:lpstr>
      <vt:lpstr>PowerPoint Presentation</vt:lpstr>
      <vt:lpstr>PowerPoint Presentation</vt:lpstr>
      <vt:lpstr>Remember to: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Tarika Dorner</cp:lastModifiedBy>
  <cp:revision>206</cp:revision>
  <dcterms:created xsi:type="dcterms:W3CDTF">2023-04-03T19:03:47Z</dcterms:created>
  <dcterms:modified xsi:type="dcterms:W3CDTF">2024-10-04T12:19:36Z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0x01010040072FE0E8154A41BBE7DDA723966D31</vt:lpwstr>
  </property>
</Properties>
</file>