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modernComment_9EE_8BBD53B5.xml" ContentType="application/vnd.ms-powerpoint.comments+xml"/>
  <Override PartName="/ppt/comments/modernComment_9DF_76092EF2.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A71_444CF643.xml" ContentType="application/vnd.ms-powerpoint.comments+xml"/>
  <Override PartName="/ppt/comments/modernComment_A6C_4D2F8667.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4"/>
    <p:sldMasterId id="2147483694" r:id="rId5"/>
    <p:sldMasterId id="2147483797" r:id="rId6"/>
  </p:sldMasterIdLst>
  <p:notesMasterIdLst>
    <p:notesMasterId r:id="rId184"/>
  </p:notesMasterIdLst>
  <p:handoutMasterIdLst>
    <p:handoutMasterId r:id="rId185"/>
  </p:handoutMasterIdLst>
  <p:sldIdLst>
    <p:sldId id="303" r:id="rId7"/>
    <p:sldId id="313" r:id="rId8"/>
    <p:sldId id="331" r:id="rId9"/>
    <p:sldId id="2677" r:id="rId10"/>
    <p:sldId id="2530" r:id="rId11"/>
    <p:sldId id="333" r:id="rId12"/>
    <p:sldId id="259" r:id="rId13"/>
    <p:sldId id="292" r:id="rId14"/>
    <p:sldId id="2566" r:id="rId15"/>
    <p:sldId id="2567" r:id="rId16"/>
    <p:sldId id="2528" r:id="rId17"/>
    <p:sldId id="325" r:id="rId18"/>
    <p:sldId id="308" r:id="rId19"/>
    <p:sldId id="2542" r:id="rId20"/>
    <p:sldId id="2543" r:id="rId21"/>
    <p:sldId id="2529" r:id="rId22"/>
    <p:sldId id="2527" r:id="rId23"/>
    <p:sldId id="2443" r:id="rId24"/>
    <p:sldId id="2445" r:id="rId25"/>
    <p:sldId id="2398" r:id="rId26"/>
    <p:sldId id="2531" r:id="rId27"/>
    <p:sldId id="309" r:id="rId28"/>
    <p:sldId id="2469" r:id="rId29"/>
    <p:sldId id="2465" r:id="rId30"/>
    <p:sldId id="2468" r:id="rId31"/>
    <p:sldId id="2471" r:id="rId32"/>
    <p:sldId id="2470" r:id="rId33"/>
    <p:sldId id="2464" r:id="rId34"/>
    <p:sldId id="2532" r:id="rId35"/>
    <p:sldId id="305" r:id="rId36"/>
    <p:sldId id="2497" r:id="rId37"/>
    <p:sldId id="2500" r:id="rId38"/>
    <p:sldId id="2505" r:id="rId39"/>
    <p:sldId id="2506" r:id="rId40"/>
    <p:sldId id="2507" r:id="rId41"/>
    <p:sldId id="2508" r:id="rId42"/>
    <p:sldId id="2509" r:id="rId43"/>
    <p:sldId id="2510" r:id="rId44"/>
    <p:sldId id="2533" r:id="rId45"/>
    <p:sldId id="341" r:id="rId46"/>
    <p:sldId id="342" r:id="rId47"/>
    <p:sldId id="2678" r:id="rId48"/>
    <p:sldId id="2679" r:id="rId49"/>
    <p:sldId id="336" r:id="rId50"/>
    <p:sldId id="283" r:id="rId51"/>
    <p:sldId id="2635" r:id="rId52"/>
    <p:sldId id="2637" r:id="rId53"/>
    <p:sldId id="2676" r:id="rId54"/>
    <p:sldId id="2636" r:id="rId55"/>
    <p:sldId id="368" r:id="rId56"/>
    <p:sldId id="2644" r:id="rId57"/>
    <p:sldId id="2626" r:id="rId58"/>
    <p:sldId id="2652" r:id="rId59"/>
    <p:sldId id="2653" r:id="rId60"/>
    <p:sldId id="1385" r:id="rId61"/>
    <p:sldId id="2649" r:id="rId62"/>
    <p:sldId id="2650" r:id="rId63"/>
    <p:sldId id="2654" r:id="rId64"/>
    <p:sldId id="2627" r:id="rId65"/>
    <p:sldId id="2662" r:id="rId66"/>
    <p:sldId id="2628" r:id="rId67"/>
    <p:sldId id="2655" r:id="rId68"/>
    <p:sldId id="2656" r:id="rId69"/>
    <p:sldId id="2657" r:id="rId70"/>
    <p:sldId id="2663" r:id="rId71"/>
    <p:sldId id="2661" r:id="rId72"/>
    <p:sldId id="2658" r:id="rId73"/>
    <p:sldId id="2664" r:id="rId74"/>
    <p:sldId id="2665" r:id="rId75"/>
    <p:sldId id="2666" r:id="rId76"/>
    <p:sldId id="8500" r:id="rId77"/>
    <p:sldId id="2673" r:id="rId78"/>
    <p:sldId id="8501" r:id="rId79"/>
    <p:sldId id="2667" r:id="rId80"/>
    <p:sldId id="2674" r:id="rId81"/>
    <p:sldId id="2675" r:id="rId82"/>
    <p:sldId id="2668" r:id="rId83"/>
    <p:sldId id="2536" r:id="rId84"/>
    <p:sldId id="343" r:id="rId85"/>
    <p:sldId id="344" r:id="rId86"/>
    <p:sldId id="337" r:id="rId87"/>
    <p:sldId id="8495" r:id="rId88"/>
    <p:sldId id="8419" r:id="rId89"/>
    <p:sldId id="8420" r:id="rId90"/>
    <p:sldId id="8439" r:id="rId91"/>
    <p:sldId id="8442" r:id="rId92"/>
    <p:sldId id="8494" r:id="rId93"/>
    <p:sldId id="8447" r:id="rId94"/>
    <p:sldId id="8454" r:id="rId95"/>
    <p:sldId id="8496" r:id="rId96"/>
    <p:sldId id="8497" r:id="rId97"/>
    <p:sldId id="8456" r:id="rId98"/>
    <p:sldId id="8458" r:id="rId99"/>
    <p:sldId id="8459" r:id="rId100"/>
    <p:sldId id="8460" r:id="rId101"/>
    <p:sldId id="8461" r:id="rId102"/>
    <p:sldId id="8462" r:id="rId103"/>
    <p:sldId id="8463" r:id="rId104"/>
    <p:sldId id="8466" r:id="rId105"/>
    <p:sldId id="8467" r:id="rId106"/>
    <p:sldId id="8476" r:id="rId107"/>
    <p:sldId id="8469" r:id="rId108"/>
    <p:sldId id="8477" r:id="rId109"/>
    <p:sldId id="8470" r:id="rId110"/>
    <p:sldId id="8478" r:id="rId111"/>
    <p:sldId id="8472" r:id="rId112"/>
    <p:sldId id="8479" r:id="rId113"/>
    <p:sldId id="8473" r:id="rId114"/>
    <p:sldId id="8480" r:id="rId115"/>
    <p:sldId id="8475" r:id="rId116"/>
    <p:sldId id="8498" r:id="rId117"/>
    <p:sldId id="8493" r:id="rId118"/>
    <p:sldId id="8421" r:id="rId119"/>
    <p:sldId id="8422" r:id="rId120"/>
    <p:sldId id="8499" r:id="rId121"/>
    <p:sldId id="8490" r:id="rId122"/>
    <p:sldId id="8491" r:id="rId123"/>
    <p:sldId id="8483" r:id="rId124"/>
    <p:sldId id="8484" r:id="rId125"/>
    <p:sldId id="8485" r:id="rId126"/>
    <p:sldId id="8486" r:id="rId127"/>
    <p:sldId id="8487" r:id="rId128"/>
    <p:sldId id="8488" r:id="rId129"/>
    <p:sldId id="2537" r:id="rId130"/>
    <p:sldId id="338" r:id="rId131"/>
    <p:sldId id="2538" r:id="rId132"/>
    <p:sldId id="346" r:id="rId133"/>
    <p:sldId id="345" r:id="rId134"/>
    <p:sldId id="339" r:id="rId135"/>
    <p:sldId id="2490" r:id="rId136"/>
    <p:sldId id="2491" r:id="rId137"/>
    <p:sldId id="2492" r:id="rId138"/>
    <p:sldId id="2493" r:id="rId139"/>
    <p:sldId id="2494" r:id="rId140"/>
    <p:sldId id="2550" r:id="rId141"/>
    <p:sldId id="2551" r:id="rId142"/>
    <p:sldId id="2495" r:id="rId143"/>
    <p:sldId id="2496" r:id="rId144"/>
    <p:sldId id="2511" r:id="rId145"/>
    <p:sldId id="2552" r:id="rId146"/>
    <p:sldId id="2553" r:id="rId147"/>
    <p:sldId id="2554" r:id="rId148"/>
    <p:sldId id="2502" r:id="rId149"/>
    <p:sldId id="2555" r:id="rId150"/>
    <p:sldId id="2556" r:id="rId151"/>
    <p:sldId id="2503" r:id="rId152"/>
    <p:sldId id="2557" r:id="rId153"/>
    <p:sldId id="2558" r:id="rId154"/>
    <p:sldId id="2559" r:id="rId155"/>
    <p:sldId id="2560" r:id="rId156"/>
    <p:sldId id="2504" r:id="rId157"/>
    <p:sldId id="2512" r:id="rId158"/>
    <p:sldId id="2513" r:id="rId159"/>
    <p:sldId id="2514" r:id="rId160"/>
    <p:sldId id="2515" r:id="rId161"/>
    <p:sldId id="2561" r:id="rId162"/>
    <p:sldId id="2562" r:id="rId163"/>
    <p:sldId id="2563" r:id="rId164"/>
    <p:sldId id="2518" r:id="rId165"/>
    <p:sldId id="2681" r:id="rId166"/>
    <p:sldId id="2564" r:id="rId167"/>
    <p:sldId id="2519" r:id="rId168"/>
    <p:sldId id="2565" r:id="rId169"/>
    <p:sldId id="2520" r:id="rId170"/>
    <p:sldId id="2680" r:id="rId171"/>
    <p:sldId id="2521" r:id="rId172"/>
    <p:sldId id="2522" r:id="rId173"/>
    <p:sldId id="2523" r:id="rId174"/>
    <p:sldId id="2682" r:id="rId175"/>
    <p:sldId id="2524" r:id="rId176"/>
    <p:sldId id="2683" r:id="rId177"/>
    <p:sldId id="2525" r:id="rId178"/>
    <p:sldId id="2526" r:id="rId179"/>
    <p:sldId id="2684" r:id="rId180"/>
    <p:sldId id="2540" r:id="rId181"/>
    <p:sldId id="2370" r:id="rId182"/>
    <p:sldId id="2539" r:id="rId1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EA294E-0E72-E116-2FBA-7D4F6935E648}" name="Bryce Farbstein" initials="BF" userId="S::Bryce.Farbstein@dca.ga.gov::d033cdaf-d53b-4676-9d2e-18ba331a482e" providerId="AD"/>
  <p188:author id="{0C3A2ABD-CCA9-1323-3352-1FB3F098C50D}" name="Meagan Cutler" initials="MC" userId="S::meagan.cutler@dca.ga.gov::2a5b1f53-5f7b-4241-b4a8-5406f2a9011a" providerId="AD"/>
  <p188:author id="{DD45C8C5-D4F2-59E2-D09D-767903AA655A}" name="Kim Golden" initials="KG" userId="S::kim.golden@dca.ga.gov::43993561-e3d9-4b86-8c02-4964fbc59c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88800"/>
    <a:srgbClr val="E9E3D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70C9F-26A0-8942-FCAD-F8F3826BDEBB}" v="202" dt="2026-02-02T19:39:00.338"/>
    <p1510:client id="{9737D712-26FB-425E-9A3D-0F4C42D61FCC}" v="1" dt="2026-02-03T13:09:17.682"/>
    <p1510:client id="{BEA62ED8-4563-4F50-94D6-8F9B119A10C0}" v="1383" dt="2026-02-02T22:55:38.062"/>
    <p1510:client id="{E2FC6672-AD71-0F7B-7084-5C9843EBB853}" v="3" dt="2026-02-02T15:54:11.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microsoft.com/office/2018/10/relationships/authors" Target="author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notesMaster" Target="notesMasters/notesMaster1.xml"/><Relationship Id="rId189"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0" Type="http://schemas.microsoft.com/office/2015/10/relationships/revisionInfo" Target="revisionInfo.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presProps" Target="presProp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viewProps" Target="viewProps.xml"/><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s>
</file>

<file path=ppt/comments/modernComment_9DF_76092EF2.xml><?xml version="1.0" encoding="utf-8"?>
<p188:cmLst xmlns:a="http://schemas.openxmlformats.org/drawingml/2006/main" xmlns:r="http://schemas.openxmlformats.org/officeDocument/2006/relationships" xmlns:p188="http://schemas.microsoft.com/office/powerpoint/2018/8/main">
  <p188:cm id="{4F90E2E5-7C47-4C00-AA3F-ACBA9D297D59}" authorId="{DD45C8C5-D4F2-59E2-D09D-767903AA655A}" created="2026-02-02T15:39:27.429">
    <pc:sldMkLst xmlns:pc="http://schemas.microsoft.com/office/powerpoint/2013/main/command">
      <pc:docMk/>
      <pc:sldMk cId="1980313330" sldId="2527"/>
    </pc:sldMkLst>
    <p188:replyLst>
      <p188:reply id="{AD2BAF28-3F25-464C-8AE7-EC4855D93D74}" authorId="{0C3A2ABD-CCA9-1323-3352-1FB3F098C50D}" created="2026-02-02T15:52:12.894">
        <p188:txBody>
          <a:bodyPr/>
          <a:lstStyle/>
          <a:p>
            <a:r>
              <a:rPr lang="en-US"/>
              <a:t>Ok got it! Who is doing slides 22-25?</a:t>
            </a:r>
          </a:p>
        </p188:txBody>
      </p188:reply>
      <p188:reply id="{C3724F71-316F-4548-B67E-6F64CD7E0A6C}" authorId="{DD45C8C5-D4F2-59E2-D09D-767903AA655A}" created="2026-02-02T15:54:11.242">
        <p188:txBody>
          <a:bodyPr/>
          <a:lstStyle/>
          <a:p>
            <a:r>
              <a:rPr lang="en-US"/>
              <a:t>LeMoni will do those updates</a:t>
            </a:r>
          </a:p>
        </p188:txBody>
      </p188:reply>
    </p188:replyLst>
    <p188:txBody>
      <a:bodyPr/>
      <a:lstStyle/>
      <a:p>
        <a:r>
          <a:rPr lang="en-US"/>
          <a:t>[@Meagan Cutler] Sandy and I chatted - we agree that her updates are duplicative of the ones I will do in the beginning, so we can delete slides 17-21 and Sandy will not do an update </a:t>
        </a:r>
      </a:p>
    </p188:txBody>
  </p188:cm>
</p188:cmLst>
</file>

<file path=ppt/comments/modernComment_9EE_8BBD53B5.xml><?xml version="1.0" encoding="utf-8"?>
<p188:cmLst xmlns:a="http://schemas.openxmlformats.org/drawingml/2006/main" xmlns:r="http://schemas.openxmlformats.org/officeDocument/2006/relationships" xmlns:p188="http://schemas.microsoft.com/office/powerpoint/2018/8/main">
  <p188:cm id="{100835EC-1C43-493C-9A20-5F82FB0B6E71}" authorId="{0C3A2ABD-CCA9-1323-3352-1FB3F098C50D}" created="2026-02-02T15:56:55.312">
    <pc:sldMkLst xmlns:pc="http://schemas.microsoft.com/office/powerpoint/2013/main/command">
      <pc:docMk/>
      <pc:sldMk cId="2344440757" sldId="2542"/>
    </pc:sldMkLst>
    <p188:txBody>
      <a:bodyPr/>
      <a:lstStyle/>
      <a:p>
        <a:r>
          <a:rPr lang="en-US"/>
          <a:t>Message allocation</a:t>
        </a:r>
      </a:p>
    </p188:txBody>
  </p188:cm>
</p188:cmLst>
</file>

<file path=ppt/comments/modernComment_A6C_4D2F8667.xml><?xml version="1.0" encoding="utf-8"?>
<p188:cmLst xmlns:a="http://schemas.openxmlformats.org/drawingml/2006/main" xmlns:r="http://schemas.openxmlformats.org/officeDocument/2006/relationships" xmlns:p188="http://schemas.microsoft.com/office/powerpoint/2018/8/main">
  <p188:cm id="{3ABC29E8-BEB5-41B4-873F-F851FE59AF00}" authorId="{78EA294E-0E72-E116-2FBA-7D4F6935E648}" created="2026-01-30T22:56:52.595">
    <ac:txMkLst xmlns:ac="http://schemas.microsoft.com/office/drawing/2013/main/command">
      <pc:docMk xmlns:pc="http://schemas.microsoft.com/office/powerpoint/2013/main/command"/>
      <pc:sldMk xmlns:pc="http://schemas.microsoft.com/office/powerpoint/2013/main/command" cId="1294960231" sldId="2668"/>
      <ac:spMk id="3" creationId="{55CDE623-6042-592C-4F86-47607FA8F625}"/>
      <ac:txMk cp="198" len="287">
        <ac:context len="560" hash="2019810856"/>
      </ac:txMk>
    </ac:txMkLst>
    <p188:pos x="10819972" y="3392875"/>
    <p188:txBody>
      <a:bodyPr/>
      <a:lstStyle/>
      <a:p>
        <a:r>
          <a:rPr lang="en-US"/>
          <a:t>[@Kim Golden] This phrase OK?</a:t>
        </a:r>
      </a:p>
    </p188:txBody>
  </p188:cm>
</p188:cmLst>
</file>

<file path=ppt/comments/modernComment_A71_444CF643.xml><?xml version="1.0" encoding="utf-8"?>
<p188:cmLst xmlns:a="http://schemas.openxmlformats.org/drawingml/2006/main" xmlns:r="http://schemas.openxmlformats.org/officeDocument/2006/relationships" xmlns:p188="http://schemas.microsoft.com/office/powerpoint/2018/8/main">
  <p188:cm id="{A195235C-2ACE-47FA-9F18-54B0810022CE}" authorId="{78EA294E-0E72-E116-2FBA-7D4F6935E648}" created="2026-01-30T22:57:18.686">
    <ac:txMkLst xmlns:ac="http://schemas.microsoft.com/office/drawing/2013/main/command">
      <pc:docMk xmlns:pc="http://schemas.microsoft.com/office/powerpoint/2013/main/command"/>
      <pc:sldMk xmlns:pc="http://schemas.microsoft.com/office/powerpoint/2013/main/command" cId="1145894467" sldId="2673"/>
      <ac:spMk id="3" creationId="{A4983F7A-BF86-2D45-AD9C-EC26607F33C2}"/>
      <ac:txMk cp="342" len="233">
        <ac:context len="706" hash="3340883308"/>
      </ac:txMk>
    </ac:txMkLst>
    <p188:pos x="10422835" y="2499371"/>
    <p188:txBody>
      <a:bodyPr/>
      <a:lstStyle/>
      <a:p>
        <a:r>
          <a:rPr lang="en-US"/>
          <a:t>[@John Stovall] These two italicized bullet points good?</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62A1C4-C2B6-4F59-86AE-FBC6BB1AB05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42AD7D2-DBE4-4E64-8FD1-82DFBA673B38}">
      <dgm:prSet phldrT="[Text]" phldr="0"/>
      <dgm:spPr>
        <a:solidFill>
          <a:schemeClr val="accent1">
            <a:lumMod val="50000"/>
          </a:schemeClr>
        </a:solidFill>
      </dgm:spPr>
      <dgm:t>
        <a:bodyPr/>
        <a:lstStyle/>
        <a:p>
          <a:r>
            <a:rPr lang="en-US"/>
            <a:t>Project Teams, Concepts and Strategy</a:t>
          </a:r>
        </a:p>
      </dgm:t>
    </dgm:pt>
    <dgm:pt modelId="{EDF5C87F-CF8D-415E-912F-C8F5770BA749}" type="parTrans" cxnId="{A1465A56-3A3A-4663-A668-37ED7C81C675}">
      <dgm:prSet/>
      <dgm:spPr/>
      <dgm:t>
        <a:bodyPr/>
        <a:lstStyle/>
        <a:p>
          <a:endParaRPr lang="en-US"/>
        </a:p>
      </dgm:t>
    </dgm:pt>
    <dgm:pt modelId="{B3BBA327-13E8-4464-8A43-1B1F044E66C9}" type="sibTrans" cxnId="{A1465A56-3A3A-4663-A668-37ED7C81C675}">
      <dgm:prSet/>
      <dgm:spPr/>
      <dgm:t>
        <a:bodyPr/>
        <a:lstStyle/>
        <a:p>
          <a:endParaRPr lang="en-US"/>
        </a:p>
      </dgm:t>
    </dgm:pt>
    <dgm:pt modelId="{2768CDEA-69BF-4ED7-B6FA-DC36D1258233}">
      <dgm:prSet phldrT="[Text]" phldr="0"/>
      <dgm:spPr>
        <a:solidFill>
          <a:schemeClr val="accent3">
            <a:lumMod val="50000"/>
          </a:schemeClr>
        </a:solidFill>
      </dgm:spPr>
      <dgm:t>
        <a:bodyPr/>
        <a:lstStyle/>
        <a:p>
          <a:r>
            <a:rPr lang="en-US"/>
            <a:t>Designing Your Project</a:t>
          </a:r>
        </a:p>
      </dgm:t>
    </dgm:pt>
    <dgm:pt modelId="{FEC9BF4D-68FA-4143-909B-5DF992F2ECA9}" type="parTrans" cxnId="{DCFD8AEE-7438-4A2D-BD67-2722631E2011}">
      <dgm:prSet/>
      <dgm:spPr/>
      <dgm:t>
        <a:bodyPr/>
        <a:lstStyle/>
        <a:p>
          <a:endParaRPr lang="en-US"/>
        </a:p>
      </dgm:t>
    </dgm:pt>
    <dgm:pt modelId="{740FC3D6-638B-4D5D-A7E1-B73B59CBC8DE}" type="sibTrans" cxnId="{DCFD8AEE-7438-4A2D-BD67-2722631E2011}">
      <dgm:prSet/>
      <dgm:spPr/>
      <dgm:t>
        <a:bodyPr/>
        <a:lstStyle/>
        <a:p>
          <a:endParaRPr lang="en-US"/>
        </a:p>
      </dgm:t>
    </dgm:pt>
    <dgm:pt modelId="{30A61FFE-6A47-4560-B229-E6CF88D84DE4}">
      <dgm:prSet phldrT="[Text]" phldr="0"/>
      <dgm:spPr/>
      <dgm:t>
        <a:bodyPr/>
        <a:lstStyle/>
        <a:p>
          <a:r>
            <a:rPr lang="en-US"/>
            <a:t>Services Planning</a:t>
          </a:r>
        </a:p>
      </dgm:t>
    </dgm:pt>
    <dgm:pt modelId="{DEE3D5FB-5F6E-4187-89A4-C23BE7F7F4A6}" type="parTrans" cxnId="{EBCAE293-6FAF-486F-82B6-99E7852BF564}">
      <dgm:prSet/>
      <dgm:spPr/>
      <dgm:t>
        <a:bodyPr/>
        <a:lstStyle/>
        <a:p>
          <a:endParaRPr lang="en-US"/>
        </a:p>
      </dgm:t>
    </dgm:pt>
    <dgm:pt modelId="{6E0FB4D1-1CE5-4F59-B42E-8823A46F67AD}" type="sibTrans" cxnId="{EBCAE293-6FAF-486F-82B6-99E7852BF564}">
      <dgm:prSet/>
      <dgm:spPr/>
      <dgm:t>
        <a:bodyPr/>
        <a:lstStyle/>
        <a:p>
          <a:endParaRPr lang="en-US"/>
        </a:p>
      </dgm:t>
    </dgm:pt>
    <dgm:pt modelId="{5384EF4C-162C-4A24-BBF9-DF5EF0A4D72B}">
      <dgm:prSet phldrT="[Text]" phldr="0"/>
      <dgm:spPr>
        <a:solidFill>
          <a:schemeClr val="accent5">
            <a:lumMod val="50000"/>
          </a:schemeClr>
        </a:solidFill>
      </dgm:spPr>
      <dgm:t>
        <a:bodyPr/>
        <a:lstStyle/>
        <a:p>
          <a:r>
            <a:rPr lang="en-US"/>
            <a:t>Property Management</a:t>
          </a:r>
        </a:p>
      </dgm:t>
    </dgm:pt>
    <dgm:pt modelId="{5F8942B9-BF52-4A8E-BE92-4E94211662BE}" type="parTrans" cxnId="{9947E6D6-67F1-46ED-B439-41C101A103A1}">
      <dgm:prSet/>
      <dgm:spPr/>
      <dgm:t>
        <a:bodyPr/>
        <a:lstStyle/>
        <a:p>
          <a:endParaRPr lang="en-US"/>
        </a:p>
      </dgm:t>
    </dgm:pt>
    <dgm:pt modelId="{74F908EB-15E8-45BF-BAF3-7FE7E20B9AA4}" type="sibTrans" cxnId="{9947E6D6-67F1-46ED-B439-41C101A103A1}">
      <dgm:prSet/>
      <dgm:spPr/>
      <dgm:t>
        <a:bodyPr/>
        <a:lstStyle/>
        <a:p>
          <a:endParaRPr lang="en-US"/>
        </a:p>
      </dgm:t>
    </dgm:pt>
    <dgm:pt modelId="{84040AEC-07A8-4701-8D62-AC6B78EBE891}">
      <dgm:prSet phldrT="[Text]" phldr="0"/>
      <dgm:spPr/>
      <dgm:t>
        <a:bodyPr/>
        <a:lstStyle/>
        <a:p>
          <a:r>
            <a:rPr lang="en-US"/>
            <a:t>Coordinated Entry</a:t>
          </a:r>
        </a:p>
      </dgm:t>
    </dgm:pt>
    <dgm:pt modelId="{F361E181-04C0-42F1-B7F7-020DA15A8E19}" type="parTrans" cxnId="{2BC50828-665D-4795-B383-BB4557C2F5C1}">
      <dgm:prSet/>
      <dgm:spPr/>
      <dgm:t>
        <a:bodyPr/>
        <a:lstStyle/>
        <a:p>
          <a:endParaRPr lang="en-US"/>
        </a:p>
      </dgm:t>
    </dgm:pt>
    <dgm:pt modelId="{7C021815-CA94-4180-8844-DA2DB310DAA3}" type="sibTrans" cxnId="{2BC50828-665D-4795-B383-BB4557C2F5C1}">
      <dgm:prSet/>
      <dgm:spPr/>
      <dgm:t>
        <a:bodyPr/>
        <a:lstStyle/>
        <a:p>
          <a:endParaRPr lang="en-US"/>
        </a:p>
      </dgm:t>
    </dgm:pt>
    <dgm:pt modelId="{F00DB18B-71EF-4206-92B3-AC767BB654C9}">
      <dgm:prSet phldrT="[Text]" phldr="0"/>
      <dgm:spPr>
        <a:solidFill>
          <a:schemeClr val="accent1">
            <a:lumMod val="75000"/>
          </a:schemeClr>
        </a:solidFill>
      </dgm:spPr>
      <dgm:t>
        <a:bodyPr/>
        <a:lstStyle/>
        <a:p>
          <a:r>
            <a:rPr lang="en-US"/>
            <a:t>Supportive Housing Budgets: Services, Operating and Capital</a:t>
          </a:r>
        </a:p>
      </dgm:t>
    </dgm:pt>
    <dgm:pt modelId="{3948AFE3-7CB4-46B4-BCE5-E26F88B453CD}" type="parTrans" cxnId="{2A2C5F83-C7D4-4ED4-A7BE-B85C89B3F654}">
      <dgm:prSet/>
      <dgm:spPr/>
      <dgm:t>
        <a:bodyPr/>
        <a:lstStyle/>
        <a:p>
          <a:endParaRPr lang="en-US"/>
        </a:p>
      </dgm:t>
    </dgm:pt>
    <dgm:pt modelId="{6BA89962-F8BC-49A2-A60C-058EBA29757C}" type="sibTrans" cxnId="{2A2C5F83-C7D4-4ED4-A7BE-B85C89B3F654}">
      <dgm:prSet/>
      <dgm:spPr/>
      <dgm:t>
        <a:bodyPr/>
        <a:lstStyle/>
        <a:p>
          <a:endParaRPr lang="en-US"/>
        </a:p>
      </dgm:t>
    </dgm:pt>
    <dgm:pt modelId="{712C3BB4-24EE-4696-BDC8-4D08336772F2}">
      <dgm:prSet phldrT="[Text]" phldr="0"/>
      <dgm:spPr>
        <a:solidFill>
          <a:schemeClr val="accent3">
            <a:lumMod val="50000"/>
          </a:schemeClr>
        </a:solidFill>
      </dgm:spPr>
      <dgm:t>
        <a:bodyPr/>
        <a:lstStyle/>
        <a:p>
          <a:r>
            <a:rPr lang="en-US"/>
            <a:t>Fair Housing, Quality Improvement</a:t>
          </a:r>
        </a:p>
      </dgm:t>
    </dgm:pt>
    <dgm:pt modelId="{A0B2A58C-13B3-46FD-8369-430FC7057A8E}" type="parTrans" cxnId="{CCB69CA6-A63F-4F67-9124-C272B760E66E}">
      <dgm:prSet/>
      <dgm:spPr/>
      <dgm:t>
        <a:bodyPr/>
        <a:lstStyle/>
        <a:p>
          <a:endParaRPr lang="en-US"/>
        </a:p>
      </dgm:t>
    </dgm:pt>
    <dgm:pt modelId="{3D51D1A7-CBB0-442F-9ED1-E2A63E29092E}" type="sibTrans" cxnId="{CCB69CA6-A63F-4F67-9124-C272B760E66E}">
      <dgm:prSet/>
      <dgm:spPr/>
      <dgm:t>
        <a:bodyPr/>
        <a:lstStyle/>
        <a:p>
          <a:endParaRPr lang="en-US"/>
        </a:p>
      </dgm:t>
    </dgm:pt>
    <dgm:pt modelId="{7F845547-B3F4-4472-9F8B-45D38D1D19A2}">
      <dgm:prSet phldrT="[Text]" phldr="0"/>
      <dgm:spPr/>
      <dgm:t>
        <a:bodyPr/>
        <a:lstStyle/>
        <a:p>
          <a:r>
            <a:rPr lang="en-US"/>
            <a:t>Quality Endorsement</a:t>
          </a:r>
        </a:p>
      </dgm:t>
    </dgm:pt>
    <dgm:pt modelId="{CE08F51F-92E1-44FB-9CFE-6D3613AF065A}" type="parTrans" cxnId="{8823728A-6451-4EAB-9174-D56F79E32F92}">
      <dgm:prSet/>
      <dgm:spPr/>
      <dgm:t>
        <a:bodyPr/>
        <a:lstStyle/>
        <a:p>
          <a:endParaRPr lang="en-US"/>
        </a:p>
      </dgm:t>
    </dgm:pt>
    <dgm:pt modelId="{61C32240-5F3A-4F39-BBC1-6C7894374BE7}" type="sibTrans" cxnId="{8823728A-6451-4EAB-9174-D56F79E32F92}">
      <dgm:prSet/>
      <dgm:spPr/>
      <dgm:t>
        <a:bodyPr/>
        <a:lstStyle/>
        <a:p>
          <a:endParaRPr lang="en-US"/>
        </a:p>
      </dgm:t>
    </dgm:pt>
    <dgm:pt modelId="{F77E7643-FD2F-4BE7-91EF-BBCFA2565AAE}">
      <dgm:prSet phldrT="[Text]" phldr="0"/>
      <dgm:spPr>
        <a:solidFill>
          <a:schemeClr val="accent5">
            <a:lumMod val="50000"/>
          </a:schemeClr>
        </a:solidFill>
      </dgm:spPr>
      <dgm:t>
        <a:bodyPr/>
        <a:lstStyle/>
        <a:p>
          <a:r>
            <a:rPr lang="en-US"/>
            <a:t>Institute Finale</a:t>
          </a:r>
        </a:p>
      </dgm:t>
    </dgm:pt>
    <dgm:pt modelId="{B85761AD-1DB2-45F3-BCA9-19FF174F4DFA}" type="parTrans" cxnId="{8D8E7C52-E14C-4EFE-8E7D-99EC3C625B90}">
      <dgm:prSet/>
      <dgm:spPr/>
      <dgm:t>
        <a:bodyPr/>
        <a:lstStyle/>
        <a:p>
          <a:endParaRPr lang="en-US"/>
        </a:p>
      </dgm:t>
    </dgm:pt>
    <dgm:pt modelId="{D80B764C-D496-4928-8E02-44FF4BF78F4D}" type="sibTrans" cxnId="{8D8E7C52-E14C-4EFE-8E7D-99EC3C625B90}">
      <dgm:prSet/>
      <dgm:spPr/>
      <dgm:t>
        <a:bodyPr/>
        <a:lstStyle/>
        <a:p>
          <a:endParaRPr lang="en-US"/>
        </a:p>
      </dgm:t>
    </dgm:pt>
    <dgm:pt modelId="{B7CD2DDF-597A-4636-8A5E-F13524AD9856}" type="pres">
      <dgm:prSet presAssocID="{C662A1C4-C2B6-4F59-86AE-FBC6BB1AB05F}" presName="diagram" presStyleCnt="0">
        <dgm:presLayoutVars>
          <dgm:dir/>
          <dgm:resizeHandles val="exact"/>
        </dgm:presLayoutVars>
      </dgm:prSet>
      <dgm:spPr/>
    </dgm:pt>
    <dgm:pt modelId="{64699B0B-CD32-4B17-8620-8C14121C35B3}" type="pres">
      <dgm:prSet presAssocID="{D42AD7D2-DBE4-4E64-8FD1-82DFBA673B38}" presName="node" presStyleLbl="node1" presStyleIdx="0" presStyleCnt="9">
        <dgm:presLayoutVars>
          <dgm:bulletEnabled val="1"/>
        </dgm:presLayoutVars>
      </dgm:prSet>
      <dgm:spPr/>
    </dgm:pt>
    <dgm:pt modelId="{8E62F924-5807-4A16-9588-4A3812893C1F}" type="pres">
      <dgm:prSet presAssocID="{B3BBA327-13E8-4464-8A43-1B1F044E66C9}" presName="sibTrans" presStyleCnt="0"/>
      <dgm:spPr/>
    </dgm:pt>
    <dgm:pt modelId="{854FFE0C-C9EE-4CBC-8D73-6A92CC8A78A3}" type="pres">
      <dgm:prSet presAssocID="{2768CDEA-69BF-4ED7-B6FA-DC36D1258233}" presName="node" presStyleLbl="node1" presStyleIdx="1" presStyleCnt="9">
        <dgm:presLayoutVars>
          <dgm:bulletEnabled val="1"/>
        </dgm:presLayoutVars>
      </dgm:prSet>
      <dgm:spPr/>
    </dgm:pt>
    <dgm:pt modelId="{40CECD3A-3326-4399-B9B5-393FDD16A5F5}" type="pres">
      <dgm:prSet presAssocID="{740FC3D6-638B-4D5D-A7E1-B73B59CBC8DE}" presName="sibTrans" presStyleCnt="0"/>
      <dgm:spPr/>
    </dgm:pt>
    <dgm:pt modelId="{632A2E20-6B68-4E52-A87E-D81EBFE90A92}" type="pres">
      <dgm:prSet presAssocID="{30A61FFE-6A47-4560-B229-E6CF88D84DE4}" presName="node" presStyleLbl="node1" presStyleIdx="2" presStyleCnt="9">
        <dgm:presLayoutVars>
          <dgm:bulletEnabled val="1"/>
        </dgm:presLayoutVars>
      </dgm:prSet>
      <dgm:spPr/>
    </dgm:pt>
    <dgm:pt modelId="{F48D20C9-54E3-4E2D-9B6B-1F7868EEB250}" type="pres">
      <dgm:prSet presAssocID="{6E0FB4D1-1CE5-4F59-B42E-8823A46F67AD}" presName="sibTrans" presStyleCnt="0"/>
      <dgm:spPr/>
    </dgm:pt>
    <dgm:pt modelId="{009907F0-B616-405F-B293-A4921FF16AE0}" type="pres">
      <dgm:prSet presAssocID="{5384EF4C-162C-4A24-BBF9-DF5EF0A4D72B}" presName="node" presStyleLbl="node1" presStyleIdx="3" presStyleCnt="9">
        <dgm:presLayoutVars>
          <dgm:bulletEnabled val="1"/>
        </dgm:presLayoutVars>
      </dgm:prSet>
      <dgm:spPr/>
    </dgm:pt>
    <dgm:pt modelId="{1CF93565-012A-4A3F-BC0B-697640953523}" type="pres">
      <dgm:prSet presAssocID="{74F908EB-15E8-45BF-BAF3-7FE7E20B9AA4}" presName="sibTrans" presStyleCnt="0"/>
      <dgm:spPr/>
    </dgm:pt>
    <dgm:pt modelId="{70EEAE19-4EE2-4784-8136-38FCFC8AF6D0}" type="pres">
      <dgm:prSet presAssocID="{84040AEC-07A8-4701-8D62-AC6B78EBE891}" presName="node" presStyleLbl="node1" presStyleIdx="4" presStyleCnt="9">
        <dgm:presLayoutVars>
          <dgm:bulletEnabled val="1"/>
        </dgm:presLayoutVars>
      </dgm:prSet>
      <dgm:spPr/>
    </dgm:pt>
    <dgm:pt modelId="{FD7622CE-5ADC-43E8-9B28-22F9AD7C933F}" type="pres">
      <dgm:prSet presAssocID="{7C021815-CA94-4180-8844-DA2DB310DAA3}" presName="sibTrans" presStyleCnt="0"/>
      <dgm:spPr/>
    </dgm:pt>
    <dgm:pt modelId="{6BB267A3-CFE5-4AE4-821B-3EF2DA60C021}" type="pres">
      <dgm:prSet presAssocID="{F00DB18B-71EF-4206-92B3-AC767BB654C9}" presName="node" presStyleLbl="node1" presStyleIdx="5" presStyleCnt="9">
        <dgm:presLayoutVars>
          <dgm:bulletEnabled val="1"/>
        </dgm:presLayoutVars>
      </dgm:prSet>
      <dgm:spPr/>
    </dgm:pt>
    <dgm:pt modelId="{DB2B07BD-1E3E-4B7C-A92D-9B0D7B176698}" type="pres">
      <dgm:prSet presAssocID="{6BA89962-F8BC-49A2-A60C-058EBA29757C}" presName="sibTrans" presStyleCnt="0"/>
      <dgm:spPr/>
    </dgm:pt>
    <dgm:pt modelId="{B561DEFB-301A-4356-9361-3968728F6597}" type="pres">
      <dgm:prSet presAssocID="{712C3BB4-24EE-4696-BDC8-4D08336772F2}" presName="node" presStyleLbl="node1" presStyleIdx="6" presStyleCnt="9">
        <dgm:presLayoutVars>
          <dgm:bulletEnabled val="1"/>
        </dgm:presLayoutVars>
      </dgm:prSet>
      <dgm:spPr/>
    </dgm:pt>
    <dgm:pt modelId="{B6F76406-1385-4836-9F99-38461642924A}" type="pres">
      <dgm:prSet presAssocID="{3D51D1A7-CBB0-442F-9ED1-E2A63E29092E}" presName="sibTrans" presStyleCnt="0"/>
      <dgm:spPr/>
    </dgm:pt>
    <dgm:pt modelId="{DB639797-2AD7-4A77-B449-929CAE02AD06}" type="pres">
      <dgm:prSet presAssocID="{7F845547-B3F4-4472-9F8B-45D38D1D19A2}" presName="node" presStyleLbl="node1" presStyleIdx="7" presStyleCnt="9">
        <dgm:presLayoutVars>
          <dgm:bulletEnabled val="1"/>
        </dgm:presLayoutVars>
      </dgm:prSet>
      <dgm:spPr/>
    </dgm:pt>
    <dgm:pt modelId="{0B70EDA1-F17F-4B25-A221-39FB5C4C200B}" type="pres">
      <dgm:prSet presAssocID="{61C32240-5F3A-4F39-BBC1-6C7894374BE7}" presName="sibTrans" presStyleCnt="0"/>
      <dgm:spPr/>
    </dgm:pt>
    <dgm:pt modelId="{371FF216-A8EF-424F-9E45-3BF3411631FE}" type="pres">
      <dgm:prSet presAssocID="{F77E7643-FD2F-4BE7-91EF-BBCFA2565AAE}" presName="node" presStyleLbl="node1" presStyleIdx="8" presStyleCnt="9">
        <dgm:presLayoutVars>
          <dgm:bulletEnabled val="1"/>
        </dgm:presLayoutVars>
      </dgm:prSet>
      <dgm:spPr/>
    </dgm:pt>
  </dgm:ptLst>
  <dgm:cxnLst>
    <dgm:cxn modelId="{72096B12-1D61-4EF4-B5BD-4427EECF1A04}" type="presOf" srcId="{2768CDEA-69BF-4ED7-B6FA-DC36D1258233}" destId="{854FFE0C-C9EE-4CBC-8D73-6A92CC8A78A3}" srcOrd="0" destOrd="0" presId="urn:microsoft.com/office/officeart/2005/8/layout/default"/>
    <dgm:cxn modelId="{4DEEE423-B2A9-44AC-AC03-1347D242C6C2}" type="presOf" srcId="{F00DB18B-71EF-4206-92B3-AC767BB654C9}" destId="{6BB267A3-CFE5-4AE4-821B-3EF2DA60C021}" srcOrd="0" destOrd="0" presId="urn:microsoft.com/office/officeart/2005/8/layout/default"/>
    <dgm:cxn modelId="{2BC50828-665D-4795-B383-BB4557C2F5C1}" srcId="{C662A1C4-C2B6-4F59-86AE-FBC6BB1AB05F}" destId="{84040AEC-07A8-4701-8D62-AC6B78EBE891}" srcOrd="4" destOrd="0" parTransId="{F361E181-04C0-42F1-B7F7-020DA15A8E19}" sibTransId="{7C021815-CA94-4180-8844-DA2DB310DAA3}"/>
    <dgm:cxn modelId="{768E7C2C-A948-4302-9DB3-73F356A27F3D}" type="presOf" srcId="{7F845547-B3F4-4472-9F8B-45D38D1D19A2}" destId="{DB639797-2AD7-4A77-B449-929CAE02AD06}" srcOrd="0" destOrd="0" presId="urn:microsoft.com/office/officeart/2005/8/layout/default"/>
    <dgm:cxn modelId="{9386635C-F0BE-40B0-908B-0494FAE4F3C1}" type="presOf" srcId="{D42AD7D2-DBE4-4E64-8FD1-82DFBA673B38}" destId="{64699B0B-CD32-4B17-8620-8C14121C35B3}" srcOrd="0" destOrd="0" presId="urn:microsoft.com/office/officeart/2005/8/layout/default"/>
    <dgm:cxn modelId="{A4689D6B-2794-4749-B059-78A624E3F52F}" type="presOf" srcId="{F77E7643-FD2F-4BE7-91EF-BBCFA2565AAE}" destId="{371FF216-A8EF-424F-9E45-3BF3411631FE}" srcOrd="0" destOrd="0" presId="urn:microsoft.com/office/officeart/2005/8/layout/default"/>
    <dgm:cxn modelId="{6341A34F-DB8F-43B0-8B4A-64E59615DD52}" type="presOf" srcId="{C662A1C4-C2B6-4F59-86AE-FBC6BB1AB05F}" destId="{B7CD2DDF-597A-4636-8A5E-F13524AD9856}" srcOrd="0" destOrd="0" presId="urn:microsoft.com/office/officeart/2005/8/layout/default"/>
    <dgm:cxn modelId="{8D8E7C52-E14C-4EFE-8E7D-99EC3C625B90}" srcId="{C662A1C4-C2B6-4F59-86AE-FBC6BB1AB05F}" destId="{F77E7643-FD2F-4BE7-91EF-BBCFA2565AAE}" srcOrd="8" destOrd="0" parTransId="{B85761AD-1DB2-45F3-BCA9-19FF174F4DFA}" sibTransId="{D80B764C-D496-4928-8E02-44FF4BF78F4D}"/>
    <dgm:cxn modelId="{A1465A56-3A3A-4663-A668-37ED7C81C675}" srcId="{C662A1C4-C2B6-4F59-86AE-FBC6BB1AB05F}" destId="{D42AD7D2-DBE4-4E64-8FD1-82DFBA673B38}" srcOrd="0" destOrd="0" parTransId="{EDF5C87F-CF8D-415E-912F-C8F5770BA749}" sibTransId="{B3BBA327-13E8-4464-8A43-1B1F044E66C9}"/>
    <dgm:cxn modelId="{2A2C5F83-C7D4-4ED4-A7BE-B85C89B3F654}" srcId="{C662A1C4-C2B6-4F59-86AE-FBC6BB1AB05F}" destId="{F00DB18B-71EF-4206-92B3-AC767BB654C9}" srcOrd="5" destOrd="0" parTransId="{3948AFE3-7CB4-46B4-BCE5-E26F88B453CD}" sibTransId="{6BA89962-F8BC-49A2-A60C-058EBA29757C}"/>
    <dgm:cxn modelId="{142CF186-DAA8-41DA-9F60-EF1456568791}" type="presOf" srcId="{84040AEC-07A8-4701-8D62-AC6B78EBE891}" destId="{70EEAE19-4EE2-4784-8136-38FCFC8AF6D0}" srcOrd="0" destOrd="0" presId="urn:microsoft.com/office/officeart/2005/8/layout/default"/>
    <dgm:cxn modelId="{8823728A-6451-4EAB-9174-D56F79E32F92}" srcId="{C662A1C4-C2B6-4F59-86AE-FBC6BB1AB05F}" destId="{7F845547-B3F4-4472-9F8B-45D38D1D19A2}" srcOrd="7" destOrd="0" parTransId="{CE08F51F-92E1-44FB-9CFE-6D3613AF065A}" sibTransId="{61C32240-5F3A-4F39-BBC1-6C7894374BE7}"/>
    <dgm:cxn modelId="{EBCAE293-6FAF-486F-82B6-99E7852BF564}" srcId="{C662A1C4-C2B6-4F59-86AE-FBC6BB1AB05F}" destId="{30A61FFE-6A47-4560-B229-E6CF88D84DE4}" srcOrd="2" destOrd="0" parTransId="{DEE3D5FB-5F6E-4187-89A4-C23BE7F7F4A6}" sibTransId="{6E0FB4D1-1CE5-4F59-B42E-8823A46F67AD}"/>
    <dgm:cxn modelId="{CCB69CA6-A63F-4F67-9124-C272B760E66E}" srcId="{C662A1C4-C2B6-4F59-86AE-FBC6BB1AB05F}" destId="{712C3BB4-24EE-4696-BDC8-4D08336772F2}" srcOrd="6" destOrd="0" parTransId="{A0B2A58C-13B3-46FD-8369-430FC7057A8E}" sibTransId="{3D51D1A7-CBB0-442F-9ED1-E2A63E29092E}"/>
    <dgm:cxn modelId="{35842CAE-2C0D-421D-A9B5-33FB0F4655F8}" type="presOf" srcId="{5384EF4C-162C-4A24-BBF9-DF5EF0A4D72B}" destId="{009907F0-B616-405F-B293-A4921FF16AE0}" srcOrd="0" destOrd="0" presId="urn:microsoft.com/office/officeart/2005/8/layout/default"/>
    <dgm:cxn modelId="{8960FAC1-8D93-435B-93DD-1A4D874D9DB7}" type="presOf" srcId="{712C3BB4-24EE-4696-BDC8-4D08336772F2}" destId="{B561DEFB-301A-4356-9361-3968728F6597}" srcOrd="0" destOrd="0" presId="urn:microsoft.com/office/officeart/2005/8/layout/default"/>
    <dgm:cxn modelId="{9947E6D6-67F1-46ED-B439-41C101A103A1}" srcId="{C662A1C4-C2B6-4F59-86AE-FBC6BB1AB05F}" destId="{5384EF4C-162C-4A24-BBF9-DF5EF0A4D72B}" srcOrd="3" destOrd="0" parTransId="{5F8942B9-BF52-4A8E-BE92-4E94211662BE}" sibTransId="{74F908EB-15E8-45BF-BAF3-7FE7E20B9AA4}"/>
    <dgm:cxn modelId="{63C276DA-B54D-4BDD-BDF1-FFE540EABA8F}" type="presOf" srcId="{30A61FFE-6A47-4560-B229-E6CF88D84DE4}" destId="{632A2E20-6B68-4E52-A87E-D81EBFE90A92}" srcOrd="0" destOrd="0" presId="urn:microsoft.com/office/officeart/2005/8/layout/default"/>
    <dgm:cxn modelId="{DCFD8AEE-7438-4A2D-BD67-2722631E2011}" srcId="{C662A1C4-C2B6-4F59-86AE-FBC6BB1AB05F}" destId="{2768CDEA-69BF-4ED7-B6FA-DC36D1258233}" srcOrd="1" destOrd="0" parTransId="{FEC9BF4D-68FA-4143-909B-5DF992F2ECA9}" sibTransId="{740FC3D6-638B-4D5D-A7E1-B73B59CBC8DE}"/>
    <dgm:cxn modelId="{404E8413-7B64-4C30-B1BE-A1BD298876C6}" type="presParOf" srcId="{B7CD2DDF-597A-4636-8A5E-F13524AD9856}" destId="{64699B0B-CD32-4B17-8620-8C14121C35B3}" srcOrd="0" destOrd="0" presId="urn:microsoft.com/office/officeart/2005/8/layout/default"/>
    <dgm:cxn modelId="{E431221D-9A40-4E42-BA05-9A239DB95ECE}" type="presParOf" srcId="{B7CD2DDF-597A-4636-8A5E-F13524AD9856}" destId="{8E62F924-5807-4A16-9588-4A3812893C1F}" srcOrd="1" destOrd="0" presId="urn:microsoft.com/office/officeart/2005/8/layout/default"/>
    <dgm:cxn modelId="{20905949-2A7D-4EAD-88D3-A8234BE10DB7}" type="presParOf" srcId="{B7CD2DDF-597A-4636-8A5E-F13524AD9856}" destId="{854FFE0C-C9EE-4CBC-8D73-6A92CC8A78A3}" srcOrd="2" destOrd="0" presId="urn:microsoft.com/office/officeart/2005/8/layout/default"/>
    <dgm:cxn modelId="{03DABD38-2FE6-4669-8E1F-3141942D89BE}" type="presParOf" srcId="{B7CD2DDF-597A-4636-8A5E-F13524AD9856}" destId="{40CECD3A-3326-4399-B9B5-393FDD16A5F5}" srcOrd="3" destOrd="0" presId="urn:microsoft.com/office/officeart/2005/8/layout/default"/>
    <dgm:cxn modelId="{63CA4E73-DF70-4B02-B5DC-577925DCBE07}" type="presParOf" srcId="{B7CD2DDF-597A-4636-8A5E-F13524AD9856}" destId="{632A2E20-6B68-4E52-A87E-D81EBFE90A92}" srcOrd="4" destOrd="0" presId="urn:microsoft.com/office/officeart/2005/8/layout/default"/>
    <dgm:cxn modelId="{0D10AD7D-0B98-497B-AE98-545B19D286D2}" type="presParOf" srcId="{B7CD2DDF-597A-4636-8A5E-F13524AD9856}" destId="{F48D20C9-54E3-4E2D-9B6B-1F7868EEB250}" srcOrd="5" destOrd="0" presId="urn:microsoft.com/office/officeart/2005/8/layout/default"/>
    <dgm:cxn modelId="{AD3E6125-56CB-4485-863E-D27FD8C3455E}" type="presParOf" srcId="{B7CD2DDF-597A-4636-8A5E-F13524AD9856}" destId="{009907F0-B616-405F-B293-A4921FF16AE0}" srcOrd="6" destOrd="0" presId="urn:microsoft.com/office/officeart/2005/8/layout/default"/>
    <dgm:cxn modelId="{CE802258-F7D2-486D-B673-03175B9CB2E0}" type="presParOf" srcId="{B7CD2DDF-597A-4636-8A5E-F13524AD9856}" destId="{1CF93565-012A-4A3F-BC0B-697640953523}" srcOrd="7" destOrd="0" presId="urn:microsoft.com/office/officeart/2005/8/layout/default"/>
    <dgm:cxn modelId="{4DC1F78D-5FED-46D6-8D8A-3CE78E15A4AC}" type="presParOf" srcId="{B7CD2DDF-597A-4636-8A5E-F13524AD9856}" destId="{70EEAE19-4EE2-4784-8136-38FCFC8AF6D0}" srcOrd="8" destOrd="0" presId="urn:microsoft.com/office/officeart/2005/8/layout/default"/>
    <dgm:cxn modelId="{AF4CD6F8-EB4C-44E9-83AF-920D250673AE}" type="presParOf" srcId="{B7CD2DDF-597A-4636-8A5E-F13524AD9856}" destId="{FD7622CE-5ADC-43E8-9B28-22F9AD7C933F}" srcOrd="9" destOrd="0" presId="urn:microsoft.com/office/officeart/2005/8/layout/default"/>
    <dgm:cxn modelId="{73D8BF56-970A-41DA-A906-C2E0A1828F01}" type="presParOf" srcId="{B7CD2DDF-597A-4636-8A5E-F13524AD9856}" destId="{6BB267A3-CFE5-4AE4-821B-3EF2DA60C021}" srcOrd="10" destOrd="0" presId="urn:microsoft.com/office/officeart/2005/8/layout/default"/>
    <dgm:cxn modelId="{5D0AA6F2-4706-4552-8855-627EF82F7F68}" type="presParOf" srcId="{B7CD2DDF-597A-4636-8A5E-F13524AD9856}" destId="{DB2B07BD-1E3E-4B7C-A92D-9B0D7B176698}" srcOrd="11" destOrd="0" presId="urn:microsoft.com/office/officeart/2005/8/layout/default"/>
    <dgm:cxn modelId="{4D20395E-5199-4B28-9CC9-D7D07B40F99F}" type="presParOf" srcId="{B7CD2DDF-597A-4636-8A5E-F13524AD9856}" destId="{B561DEFB-301A-4356-9361-3968728F6597}" srcOrd="12" destOrd="0" presId="urn:microsoft.com/office/officeart/2005/8/layout/default"/>
    <dgm:cxn modelId="{30E1F272-C11B-436F-90E0-2FBFF2A87C48}" type="presParOf" srcId="{B7CD2DDF-597A-4636-8A5E-F13524AD9856}" destId="{B6F76406-1385-4836-9F99-38461642924A}" srcOrd="13" destOrd="0" presId="urn:microsoft.com/office/officeart/2005/8/layout/default"/>
    <dgm:cxn modelId="{ADBD8A64-9AD3-4963-AD1A-4AD69EC0AE3B}" type="presParOf" srcId="{B7CD2DDF-597A-4636-8A5E-F13524AD9856}" destId="{DB639797-2AD7-4A77-B449-929CAE02AD06}" srcOrd="14" destOrd="0" presId="urn:microsoft.com/office/officeart/2005/8/layout/default"/>
    <dgm:cxn modelId="{E1D6052B-B4FF-4825-B47A-4B32B42F112B}" type="presParOf" srcId="{B7CD2DDF-597A-4636-8A5E-F13524AD9856}" destId="{0B70EDA1-F17F-4B25-A221-39FB5C4C200B}" srcOrd="15" destOrd="0" presId="urn:microsoft.com/office/officeart/2005/8/layout/default"/>
    <dgm:cxn modelId="{57E77B0E-D32F-40DE-A110-7E2CEA39E025}" type="presParOf" srcId="{B7CD2DDF-597A-4636-8A5E-F13524AD9856}" destId="{371FF216-A8EF-424F-9E45-3BF3411631FE}"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791601-8E67-4627-82CA-4983671FCBB9}" type="doc">
      <dgm:prSet loTypeId="urn:microsoft.com/office/officeart/2005/8/layout/process4" loCatId="process" qsTypeId="urn:microsoft.com/office/officeart/2005/8/quickstyle/simple1" qsCatId="simple" csTypeId="urn:microsoft.com/office/officeart/2005/8/colors/accent6_2" csCatId="accent6" phldr="1"/>
      <dgm:spPr/>
      <dgm:t>
        <a:bodyPr/>
        <a:lstStyle/>
        <a:p>
          <a:endParaRPr lang="en-US"/>
        </a:p>
      </dgm:t>
    </dgm:pt>
    <dgm:pt modelId="{A5DB1852-74AF-4743-85CE-4F18156DB050}">
      <dgm:prSet phldrT="[Text]" phldr="0"/>
      <dgm:spPr/>
      <dgm:t>
        <a:bodyPr/>
        <a:lstStyle/>
        <a:p>
          <a:pPr rtl="0"/>
          <a:r>
            <a:rPr lang="en-US">
              <a:latin typeface="Arial" panose="020B0604020202020204"/>
            </a:rPr>
            <a:t>Housing Needs Assessment</a:t>
          </a:r>
          <a:endParaRPr lang="en-US"/>
        </a:p>
      </dgm:t>
    </dgm:pt>
    <dgm:pt modelId="{E394EF71-25DA-40BA-AC7C-AA7A5EDFEC0C}" type="parTrans" cxnId="{DB2BE414-F759-46AA-9F59-88AD75B57B91}">
      <dgm:prSet/>
      <dgm:spPr/>
      <dgm:t>
        <a:bodyPr/>
        <a:lstStyle/>
        <a:p>
          <a:endParaRPr lang="en-US"/>
        </a:p>
      </dgm:t>
    </dgm:pt>
    <dgm:pt modelId="{9671DC14-9C3C-489C-875F-6D672868C2AE}" type="sibTrans" cxnId="{DB2BE414-F759-46AA-9F59-88AD75B57B91}">
      <dgm:prSet/>
      <dgm:spPr/>
      <dgm:t>
        <a:bodyPr/>
        <a:lstStyle/>
        <a:p>
          <a:endParaRPr lang="en-US"/>
        </a:p>
      </dgm:t>
    </dgm:pt>
    <dgm:pt modelId="{93C36D2D-B995-49F3-A881-D2C3C8B49C89}" type="pres">
      <dgm:prSet presAssocID="{16791601-8E67-4627-82CA-4983671FCBB9}" presName="Name0" presStyleCnt="0">
        <dgm:presLayoutVars>
          <dgm:dir/>
          <dgm:animLvl val="lvl"/>
          <dgm:resizeHandles val="exact"/>
        </dgm:presLayoutVars>
      </dgm:prSet>
      <dgm:spPr/>
    </dgm:pt>
    <dgm:pt modelId="{870A7A1F-17C9-4647-AC5B-26D7CD28B03B}" type="pres">
      <dgm:prSet presAssocID="{A5DB1852-74AF-4743-85CE-4F18156DB050}" presName="boxAndChildren" presStyleCnt="0"/>
      <dgm:spPr/>
    </dgm:pt>
    <dgm:pt modelId="{F10A54B4-93A0-4F2E-9A57-AA833F015729}" type="pres">
      <dgm:prSet presAssocID="{A5DB1852-74AF-4743-85CE-4F18156DB050}" presName="parentTextBox" presStyleLbl="node1" presStyleIdx="0" presStyleCnt="1"/>
      <dgm:spPr/>
    </dgm:pt>
  </dgm:ptLst>
  <dgm:cxnLst>
    <dgm:cxn modelId="{DB2BE414-F759-46AA-9F59-88AD75B57B91}" srcId="{16791601-8E67-4627-82CA-4983671FCBB9}" destId="{A5DB1852-74AF-4743-85CE-4F18156DB050}" srcOrd="0" destOrd="0" parTransId="{E394EF71-25DA-40BA-AC7C-AA7A5EDFEC0C}" sibTransId="{9671DC14-9C3C-489C-875F-6D672868C2AE}"/>
    <dgm:cxn modelId="{50ED7ED4-A3DF-48B3-BB78-4B4DE17DAFC9}" type="presOf" srcId="{A5DB1852-74AF-4743-85CE-4F18156DB050}" destId="{F10A54B4-93A0-4F2E-9A57-AA833F015729}" srcOrd="0" destOrd="0" presId="urn:microsoft.com/office/officeart/2005/8/layout/process4"/>
    <dgm:cxn modelId="{FD837BDF-D4B8-4931-948D-1933301435EC}" type="presOf" srcId="{16791601-8E67-4627-82CA-4983671FCBB9}" destId="{93C36D2D-B995-49F3-A881-D2C3C8B49C89}" srcOrd="0" destOrd="0" presId="urn:microsoft.com/office/officeart/2005/8/layout/process4"/>
    <dgm:cxn modelId="{1DEF3660-A749-4CEA-86C1-6A07764AC7B8}" type="presParOf" srcId="{93C36D2D-B995-49F3-A881-D2C3C8B49C89}" destId="{870A7A1F-17C9-4647-AC5B-26D7CD28B03B}" srcOrd="0" destOrd="0" presId="urn:microsoft.com/office/officeart/2005/8/layout/process4"/>
    <dgm:cxn modelId="{DD22A40F-873E-4645-8DCF-37833B35F7DE}" type="presParOf" srcId="{870A7A1F-17C9-4647-AC5B-26D7CD28B03B}" destId="{F10A54B4-93A0-4F2E-9A57-AA833F01572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0A0591-F687-4994-9498-276FDA607B4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790F380-BE97-4696-A0F0-E6579C9ACAAD}">
      <dgm:prSet phldrT="[Text]"/>
      <dgm:spPr/>
      <dgm:t>
        <a:bodyPr/>
        <a:lstStyle/>
        <a:p>
          <a:r>
            <a:rPr lang="en-US"/>
            <a:t>Summarized Housing Need</a:t>
          </a:r>
        </a:p>
      </dgm:t>
    </dgm:pt>
    <dgm:pt modelId="{5A075478-8ED5-42E5-879A-603BD6B4F3CC}" type="parTrans" cxnId="{7530A203-058F-4D7B-8DBF-E427CB36E218}">
      <dgm:prSet/>
      <dgm:spPr/>
      <dgm:t>
        <a:bodyPr/>
        <a:lstStyle/>
        <a:p>
          <a:endParaRPr lang="en-US"/>
        </a:p>
      </dgm:t>
    </dgm:pt>
    <dgm:pt modelId="{C2B34864-764B-4D56-9DD8-68BA256E10F8}" type="sibTrans" cxnId="{7530A203-058F-4D7B-8DBF-E427CB36E218}">
      <dgm:prSet/>
      <dgm:spPr/>
      <dgm:t>
        <a:bodyPr/>
        <a:lstStyle/>
        <a:p>
          <a:endParaRPr lang="en-US"/>
        </a:p>
      </dgm:t>
    </dgm:pt>
    <dgm:pt modelId="{DE181E59-28FB-4F08-9F03-AD2AE7B1AA6E}">
      <dgm:prSet phldrT="[Text]"/>
      <dgm:spPr/>
      <dgm:t>
        <a:bodyPr/>
        <a:lstStyle/>
        <a:p>
          <a:r>
            <a:rPr lang="en-US"/>
            <a:t>Metric 1</a:t>
          </a:r>
        </a:p>
      </dgm:t>
    </dgm:pt>
    <dgm:pt modelId="{236F010A-06CB-42A0-981E-BB1BDA1DD071}" type="parTrans" cxnId="{0C35553F-23CF-452A-9882-F44B4E3D87A4}">
      <dgm:prSet/>
      <dgm:spPr/>
      <dgm:t>
        <a:bodyPr/>
        <a:lstStyle/>
        <a:p>
          <a:endParaRPr lang="en-US"/>
        </a:p>
      </dgm:t>
    </dgm:pt>
    <dgm:pt modelId="{474A0771-2836-475A-BB50-A26E200B6EF0}" type="sibTrans" cxnId="{0C35553F-23CF-452A-9882-F44B4E3D87A4}">
      <dgm:prSet/>
      <dgm:spPr/>
      <dgm:t>
        <a:bodyPr/>
        <a:lstStyle/>
        <a:p>
          <a:endParaRPr lang="en-US"/>
        </a:p>
      </dgm:t>
    </dgm:pt>
    <dgm:pt modelId="{09A21C1F-2C70-4866-80CB-F4879B95251E}">
      <dgm:prSet phldrT="[Text]"/>
      <dgm:spPr/>
      <dgm:t>
        <a:bodyPr/>
        <a:lstStyle/>
        <a:p>
          <a:r>
            <a:rPr lang="en-US"/>
            <a:t>Metric 2</a:t>
          </a:r>
        </a:p>
      </dgm:t>
    </dgm:pt>
    <dgm:pt modelId="{8556098D-4237-4490-B8EA-EFFB884238A8}" type="parTrans" cxnId="{3116304A-B529-4115-AF4A-2B242371B731}">
      <dgm:prSet/>
      <dgm:spPr/>
      <dgm:t>
        <a:bodyPr/>
        <a:lstStyle/>
        <a:p>
          <a:endParaRPr lang="en-US"/>
        </a:p>
      </dgm:t>
    </dgm:pt>
    <dgm:pt modelId="{DFE017B0-0801-4609-AC80-AFDF7FF414BF}" type="sibTrans" cxnId="{3116304A-B529-4115-AF4A-2B242371B731}">
      <dgm:prSet/>
      <dgm:spPr/>
      <dgm:t>
        <a:bodyPr/>
        <a:lstStyle/>
        <a:p>
          <a:endParaRPr lang="en-US"/>
        </a:p>
      </dgm:t>
    </dgm:pt>
    <dgm:pt modelId="{142108B1-6A3B-4809-83A1-0456104BAC70}">
      <dgm:prSet phldrT="[Text]"/>
      <dgm:spPr/>
      <dgm:t>
        <a:bodyPr/>
        <a:lstStyle/>
        <a:p>
          <a:r>
            <a:rPr lang="en-US"/>
            <a:t>Metric 3</a:t>
          </a:r>
        </a:p>
      </dgm:t>
    </dgm:pt>
    <dgm:pt modelId="{A34BEB3B-3D13-4014-BA2B-F4477105B062}" type="parTrans" cxnId="{A555B6B9-257A-43D0-BE94-70D59FF7A5CD}">
      <dgm:prSet/>
      <dgm:spPr/>
      <dgm:t>
        <a:bodyPr/>
        <a:lstStyle/>
        <a:p>
          <a:endParaRPr lang="en-US"/>
        </a:p>
      </dgm:t>
    </dgm:pt>
    <dgm:pt modelId="{CF8546EE-4175-48E6-A8EB-7E94B6F8BCD3}" type="sibTrans" cxnId="{A555B6B9-257A-43D0-BE94-70D59FF7A5CD}">
      <dgm:prSet/>
      <dgm:spPr/>
      <dgm:t>
        <a:bodyPr/>
        <a:lstStyle/>
        <a:p>
          <a:endParaRPr lang="en-US"/>
        </a:p>
      </dgm:t>
    </dgm:pt>
    <dgm:pt modelId="{438539C3-E7E8-4214-A574-1E9A0B45652E}" type="pres">
      <dgm:prSet presAssocID="{730A0591-F687-4994-9498-276FDA607B46}" presName="diagram" presStyleCnt="0">
        <dgm:presLayoutVars>
          <dgm:chPref val="1"/>
          <dgm:dir val="rev"/>
          <dgm:animOne val="branch"/>
          <dgm:animLvl val="lvl"/>
          <dgm:resizeHandles val="exact"/>
        </dgm:presLayoutVars>
      </dgm:prSet>
      <dgm:spPr/>
    </dgm:pt>
    <dgm:pt modelId="{DF36E278-6AF5-46C2-A547-1B0BD80AB68C}" type="pres">
      <dgm:prSet presAssocID="{7790F380-BE97-4696-A0F0-E6579C9ACAAD}" presName="root1" presStyleCnt="0"/>
      <dgm:spPr/>
    </dgm:pt>
    <dgm:pt modelId="{19E35DE8-0E64-456B-8E73-8F9EAF610566}" type="pres">
      <dgm:prSet presAssocID="{7790F380-BE97-4696-A0F0-E6579C9ACAAD}" presName="LevelOneTextNode" presStyleLbl="node0" presStyleIdx="0" presStyleCnt="1">
        <dgm:presLayoutVars>
          <dgm:chPref val="3"/>
        </dgm:presLayoutVars>
      </dgm:prSet>
      <dgm:spPr/>
    </dgm:pt>
    <dgm:pt modelId="{C5E7EBEC-6D6E-4760-9B6A-8D4C2B2C0403}" type="pres">
      <dgm:prSet presAssocID="{7790F380-BE97-4696-A0F0-E6579C9ACAAD}" presName="level2hierChild" presStyleCnt="0"/>
      <dgm:spPr/>
    </dgm:pt>
    <dgm:pt modelId="{38BAC735-C7C5-4D2A-957D-7DBD44B8FBBF}" type="pres">
      <dgm:prSet presAssocID="{236F010A-06CB-42A0-981E-BB1BDA1DD071}" presName="conn2-1" presStyleLbl="parChTrans1D2" presStyleIdx="0" presStyleCnt="3"/>
      <dgm:spPr/>
    </dgm:pt>
    <dgm:pt modelId="{1549973C-3557-4499-A5BB-74C8D4FD7147}" type="pres">
      <dgm:prSet presAssocID="{236F010A-06CB-42A0-981E-BB1BDA1DD071}" presName="connTx" presStyleLbl="parChTrans1D2" presStyleIdx="0" presStyleCnt="3"/>
      <dgm:spPr/>
    </dgm:pt>
    <dgm:pt modelId="{192A6652-138E-4F7A-965A-CBEDDA4D52FA}" type="pres">
      <dgm:prSet presAssocID="{DE181E59-28FB-4F08-9F03-AD2AE7B1AA6E}" presName="root2" presStyleCnt="0"/>
      <dgm:spPr/>
    </dgm:pt>
    <dgm:pt modelId="{2C495A43-EE7D-4838-B2FC-7984618A6BCB}" type="pres">
      <dgm:prSet presAssocID="{DE181E59-28FB-4F08-9F03-AD2AE7B1AA6E}" presName="LevelTwoTextNode" presStyleLbl="node2" presStyleIdx="0" presStyleCnt="3">
        <dgm:presLayoutVars>
          <dgm:chPref val="3"/>
        </dgm:presLayoutVars>
      </dgm:prSet>
      <dgm:spPr/>
    </dgm:pt>
    <dgm:pt modelId="{F009B64A-62DB-4ADE-A930-A36661066193}" type="pres">
      <dgm:prSet presAssocID="{DE181E59-28FB-4F08-9F03-AD2AE7B1AA6E}" presName="level3hierChild" presStyleCnt="0"/>
      <dgm:spPr/>
    </dgm:pt>
    <dgm:pt modelId="{C03E38F9-67F5-4921-BBDE-9E9C9FF55CC9}" type="pres">
      <dgm:prSet presAssocID="{8556098D-4237-4490-B8EA-EFFB884238A8}" presName="conn2-1" presStyleLbl="parChTrans1D2" presStyleIdx="1" presStyleCnt="3"/>
      <dgm:spPr/>
    </dgm:pt>
    <dgm:pt modelId="{A9116403-3FBE-4047-8B0F-D1BD556BB080}" type="pres">
      <dgm:prSet presAssocID="{8556098D-4237-4490-B8EA-EFFB884238A8}" presName="connTx" presStyleLbl="parChTrans1D2" presStyleIdx="1" presStyleCnt="3"/>
      <dgm:spPr/>
    </dgm:pt>
    <dgm:pt modelId="{7DD54C71-433A-451B-8BDE-E28E55725F0E}" type="pres">
      <dgm:prSet presAssocID="{09A21C1F-2C70-4866-80CB-F4879B95251E}" presName="root2" presStyleCnt="0"/>
      <dgm:spPr/>
    </dgm:pt>
    <dgm:pt modelId="{DC02E18A-1182-4123-AFD9-712B54CE173A}" type="pres">
      <dgm:prSet presAssocID="{09A21C1F-2C70-4866-80CB-F4879B95251E}" presName="LevelTwoTextNode" presStyleLbl="node2" presStyleIdx="1" presStyleCnt="3">
        <dgm:presLayoutVars>
          <dgm:chPref val="3"/>
        </dgm:presLayoutVars>
      </dgm:prSet>
      <dgm:spPr/>
    </dgm:pt>
    <dgm:pt modelId="{B4021EFE-50B4-4C32-A7AF-30D4DDD9FB4C}" type="pres">
      <dgm:prSet presAssocID="{09A21C1F-2C70-4866-80CB-F4879B95251E}" presName="level3hierChild" presStyleCnt="0"/>
      <dgm:spPr/>
    </dgm:pt>
    <dgm:pt modelId="{7A25CA6C-0FC1-4776-8455-064F52A25F58}" type="pres">
      <dgm:prSet presAssocID="{A34BEB3B-3D13-4014-BA2B-F4477105B062}" presName="conn2-1" presStyleLbl="parChTrans1D2" presStyleIdx="2" presStyleCnt="3"/>
      <dgm:spPr/>
    </dgm:pt>
    <dgm:pt modelId="{9CB9E027-6762-4C24-9701-6D8C85356063}" type="pres">
      <dgm:prSet presAssocID="{A34BEB3B-3D13-4014-BA2B-F4477105B062}" presName="connTx" presStyleLbl="parChTrans1D2" presStyleIdx="2" presStyleCnt="3"/>
      <dgm:spPr/>
    </dgm:pt>
    <dgm:pt modelId="{07A8856A-6083-421D-80AF-08E07E12EF78}" type="pres">
      <dgm:prSet presAssocID="{142108B1-6A3B-4809-83A1-0456104BAC70}" presName="root2" presStyleCnt="0"/>
      <dgm:spPr/>
    </dgm:pt>
    <dgm:pt modelId="{3905AF2C-BDC9-4548-8B7A-1FDA913CA7E4}" type="pres">
      <dgm:prSet presAssocID="{142108B1-6A3B-4809-83A1-0456104BAC70}" presName="LevelTwoTextNode" presStyleLbl="node2" presStyleIdx="2" presStyleCnt="3">
        <dgm:presLayoutVars>
          <dgm:chPref val="3"/>
        </dgm:presLayoutVars>
      </dgm:prSet>
      <dgm:spPr/>
    </dgm:pt>
    <dgm:pt modelId="{41C2D85C-A4AF-45EB-B9FD-B5AB3484DB29}" type="pres">
      <dgm:prSet presAssocID="{142108B1-6A3B-4809-83A1-0456104BAC70}" presName="level3hierChild" presStyleCnt="0"/>
      <dgm:spPr/>
    </dgm:pt>
  </dgm:ptLst>
  <dgm:cxnLst>
    <dgm:cxn modelId="{7530A203-058F-4D7B-8DBF-E427CB36E218}" srcId="{730A0591-F687-4994-9498-276FDA607B46}" destId="{7790F380-BE97-4696-A0F0-E6579C9ACAAD}" srcOrd="0" destOrd="0" parTransId="{5A075478-8ED5-42E5-879A-603BD6B4F3CC}" sibTransId="{C2B34864-764B-4D56-9DD8-68BA256E10F8}"/>
    <dgm:cxn modelId="{1F089D12-E7D1-49D3-88BE-D08B7030C4BB}" type="presOf" srcId="{8556098D-4237-4490-B8EA-EFFB884238A8}" destId="{A9116403-3FBE-4047-8B0F-D1BD556BB080}" srcOrd="1" destOrd="0" presId="urn:microsoft.com/office/officeart/2005/8/layout/hierarchy2"/>
    <dgm:cxn modelId="{DB678F17-55FC-4729-A478-1D19C463B6FB}" type="presOf" srcId="{09A21C1F-2C70-4866-80CB-F4879B95251E}" destId="{DC02E18A-1182-4123-AFD9-712B54CE173A}" srcOrd="0" destOrd="0" presId="urn:microsoft.com/office/officeart/2005/8/layout/hierarchy2"/>
    <dgm:cxn modelId="{0C35553F-23CF-452A-9882-F44B4E3D87A4}" srcId="{7790F380-BE97-4696-A0F0-E6579C9ACAAD}" destId="{DE181E59-28FB-4F08-9F03-AD2AE7B1AA6E}" srcOrd="0" destOrd="0" parTransId="{236F010A-06CB-42A0-981E-BB1BDA1DD071}" sibTransId="{474A0771-2836-475A-BB50-A26E200B6EF0}"/>
    <dgm:cxn modelId="{5C10883F-D11E-40A7-A35A-7EAE357F0E73}" type="presOf" srcId="{236F010A-06CB-42A0-981E-BB1BDA1DD071}" destId="{1549973C-3557-4499-A5BB-74C8D4FD7147}" srcOrd="1" destOrd="0" presId="urn:microsoft.com/office/officeart/2005/8/layout/hierarchy2"/>
    <dgm:cxn modelId="{D8ACC760-1CFF-4D93-8411-FCF0DF991483}" type="presOf" srcId="{142108B1-6A3B-4809-83A1-0456104BAC70}" destId="{3905AF2C-BDC9-4548-8B7A-1FDA913CA7E4}" srcOrd="0" destOrd="0" presId="urn:microsoft.com/office/officeart/2005/8/layout/hierarchy2"/>
    <dgm:cxn modelId="{440C0162-EF94-4393-BD16-3BCA83CBB963}" type="presOf" srcId="{236F010A-06CB-42A0-981E-BB1BDA1DD071}" destId="{38BAC735-C7C5-4D2A-957D-7DBD44B8FBBF}" srcOrd="0" destOrd="0" presId="urn:microsoft.com/office/officeart/2005/8/layout/hierarchy2"/>
    <dgm:cxn modelId="{D194F849-E170-4724-B578-12EE8883355D}" type="presOf" srcId="{A34BEB3B-3D13-4014-BA2B-F4477105B062}" destId="{7A25CA6C-0FC1-4776-8455-064F52A25F58}" srcOrd="0" destOrd="0" presId="urn:microsoft.com/office/officeart/2005/8/layout/hierarchy2"/>
    <dgm:cxn modelId="{3116304A-B529-4115-AF4A-2B242371B731}" srcId="{7790F380-BE97-4696-A0F0-E6579C9ACAAD}" destId="{09A21C1F-2C70-4866-80CB-F4879B95251E}" srcOrd="1" destOrd="0" parTransId="{8556098D-4237-4490-B8EA-EFFB884238A8}" sibTransId="{DFE017B0-0801-4609-AC80-AFDF7FF414BF}"/>
    <dgm:cxn modelId="{3E99466C-7E02-4265-B79C-2AD25180BC49}" type="presOf" srcId="{A34BEB3B-3D13-4014-BA2B-F4477105B062}" destId="{9CB9E027-6762-4C24-9701-6D8C85356063}" srcOrd="1" destOrd="0" presId="urn:microsoft.com/office/officeart/2005/8/layout/hierarchy2"/>
    <dgm:cxn modelId="{179D1F57-580B-4567-925D-ED1B42614792}" type="presOf" srcId="{DE181E59-28FB-4F08-9F03-AD2AE7B1AA6E}" destId="{2C495A43-EE7D-4838-B2FC-7984618A6BCB}" srcOrd="0" destOrd="0" presId="urn:microsoft.com/office/officeart/2005/8/layout/hierarchy2"/>
    <dgm:cxn modelId="{12534D89-45E9-4500-94B4-155FBB569C87}" type="presOf" srcId="{730A0591-F687-4994-9498-276FDA607B46}" destId="{438539C3-E7E8-4214-A574-1E9A0B45652E}" srcOrd="0" destOrd="0" presId="urn:microsoft.com/office/officeart/2005/8/layout/hierarchy2"/>
    <dgm:cxn modelId="{A555B6B9-257A-43D0-BE94-70D59FF7A5CD}" srcId="{7790F380-BE97-4696-A0F0-E6579C9ACAAD}" destId="{142108B1-6A3B-4809-83A1-0456104BAC70}" srcOrd="2" destOrd="0" parTransId="{A34BEB3B-3D13-4014-BA2B-F4477105B062}" sibTransId="{CF8546EE-4175-48E6-A8EB-7E94B6F8BCD3}"/>
    <dgm:cxn modelId="{7466D0BC-1DFC-42B8-A0E4-184A9E204193}" type="presOf" srcId="{7790F380-BE97-4696-A0F0-E6579C9ACAAD}" destId="{19E35DE8-0E64-456B-8E73-8F9EAF610566}" srcOrd="0" destOrd="0" presId="urn:microsoft.com/office/officeart/2005/8/layout/hierarchy2"/>
    <dgm:cxn modelId="{43C01AC3-7CA7-4646-95C9-C9135704715D}" type="presOf" srcId="{8556098D-4237-4490-B8EA-EFFB884238A8}" destId="{C03E38F9-67F5-4921-BBDE-9E9C9FF55CC9}" srcOrd="0" destOrd="0" presId="urn:microsoft.com/office/officeart/2005/8/layout/hierarchy2"/>
    <dgm:cxn modelId="{7F965D40-213F-473B-B4A4-C405BC3F81EF}" type="presParOf" srcId="{438539C3-E7E8-4214-A574-1E9A0B45652E}" destId="{DF36E278-6AF5-46C2-A547-1B0BD80AB68C}" srcOrd="0" destOrd="0" presId="urn:microsoft.com/office/officeart/2005/8/layout/hierarchy2"/>
    <dgm:cxn modelId="{3753781C-F0D6-4430-9083-BCA19EEB28A8}" type="presParOf" srcId="{DF36E278-6AF5-46C2-A547-1B0BD80AB68C}" destId="{19E35DE8-0E64-456B-8E73-8F9EAF610566}" srcOrd="0" destOrd="0" presId="urn:microsoft.com/office/officeart/2005/8/layout/hierarchy2"/>
    <dgm:cxn modelId="{2B27B42B-8A4C-4452-9123-CC6F49F13E75}" type="presParOf" srcId="{DF36E278-6AF5-46C2-A547-1B0BD80AB68C}" destId="{C5E7EBEC-6D6E-4760-9B6A-8D4C2B2C0403}" srcOrd="1" destOrd="0" presId="urn:microsoft.com/office/officeart/2005/8/layout/hierarchy2"/>
    <dgm:cxn modelId="{34F598C9-FDFC-44AF-8BED-114E28691CBA}" type="presParOf" srcId="{C5E7EBEC-6D6E-4760-9B6A-8D4C2B2C0403}" destId="{38BAC735-C7C5-4D2A-957D-7DBD44B8FBBF}" srcOrd="0" destOrd="0" presId="urn:microsoft.com/office/officeart/2005/8/layout/hierarchy2"/>
    <dgm:cxn modelId="{9E2E8EBD-5E78-44F7-9323-0BB21B5472CC}" type="presParOf" srcId="{38BAC735-C7C5-4D2A-957D-7DBD44B8FBBF}" destId="{1549973C-3557-4499-A5BB-74C8D4FD7147}" srcOrd="0" destOrd="0" presId="urn:microsoft.com/office/officeart/2005/8/layout/hierarchy2"/>
    <dgm:cxn modelId="{83E69C0D-75D2-480B-AB2D-ED0E766D84D8}" type="presParOf" srcId="{C5E7EBEC-6D6E-4760-9B6A-8D4C2B2C0403}" destId="{192A6652-138E-4F7A-965A-CBEDDA4D52FA}" srcOrd="1" destOrd="0" presId="urn:microsoft.com/office/officeart/2005/8/layout/hierarchy2"/>
    <dgm:cxn modelId="{A9C66E57-EC50-49E0-AA32-A0E8BFFDDAA5}" type="presParOf" srcId="{192A6652-138E-4F7A-965A-CBEDDA4D52FA}" destId="{2C495A43-EE7D-4838-B2FC-7984618A6BCB}" srcOrd="0" destOrd="0" presId="urn:microsoft.com/office/officeart/2005/8/layout/hierarchy2"/>
    <dgm:cxn modelId="{AB98328C-7718-4AB8-939F-3F9045626963}" type="presParOf" srcId="{192A6652-138E-4F7A-965A-CBEDDA4D52FA}" destId="{F009B64A-62DB-4ADE-A930-A36661066193}" srcOrd="1" destOrd="0" presId="urn:microsoft.com/office/officeart/2005/8/layout/hierarchy2"/>
    <dgm:cxn modelId="{6C1F7328-170F-450B-AAC8-FD7364102EF8}" type="presParOf" srcId="{C5E7EBEC-6D6E-4760-9B6A-8D4C2B2C0403}" destId="{C03E38F9-67F5-4921-BBDE-9E9C9FF55CC9}" srcOrd="2" destOrd="0" presId="urn:microsoft.com/office/officeart/2005/8/layout/hierarchy2"/>
    <dgm:cxn modelId="{AA12CE16-76AE-4E13-BFE4-162D1CB4DD44}" type="presParOf" srcId="{C03E38F9-67F5-4921-BBDE-9E9C9FF55CC9}" destId="{A9116403-3FBE-4047-8B0F-D1BD556BB080}" srcOrd="0" destOrd="0" presId="urn:microsoft.com/office/officeart/2005/8/layout/hierarchy2"/>
    <dgm:cxn modelId="{0DA1C8D0-88FB-4EB5-8A56-ED9CA8F2D816}" type="presParOf" srcId="{C5E7EBEC-6D6E-4760-9B6A-8D4C2B2C0403}" destId="{7DD54C71-433A-451B-8BDE-E28E55725F0E}" srcOrd="3" destOrd="0" presId="urn:microsoft.com/office/officeart/2005/8/layout/hierarchy2"/>
    <dgm:cxn modelId="{D100039C-BB69-43E4-82DF-26B12AFF8C0C}" type="presParOf" srcId="{7DD54C71-433A-451B-8BDE-E28E55725F0E}" destId="{DC02E18A-1182-4123-AFD9-712B54CE173A}" srcOrd="0" destOrd="0" presId="urn:microsoft.com/office/officeart/2005/8/layout/hierarchy2"/>
    <dgm:cxn modelId="{66555B8A-B403-48FA-BE39-749A081DB44C}" type="presParOf" srcId="{7DD54C71-433A-451B-8BDE-E28E55725F0E}" destId="{B4021EFE-50B4-4C32-A7AF-30D4DDD9FB4C}" srcOrd="1" destOrd="0" presId="urn:microsoft.com/office/officeart/2005/8/layout/hierarchy2"/>
    <dgm:cxn modelId="{E0B12C8B-AFDE-4C70-9653-58CED1BE0827}" type="presParOf" srcId="{C5E7EBEC-6D6E-4760-9B6A-8D4C2B2C0403}" destId="{7A25CA6C-0FC1-4776-8455-064F52A25F58}" srcOrd="4" destOrd="0" presId="urn:microsoft.com/office/officeart/2005/8/layout/hierarchy2"/>
    <dgm:cxn modelId="{B672DA31-7360-4F5E-A115-283E3760323E}" type="presParOf" srcId="{7A25CA6C-0FC1-4776-8455-064F52A25F58}" destId="{9CB9E027-6762-4C24-9701-6D8C85356063}" srcOrd="0" destOrd="0" presId="urn:microsoft.com/office/officeart/2005/8/layout/hierarchy2"/>
    <dgm:cxn modelId="{CE4B477D-BA18-43A4-A4D8-565DF9A53A5C}" type="presParOf" srcId="{C5E7EBEC-6D6E-4760-9B6A-8D4C2B2C0403}" destId="{07A8856A-6083-421D-80AF-08E07E12EF78}" srcOrd="5" destOrd="0" presId="urn:microsoft.com/office/officeart/2005/8/layout/hierarchy2"/>
    <dgm:cxn modelId="{7CD2B3DE-DA04-41AF-807D-D4454CE618E5}" type="presParOf" srcId="{07A8856A-6083-421D-80AF-08E07E12EF78}" destId="{3905AF2C-BDC9-4548-8B7A-1FDA913CA7E4}" srcOrd="0" destOrd="0" presId="urn:microsoft.com/office/officeart/2005/8/layout/hierarchy2"/>
    <dgm:cxn modelId="{418F7C86-78E5-47A0-BCD6-CC7518CC29E9}" type="presParOf" srcId="{07A8856A-6083-421D-80AF-08E07E12EF78}" destId="{41C2D85C-A4AF-45EB-B9FD-B5AB3484DB29}"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F8758B-5F0F-41F3-AA92-3B1511A3A034}" type="doc">
      <dgm:prSet loTypeId="urn:microsoft.com/office/officeart/2005/8/layout/equation1" loCatId="process" qsTypeId="urn:microsoft.com/office/officeart/2005/8/quickstyle/simple1" qsCatId="simple" csTypeId="urn:microsoft.com/office/officeart/2005/8/colors/accent1_2" csCatId="accent1" phldr="1"/>
      <dgm:spPr/>
      <dgm:t>
        <a:bodyPr/>
        <a:lstStyle/>
        <a:p>
          <a:endParaRPr lang="en-US"/>
        </a:p>
      </dgm:t>
    </dgm:pt>
    <dgm:pt modelId="{8E091BC4-18D7-467D-861E-A34C09C317CB}">
      <dgm:prSet phldrT="[Text]" phldr="0" custT="1"/>
      <dgm:spPr/>
      <dgm:t>
        <a:bodyPr/>
        <a:lstStyle/>
        <a:p>
          <a:r>
            <a:rPr lang="en-US" sz="2800" dirty="0"/>
            <a:t>Target Housing Stock</a:t>
          </a:r>
        </a:p>
      </dgm:t>
    </dgm:pt>
    <dgm:pt modelId="{1F35F96E-1C68-4B52-B0E4-F6A0AED85C87}" type="parTrans" cxnId="{2D9E4482-C7B8-4AA2-9012-6C9A9CD0C407}">
      <dgm:prSet/>
      <dgm:spPr/>
      <dgm:t>
        <a:bodyPr/>
        <a:lstStyle/>
        <a:p>
          <a:endParaRPr lang="en-US"/>
        </a:p>
      </dgm:t>
    </dgm:pt>
    <dgm:pt modelId="{DF5A293F-C43D-40EA-B3CC-E1AE97ABD698}" type="sibTrans" cxnId="{2D9E4482-C7B8-4AA2-9012-6C9A9CD0C407}">
      <dgm:prSet/>
      <dgm:spPr/>
      <dgm:t>
        <a:bodyPr/>
        <a:lstStyle/>
        <a:p>
          <a:endParaRPr lang="en-US"/>
        </a:p>
      </dgm:t>
    </dgm:pt>
    <dgm:pt modelId="{C728A179-C6E7-4193-A2CD-E47FEFA2706E}">
      <dgm:prSet phldrT="[Text]" phldr="0" custT="1"/>
      <dgm:spPr/>
      <dgm:t>
        <a:bodyPr/>
        <a:lstStyle/>
        <a:p>
          <a:r>
            <a:rPr lang="en-US" sz="2800" dirty="0"/>
            <a:t>Available Housing Stock</a:t>
          </a:r>
        </a:p>
      </dgm:t>
    </dgm:pt>
    <dgm:pt modelId="{B854FC08-4EBC-44B2-B3ED-20DD2B36BD4D}" type="parTrans" cxnId="{CD5B919E-1632-4E97-96AD-A81024096D6E}">
      <dgm:prSet/>
      <dgm:spPr/>
      <dgm:t>
        <a:bodyPr/>
        <a:lstStyle/>
        <a:p>
          <a:endParaRPr lang="en-US"/>
        </a:p>
      </dgm:t>
    </dgm:pt>
    <dgm:pt modelId="{39DFF202-11E6-41C1-9A94-B0E19D83AD07}" type="sibTrans" cxnId="{CD5B919E-1632-4E97-96AD-A81024096D6E}">
      <dgm:prSet/>
      <dgm:spPr/>
      <dgm:t>
        <a:bodyPr/>
        <a:lstStyle/>
        <a:p>
          <a:endParaRPr lang="en-US"/>
        </a:p>
      </dgm:t>
    </dgm:pt>
    <dgm:pt modelId="{95575745-6204-4492-8919-B642629A40DF}">
      <dgm:prSet phldrT="[Text]" phldr="0" custT="1"/>
      <dgm:spPr/>
      <dgm:t>
        <a:bodyPr/>
        <a:lstStyle/>
        <a:p>
          <a:r>
            <a:rPr lang="en-US" sz="2800" dirty="0"/>
            <a:t>Initial Housing Development Need</a:t>
          </a:r>
        </a:p>
      </dgm:t>
    </dgm:pt>
    <dgm:pt modelId="{D50EFCA8-85F4-4B40-8932-B5ACDE772B45}" type="parTrans" cxnId="{DD979C51-F044-409A-8D59-D0DA99339815}">
      <dgm:prSet/>
      <dgm:spPr/>
      <dgm:t>
        <a:bodyPr/>
        <a:lstStyle/>
        <a:p>
          <a:endParaRPr lang="en-US"/>
        </a:p>
      </dgm:t>
    </dgm:pt>
    <dgm:pt modelId="{2E2B6640-9201-4B0B-87D4-546C119A60FD}" type="sibTrans" cxnId="{DD979C51-F044-409A-8D59-D0DA99339815}">
      <dgm:prSet/>
      <dgm:spPr/>
      <dgm:t>
        <a:bodyPr/>
        <a:lstStyle/>
        <a:p>
          <a:endParaRPr lang="en-US"/>
        </a:p>
      </dgm:t>
    </dgm:pt>
    <dgm:pt modelId="{EA6CC4F4-325E-40E1-A2C1-C247B4161BE5}" type="pres">
      <dgm:prSet presAssocID="{BEF8758B-5F0F-41F3-AA92-3B1511A3A034}" presName="linearFlow" presStyleCnt="0">
        <dgm:presLayoutVars>
          <dgm:dir/>
          <dgm:resizeHandles val="exact"/>
        </dgm:presLayoutVars>
      </dgm:prSet>
      <dgm:spPr/>
    </dgm:pt>
    <dgm:pt modelId="{91405029-C90F-4D39-A24F-65702A4C6C81}" type="pres">
      <dgm:prSet presAssocID="{8E091BC4-18D7-467D-861E-A34C09C317CB}" presName="node" presStyleLbl="node1" presStyleIdx="0" presStyleCnt="3" custScaleX="194872" custScaleY="194872">
        <dgm:presLayoutVars>
          <dgm:bulletEnabled val="1"/>
        </dgm:presLayoutVars>
      </dgm:prSet>
      <dgm:spPr/>
    </dgm:pt>
    <dgm:pt modelId="{B4FEBA22-7D9B-48F9-826C-400224C22B9B}" type="pres">
      <dgm:prSet presAssocID="{DF5A293F-C43D-40EA-B3CC-E1AE97ABD698}" presName="spacerL" presStyleCnt="0"/>
      <dgm:spPr/>
    </dgm:pt>
    <dgm:pt modelId="{5A57B040-FBDD-4036-B198-8AE53D19D4CE}" type="pres">
      <dgm:prSet presAssocID="{DF5A293F-C43D-40EA-B3CC-E1AE97ABD698}" presName="sibTrans" presStyleLbl="sibTrans2D1" presStyleIdx="0" presStyleCnt="2" custFlipVert="1" custScaleX="82731" custScaleY="32714"/>
      <dgm:spPr>
        <a:prstGeom prst="rect">
          <a:avLst/>
        </a:prstGeom>
      </dgm:spPr>
    </dgm:pt>
    <dgm:pt modelId="{9CBC5755-67D9-47DF-AFB5-116AE364BD45}" type="pres">
      <dgm:prSet presAssocID="{DF5A293F-C43D-40EA-B3CC-E1AE97ABD698}" presName="spacerR" presStyleCnt="0"/>
      <dgm:spPr/>
    </dgm:pt>
    <dgm:pt modelId="{C9ABC7A4-CADF-41D7-85BF-1A204E06CC88}" type="pres">
      <dgm:prSet presAssocID="{C728A179-C6E7-4193-A2CD-E47FEFA2706E}" presName="node" presStyleLbl="node1" presStyleIdx="1" presStyleCnt="3" custScaleX="194872" custScaleY="194872">
        <dgm:presLayoutVars>
          <dgm:bulletEnabled val="1"/>
        </dgm:presLayoutVars>
      </dgm:prSet>
      <dgm:spPr/>
    </dgm:pt>
    <dgm:pt modelId="{527AB485-79C7-499D-9E06-75AC324DA52C}" type="pres">
      <dgm:prSet presAssocID="{39DFF202-11E6-41C1-9A94-B0E19D83AD07}" presName="spacerL" presStyleCnt="0"/>
      <dgm:spPr/>
    </dgm:pt>
    <dgm:pt modelId="{9E79BF3A-D73F-4DBD-AC2D-926C811AC622}" type="pres">
      <dgm:prSet presAssocID="{39DFF202-11E6-41C1-9A94-B0E19D83AD07}" presName="sibTrans" presStyleLbl="sibTrans2D1" presStyleIdx="1" presStyleCnt="2" custScaleX="194872" custScaleY="194872"/>
      <dgm:spPr/>
    </dgm:pt>
    <dgm:pt modelId="{0C7ED11C-A03B-456C-B36C-A210905A0178}" type="pres">
      <dgm:prSet presAssocID="{39DFF202-11E6-41C1-9A94-B0E19D83AD07}" presName="spacerR" presStyleCnt="0"/>
      <dgm:spPr/>
    </dgm:pt>
    <dgm:pt modelId="{9CAF30FF-2CBC-4A75-A0E2-B205CFADC459}" type="pres">
      <dgm:prSet presAssocID="{95575745-6204-4492-8919-B642629A40DF}" presName="node" presStyleLbl="node1" presStyleIdx="2" presStyleCnt="3" custScaleX="259374" custScaleY="259374">
        <dgm:presLayoutVars>
          <dgm:bulletEnabled val="1"/>
        </dgm:presLayoutVars>
      </dgm:prSet>
      <dgm:spPr/>
    </dgm:pt>
  </dgm:ptLst>
  <dgm:cxnLst>
    <dgm:cxn modelId="{DD979C51-F044-409A-8D59-D0DA99339815}" srcId="{BEF8758B-5F0F-41F3-AA92-3B1511A3A034}" destId="{95575745-6204-4492-8919-B642629A40DF}" srcOrd="2" destOrd="0" parTransId="{D50EFCA8-85F4-4B40-8932-B5ACDE772B45}" sibTransId="{2E2B6640-9201-4B0B-87D4-546C119A60FD}"/>
    <dgm:cxn modelId="{2D9E4482-C7B8-4AA2-9012-6C9A9CD0C407}" srcId="{BEF8758B-5F0F-41F3-AA92-3B1511A3A034}" destId="{8E091BC4-18D7-467D-861E-A34C09C317CB}" srcOrd="0" destOrd="0" parTransId="{1F35F96E-1C68-4B52-B0E4-F6A0AED85C87}" sibTransId="{DF5A293F-C43D-40EA-B3CC-E1AE97ABD698}"/>
    <dgm:cxn modelId="{39D2BF84-28AC-4E6F-8C09-8AB2064DB17F}" type="presOf" srcId="{DF5A293F-C43D-40EA-B3CC-E1AE97ABD698}" destId="{5A57B040-FBDD-4036-B198-8AE53D19D4CE}" srcOrd="0" destOrd="0" presId="urn:microsoft.com/office/officeart/2005/8/layout/equation1"/>
    <dgm:cxn modelId="{CD5B919E-1632-4E97-96AD-A81024096D6E}" srcId="{BEF8758B-5F0F-41F3-AA92-3B1511A3A034}" destId="{C728A179-C6E7-4193-A2CD-E47FEFA2706E}" srcOrd="1" destOrd="0" parTransId="{B854FC08-4EBC-44B2-B3ED-20DD2B36BD4D}" sibTransId="{39DFF202-11E6-41C1-9A94-B0E19D83AD07}"/>
    <dgm:cxn modelId="{32102FA9-52AE-4709-BE5E-EDC2D0E99A47}" type="presOf" srcId="{C728A179-C6E7-4193-A2CD-E47FEFA2706E}" destId="{C9ABC7A4-CADF-41D7-85BF-1A204E06CC88}" srcOrd="0" destOrd="0" presId="urn:microsoft.com/office/officeart/2005/8/layout/equation1"/>
    <dgm:cxn modelId="{91C474B0-1A94-464D-9D85-DB4D840B81C1}" type="presOf" srcId="{8E091BC4-18D7-467D-861E-A34C09C317CB}" destId="{91405029-C90F-4D39-A24F-65702A4C6C81}" srcOrd="0" destOrd="0" presId="urn:microsoft.com/office/officeart/2005/8/layout/equation1"/>
    <dgm:cxn modelId="{F1CB5CC6-8E86-43E3-949F-246A033DB3D6}" type="presOf" srcId="{39DFF202-11E6-41C1-9A94-B0E19D83AD07}" destId="{9E79BF3A-D73F-4DBD-AC2D-926C811AC622}" srcOrd="0" destOrd="0" presId="urn:microsoft.com/office/officeart/2005/8/layout/equation1"/>
    <dgm:cxn modelId="{4BD650DA-A0AA-49CC-9751-F0D05AF7F6BA}" type="presOf" srcId="{95575745-6204-4492-8919-B642629A40DF}" destId="{9CAF30FF-2CBC-4A75-A0E2-B205CFADC459}" srcOrd="0" destOrd="0" presId="urn:microsoft.com/office/officeart/2005/8/layout/equation1"/>
    <dgm:cxn modelId="{CD3924F8-22B8-4DAC-BA31-7E0E5880FCE6}" type="presOf" srcId="{BEF8758B-5F0F-41F3-AA92-3B1511A3A034}" destId="{EA6CC4F4-325E-40E1-A2C1-C247B4161BE5}" srcOrd="0" destOrd="0" presId="urn:microsoft.com/office/officeart/2005/8/layout/equation1"/>
    <dgm:cxn modelId="{7E92E04C-142E-4900-8059-60615F05CC6B}" type="presParOf" srcId="{EA6CC4F4-325E-40E1-A2C1-C247B4161BE5}" destId="{91405029-C90F-4D39-A24F-65702A4C6C81}" srcOrd="0" destOrd="0" presId="urn:microsoft.com/office/officeart/2005/8/layout/equation1"/>
    <dgm:cxn modelId="{3D4679C6-E33F-4905-99B7-67CF51623F0E}" type="presParOf" srcId="{EA6CC4F4-325E-40E1-A2C1-C247B4161BE5}" destId="{B4FEBA22-7D9B-48F9-826C-400224C22B9B}" srcOrd="1" destOrd="0" presId="urn:microsoft.com/office/officeart/2005/8/layout/equation1"/>
    <dgm:cxn modelId="{9A07757D-A671-4111-9A62-92183BEC6AF9}" type="presParOf" srcId="{EA6CC4F4-325E-40E1-A2C1-C247B4161BE5}" destId="{5A57B040-FBDD-4036-B198-8AE53D19D4CE}" srcOrd="2" destOrd="0" presId="urn:microsoft.com/office/officeart/2005/8/layout/equation1"/>
    <dgm:cxn modelId="{D2FD4B31-31BF-45C2-BB59-7617477D840B}" type="presParOf" srcId="{EA6CC4F4-325E-40E1-A2C1-C247B4161BE5}" destId="{9CBC5755-67D9-47DF-AFB5-116AE364BD45}" srcOrd="3" destOrd="0" presId="urn:microsoft.com/office/officeart/2005/8/layout/equation1"/>
    <dgm:cxn modelId="{2DE68ED1-D3F3-409C-B825-5722E0B3AC36}" type="presParOf" srcId="{EA6CC4F4-325E-40E1-A2C1-C247B4161BE5}" destId="{C9ABC7A4-CADF-41D7-85BF-1A204E06CC88}" srcOrd="4" destOrd="0" presId="urn:microsoft.com/office/officeart/2005/8/layout/equation1"/>
    <dgm:cxn modelId="{52977173-03F5-4CBB-8238-3EBB6E552E87}" type="presParOf" srcId="{EA6CC4F4-325E-40E1-A2C1-C247B4161BE5}" destId="{527AB485-79C7-499D-9E06-75AC324DA52C}" srcOrd="5" destOrd="0" presId="urn:microsoft.com/office/officeart/2005/8/layout/equation1"/>
    <dgm:cxn modelId="{67308026-1860-47D8-ACE9-37BC30CA8772}" type="presParOf" srcId="{EA6CC4F4-325E-40E1-A2C1-C247B4161BE5}" destId="{9E79BF3A-D73F-4DBD-AC2D-926C811AC622}" srcOrd="6" destOrd="0" presId="urn:microsoft.com/office/officeart/2005/8/layout/equation1"/>
    <dgm:cxn modelId="{997209EB-405E-435C-8E56-146219587F4B}" type="presParOf" srcId="{EA6CC4F4-325E-40E1-A2C1-C247B4161BE5}" destId="{0C7ED11C-A03B-456C-B36C-A210905A0178}" srcOrd="7" destOrd="0" presId="urn:microsoft.com/office/officeart/2005/8/layout/equation1"/>
    <dgm:cxn modelId="{31CE401D-52DD-4CBD-8E24-A0510169A77E}" type="presParOf" srcId="{EA6CC4F4-325E-40E1-A2C1-C247B4161BE5}" destId="{9CAF30FF-2CBC-4A75-A0E2-B205CFADC459}"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99B0B-CD32-4B17-8620-8C14121C35B3}">
      <dsp:nvSpPr>
        <dsp:cNvPr id="0" name=""/>
        <dsp:cNvSpPr/>
      </dsp:nvSpPr>
      <dsp:spPr>
        <a:xfrm>
          <a:off x="0" y="127067"/>
          <a:ext cx="2219427" cy="1331656"/>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Project Teams, Concepts and Strategy</a:t>
          </a:r>
        </a:p>
      </dsp:txBody>
      <dsp:txXfrm>
        <a:off x="0" y="127067"/>
        <a:ext cx="2219427" cy="1331656"/>
      </dsp:txXfrm>
    </dsp:sp>
    <dsp:sp modelId="{854FFE0C-C9EE-4CBC-8D73-6A92CC8A78A3}">
      <dsp:nvSpPr>
        <dsp:cNvPr id="0" name=""/>
        <dsp:cNvSpPr/>
      </dsp:nvSpPr>
      <dsp:spPr>
        <a:xfrm>
          <a:off x="2441370" y="127067"/>
          <a:ext cx="2219427" cy="1331656"/>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Designing Your Project</a:t>
          </a:r>
        </a:p>
      </dsp:txBody>
      <dsp:txXfrm>
        <a:off x="2441370" y="127067"/>
        <a:ext cx="2219427" cy="1331656"/>
      </dsp:txXfrm>
    </dsp:sp>
    <dsp:sp modelId="{632A2E20-6B68-4E52-A87E-D81EBFE90A92}">
      <dsp:nvSpPr>
        <dsp:cNvPr id="0" name=""/>
        <dsp:cNvSpPr/>
      </dsp:nvSpPr>
      <dsp:spPr>
        <a:xfrm>
          <a:off x="4882740" y="127067"/>
          <a:ext cx="2219427" cy="13316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Services Planning</a:t>
          </a:r>
        </a:p>
      </dsp:txBody>
      <dsp:txXfrm>
        <a:off x="4882740" y="127067"/>
        <a:ext cx="2219427" cy="1331656"/>
      </dsp:txXfrm>
    </dsp:sp>
    <dsp:sp modelId="{009907F0-B616-405F-B293-A4921FF16AE0}">
      <dsp:nvSpPr>
        <dsp:cNvPr id="0" name=""/>
        <dsp:cNvSpPr/>
      </dsp:nvSpPr>
      <dsp:spPr>
        <a:xfrm>
          <a:off x="0" y="1680667"/>
          <a:ext cx="2219427" cy="1331656"/>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Property Management</a:t>
          </a:r>
        </a:p>
      </dsp:txBody>
      <dsp:txXfrm>
        <a:off x="0" y="1680667"/>
        <a:ext cx="2219427" cy="1331656"/>
      </dsp:txXfrm>
    </dsp:sp>
    <dsp:sp modelId="{70EEAE19-4EE2-4784-8136-38FCFC8AF6D0}">
      <dsp:nvSpPr>
        <dsp:cNvPr id="0" name=""/>
        <dsp:cNvSpPr/>
      </dsp:nvSpPr>
      <dsp:spPr>
        <a:xfrm>
          <a:off x="2441370" y="1680667"/>
          <a:ext cx="2219427" cy="13316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Coordinated Entry</a:t>
          </a:r>
        </a:p>
      </dsp:txBody>
      <dsp:txXfrm>
        <a:off x="2441370" y="1680667"/>
        <a:ext cx="2219427" cy="1331656"/>
      </dsp:txXfrm>
    </dsp:sp>
    <dsp:sp modelId="{6BB267A3-CFE5-4AE4-821B-3EF2DA60C021}">
      <dsp:nvSpPr>
        <dsp:cNvPr id="0" name=""/>
        <dsp:cNvSpPr/>
      </dsp:nvSpPr>
      <dsp:spPr>
        <a:xfrm>
          <a:off x="4882740" y="1680667"/>
          <a:ext cx="2219427" cy="1331656"/>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Supportive Housing Budgets: Services, Operating and Capital</a:t>
          </a:r>
        </a:p>
      </dsp:txBody>
      <dsp:txXfrm>
        <a:off x="4882740" y="1680667"/>
        <a:ext cx="2219427" cy="1331656"/>
      </dsp:txXfrm>
    </dsp:sp>
    <dsp:sp modelId="{B561DEFB-301A-4356-9361-3968728F6597}">
      <dsp:nvSpPr>
        <dsp:cNvPr id="0" name=""/>
        <dsp:cNvSpPr/>
      </dsp:nvSpPr>
      <dsp:spPr>
        <a:xfrm>
          <a:off x="0" y="3234266"/>
          <a:ext cx="2219427" cy="1331656"/>
        </a:xfrm>
        <a:prstGeom prst="rec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Fair Housing, Quality Improvement</a:t>
          </a:r>
        </a:p>
      </dsp:txBody>
      <dsp:txXfrm>
        <a:off x="0" y="3234266"/>
        <a:ext cx="2219427" cy="1331656"/>
      </dsp:txXfrm>
    </dsp:sp>
    <dsp:sp modelId="{DB639797-2AD7-4A77-B449-929CAE02AD06}">
      <dsp:nvSpPr>
        <dsp:cNvPr id="0" name=""/>
        <dsp:cNvSpPr/>
      </dsp:nvSpPr>
      <dsp:spPr>
        <a:xfrm>
          <a:off x="2441370" y="3234266"/>
          <a:ext cx="2219427" cy="13316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Quality Endorsement</a:t>
          </a:r>
        </a:p>
      </dsp:txBody>
      <dsp:txXfrm>
        <a:off x="2441370" y="3234266"/>
        <a:ext cx="2219427" cy="1331656"/>
      </dsp:txXfrm>
    </dsp:sp>
    <dsp:sp modelId="{371FF216-A8EF-424F-9E45-3BF3411631FE}">
      <dsp:nvSpPr>
        <dsp:cNvPr id="0" name=""/>
        <dsp:cNvSpPr/>
      </dsp:nvSpPr>
      <dsp:spPr>
        <a:xfrm>
          <a:off x="4882740" y="3234266"/>
          <a:ext cx="2219427" cy="1331656"/>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Institute Finale</a:t>
          </a:r>
        </a:p>
      </dsp:txBody>
      <dsp:txXfrm>
        <a:off x="4882740" y="3234266"/>
        <a:ext cx="2219427" cy="1331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0A54B4-93A0-4F2E-9A57-AA833F015729}">
      <dsp:nvSpPr>
        <dsp:cNvPr id="0" name=""/>
        <dsp:cNvSpPr/>
      </dsp:nvSpPr>
      <dsp:spPr>
        <a:xfrm>
          <a:off x="0" y="0"/>
          <a:ext cx="7886700" cy="6318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n-US" sz="2300" kern="1200">
              <a:latin typeface="Arial" panose="020B0604020202020204"/>
            </a:rPr>
            <a:t>Housing Needs Assessment</a:t>
          </a:r>
          <a:endParaRPr lang="en-US" sz="2300" kern="1200"/>
        </a:p>
      </dsp:txBody>
      <dsp:txXfrm>
        <a:off x="0" y="0"/>
        <a:ext cx="7886700" cy="6318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35DE8-0E64-456B-8E73-8F9EAF610566}">
      <dsp:nvSpPr>
        <dsp:cNvPr id="0" name=""/>
        <dsp:cNvSpPr/>
      </dsp:nvSpPr>
      <dsp:spPr>
        <a:xfrm>
          <a:off x="3456694" y="1176644"/>
          <a:ext cx="2043472" cy="10217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Summarized Housing Need</a:t>
          </a:r>
        </a:p>
      </dsp:txBody>
      <dsp:txXfrm>
        <a:off x="3486620" y="1206570"/>
        <a:ext cx="1983620" cy="961884"/>
      </dsp:txXfrm>
    </dsp:sp>
    <dsp:sp modelId="{38BAC735-C7C5-4D2A-957D-7DBD44B8FBBF}">
      <dsp:nvSpPr>
        <dsp:cNvPr id="0" name=""/>
        <dsp:cNvSpPr/>
      </dsp:nvSpPr>
      <dsp:spPr>
        <a:xfrm rot="14110531">
          <a:off x="2332328" y="1072768"/>
          <a:ext cx="1431342" cy="54492"/>
        </a:xfrm>
        <a:custGeom>
          <a:avLst/>
          <a:gdLst/>
          <a:ahLst/>
          <a:cxnLst/>
          <a:rect l="0" t="0" r="0" b="0"/>
          <a:pathLst>
            <a:path>
              <a:moveTo>
                <a:pt x="0" y="27246"/>
              </a:moveTo>
              <a:lnTo>
                <a:pt x="1431342"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12216" y="1064230"/>
        <a:ext cx="71567" cy="71567"/>
      </dsp:txXfrm>
    </dsp:sp>
    <dsp:sp modelId="{2C495A43-EE7D-4838-B2FC-7984618A6BCB}">
      <dsp:nvSpPr>
        <dsp:cNvPr id="0" name=""/>
        <dsp:cNvSpPr/>
      </dsp:nvSpPr>
      <dsp:spPr>
        <a:xfrm>
          <a:off x="595833" y="1647"/>
          <a:ext cx="2043472" cy="10217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Metric 1</a:t>
          </a:r>
        </a:p>
      </dsp:txBody>
      <dsp:txXfrm>
        <a:off x="625759" y="31573"/>
        <a:ext cx="1983620" cy="961884"/>
      </dsp:txXfrm>
    </dsp:sp>
    <dsp:sp modelId="{C03E38F9-67F5-4921-BBDE-9E9C9FF55CC9}">
      <dsp:nvSpPr>
        <dsp:cNvPr id="0" name=""/>
        <dsp:cNvSpPr/>
      </dsp:nvSpPr>
      <dsp:spPr>
        <a:xfrm rot="10800000">
          <a:off x="2639305" y="1660266"/>
          <a:ext cx="817388" cy="54492"/>
        </a:xfrm>
        <a:custGeom>
          <a:avLst/>
          <a:gdLst/>
          <a:ahLst/>
          <a:cxnLst/>
          <a:rect l="0" t="0" r="0" b="0"/>
          <a:pathLst>
            <a:path>
              <a:moveTo>
                <a:pt x="0" y="27246"/>
              </a:moveTo>
              <a:lnTo>
                <a:pt x="817388"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27565" y="1667077"/>
        <a:ext cx="40869" cy="40869"/>
      </dsp:txXfrm>
    </dsp:sp>
    <dsp:sp modelId="{DC02E18A-1182-4123-AFD9-712B54CE173A}">
      <dsp:nvSpPr>
        <dsp:cNvPr id="0" name=""/>
        <dsp:cNvSpPr/>
      </dsp:nvSpPr>
      <dsp:spPr>
        <a:xfrm>
          <a:off x="595833" y="1176644"/>
          <a:ext cx="2043472" cy="10217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Metric 2</a:t>
          </a:r>
        </a:p>
      </dsp:txBody>
      <dsp:txXfrm>
        <a:off x="625759" y="1206570"/>
        <a:ext cx="1983620" cy="961884"/>
      </dsp:txXfrm>
    </dsp:sp>
    <dsp:sp modelId="{7A25CA6C-0FC1-4776-8455-064F52A25F58}">
      <dsp:nvSpPr>
        <dsp:cNvPr id="0" name=""/>
        <dsp:cNvSpPr/>
      </dsp:nvSpPr>
      <dsp:spPr>
        <a:xfrm rot="7489469">
          <a:off x="2332328" y="2247764"/>
          <a:ext cx="1431342" cy="54492"/>
        </a:xfrm>
        <a:custGeom>
          <a:avLst/>
          <a:gdLst/>
          <a:ahLst/>
          <a:cxnLst/>
          <a:rect l="0" t="0" r="0" b="0"/>
          <a:pathLst>
            <a:path>
              <a:moveTo>
                <a:pt x="0" y="27246"/>
              </a:moveTo>
              <a:lnTo>
                <a:pt x="1431342"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12216" y="2239227"/>
        <a:ext cx="71567" cy="71567"/>
      </dsp:txXfrm>
    </dsp:sp>
    <dsp:sp modelId="{3905AF2C-BDC9-4548-8B7A-1FDA913CA7E4}">
      <dsp:nvSpPr>
        <dsp:cNvPr id="0" name=""/>
        <dsp:cNvSpPr/>
      </dsp:nvSpPr>
      <dsp:spPr>
        <a:xfrm>
          <a:off x="595833" y="2351640"/>
          <a:ext cx="2043472" cy="10217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Metric 3</a:t>
          </a:r>
        </a:p>
      </dsp:txBody>
      <dsp:txXfrm>
        <a:off x="625759" y="2381566"/>
        <a:ext cx="1983620" cy="9618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05029-C90F-4D39-A24F-65702A4C6C81}">
      <dsp:nvSpPr>
        <dsp:cNvPr id="0" name=""/>
        <dsp:cNvSpPr/>
      </dsp:nvSpPr>
      <dsp:spPr>
        <a:xfrm>
          <a:off x="1187" y="1495738"/>
          <a:ext cx="2427190" cy="24271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Target Housing Stock</a:t>
          </a:r>
        </a:p>
      </dsp:txBody>
      <dsp:txXfrm>
        <a:off x="356641" y="1851192"/>
        <a:ext cx="1716282" cy="1716282"/>
      </dsp:txXfrm>
    </dsp:sp>
    <dsp:sp modelId="{5A57B040-FBDD-4036-B198-8AE53D19D4CE}">
      <dsp:nvSpPr>
        <dsp:cNvPr id="0" name=""/>
        <dsp:cNvSpPr/>
      </dsp:nvSpPr>
      <dsp:spPr>
        <a:xfrm flipV="1">
          <a:off x="2529514" y="2591169"/>
          <a:ext cx="597655" cy="23632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529514" y="2591169"/>
        <a:ext cx="597655" cy="236328"/>
      </dsp:txXfrm>
    </dsp:sp>
    <dsp:sp modelId="{C9ABC7A4-CADF-41D7-85BF-1A204E06CC88}">
      <dsp:nvSpPr>
        <dsp:cNvPr id="0" name=""/>
        <dsp:cNvSpPr/>
      </dsp:nvSpPr>
      <dsp:spPr>
        <a:xfrm>
          <a:off x="3228306" y="1495738"/>
          <a:ext cx="2427190" cy="24271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Available Housing Stock</a:t>
          </a:r>
        </a:p>
      </dsp:txBody>
      <dsp:txXfrm>
        <a:off x="3583760" y="1851192"/>
        <a:ext cx="1716282" cy="1716282"/>
      </dsp:txXfrm>
    </dsp:sp>
    <dsp:sp modelId="{9E79BF3A-D73F-4DBD-AC2D-926C811AC622}">
      <dsp:nvSpPr>
        <dsp:cNvPr id="0" name=""/>
        <dsp:cNvSpPr/>
      </dsp:nvSpPr>
      <dsp:spPr>
        <a:xfrm>
          <a:off x="5756634" y="2005448"/>
          <a:ext cx="1407770" cy="1407770"/>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5943234" y="2295449"/>
        <a:ext cx="1034570" cy="827768"/>
      </dsp:txXfrm>
    </dsp:sp>
    <dsp:sp modelId="{9CAF30FF-2CBC-4A75-A0E2-B205CFADC459}">
      <dsp:nvSpPr>
        <dsp:cNvPr id="0" name=""/>
        <dsp:cNvSpPr/>
      </dsp:nvSpPr>
      <dsp:spPr>
        <a:xfrm>
          <a:off x="7265542" y="1094042"/>
          <a:ext cx="3230582" cy="32305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Initial Housing Development Need</a:t>
          </a:r>
        </a:p>
      </dsp:txBody>
      <dsp:txXfrm>
        <a:off x="7738650" y="1567150"/>
        <a:ext cx="2284366" cy="22843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32D019-22A7-4CD9-9F16-B79DF770B52A}" type="datetimeFigureOut">
              <a:rPr lang="en-US" smtClean="0"/>
              <a:t>2/10/2026</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8E6D-A473-488D-BE98-75A98ABF8046}" type="datetimeFigureOut">
              <a:rPr lang="en-US" smtClean="0"/>
              <a:t>2/10/2026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235E2-045D-F9E2-5DE9-4A41D9CC2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02C5E-FA36-93EF-81D8-2DB97477B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E9AA3-81D5-B4BF-F8CB-9177B4BED7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2231FC-818D-63C2-D085-8D557A105B6E}"/>
              </a:ext>
            </a:extLst>
          </p:cNvPr>
          <p:cNvSpPr>
            <a:spLocks noGrp="1"/>
          </p:cNvSpPr>
          <p:nvPr>
            <p:ph type="sldNum" sz="quarter" idx="5"/>
          </p:nvPr>
        </p:nvSpPr>
        <p:spPr/>
        <p:txBody>
          <a:bodyPr/>
          <a:lstStyle/>
          <a:p>
            <a:fld id="{A01198BF-1D8A-46EB-A32A-C5B390DB9CDF}" type="slidenum">
              <a:rPr lang="en-US" smtClean="0"/>
              <a:t>7</a:t>
            </a:fld>
            <a:endParaRPr lang="en-US"/>
          </a:p>
        </p:txBody>
      </p:sp>
    </p:spTree>
    <p:extLst>
      <p:ext uri="{BB962C8B-B14F-4D97-AF65-F5344CB8AC3E}">
        <p14:creationId xmlns:p14="http://schemas.microsoft.com/office/powerpoint/2010/main" val="408505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6814BEE-2EAE-43AE-94B9-CA84926C492F}" type="slidenum">
              <a:rPr lang="en-US" smtClean="0"/>
              <a:t>84</a:t>
            </a:fld>
            <a:endParaRPr lang="en-US"/>
          </a:p>
        </p:txBody>
      </p:sp>
    </p:spTree>
    <p:extLst>
      <p:ext uri="{BB962C8B-B14F-4D97-AF65-F5344CB8AC3E}">
        <p14:creationId xmlns:p14="http://schemas.microsoft.com/office/powerpoint/2010/main" val="595943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Takeaways: The rental rate is much lower than the state average, at 26% as compared to the state at 35%. Your seasonal homes make up 8% of all your housing, as compared to 2% across the state. That’s 54% of all your vacant homes that aren’t in circulation, as compared to 25% across the state.</a:t>
            </a:r>
          </a:p>
        </p:txBody>
      </p:sp>
      <p:sp>
        <p:nvSpPr>
          <p:cNvPr id="4" name="Slide Number Placeholder 3"/>
          <p:cNvSpPr>
            <a:spLocks noGrp="1"/>
          </p:cNvSpPr>
          <p:nvPr>
            <p:ph type="sldNum" sz="quarter" idx="5"/>
          </p:nvPr>
        </p:nvSpPr>
        <p:spPr/>
        <p:txBody>
          <a:bodyPr/>
          <a:lstStyle/>
          <a:p>
            <a:fld id="{16814BEE-2EAE-43AE-94B9-CA84926C492F}" type="slidenum">
              <a:rPr lang="en-US" smtClean="0"/>
              <a:t>98</a:t>
            </a:fld>
            <a:endParaRPr lang="en-US"/>
          </a:p>
        </p:txBody>
      </p:sp>
    </p:spTree>
    <p:extLst>
      <p:ext uri="{BB962C8B-B14F-4D97-AF65-F5344CB8AC3E}">
        <p14:creationId xmlns:p14="http://schemas.microsoft.com/office/powerpoint/2010/main" val="195490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growth in Region 4 is higher than the state average, at 1.4% between two years, as compared to the state at 1.1%. How do you build to anticipate the population moving in?</a:t>
            </a:r>
          </a:p>
        </p:txBody>
      </p:sp>
      <p:sp>
        <p:nvSpPr>
          <p:cNvPr id="4" name="Slide Number Placeholder 3"/>
          <p:cNvSpPr>
            <a:spLocks noGrp="1"/>
          </p:cNvSpPr>
          <p:nvPr>
            <p:ph type="sldNum" sz="quarter" idx="5"/>
          </p:nvPr>
        </p:nvSpPr>
        <p:spPr/>
        <p:txBody>
          <a:bodyPr/>
          <a:lstStyle/>
          <a:p>
            <a:fld id="{16814BEE-2EAE-43AE-94B9-CA84926C492F}" type="slidenum">
              <a:rPr lang="en-US" smtClean="0"/>
              <a:t>100</a:t>
            </a:fld>
            <a:endParaRPr lang="en-US"/>
          </a:p>
        </p:txBody>
      </p:sp>
    </p:spTree>
    <p:extLst>
      <p:ext uri="{BB962C8B-B14F-4D97-AF65-F5344CB8AC3E}">
        <p14:creationId xmlns:p14="http://schemas.microsoft.com/office/powerpoint/2010/main" val="3239395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snapshot can tell you not only about the actual scale of households in each of your counties, but how to target strategic homeownership or renter opportunities. For example, one of your biggest counties, Bibb, has just above 50% homeownership homes, as compared to the 65% for the state, which is reflective of your wider region. Seven of your counties have below 30% rental homes, which could make sense for the area, but could also mean folks are leaving for other housing opportunities.</a:t>
            </a:r>
          </a:p>
        </p:txBody>
      </p:sp>
      <p:sp>
        <p:nvSpPr>
          <p:cNvPr id="4" name="Slide Number Placeholder 3"/>
          <p:cNvSpPr>
            <a:spLocks noGrp="1"/>
          </p:cNvSpPr>
          <p:nvPr>
            <p:ph type="sldNum" sz="quarter" idx="5"/>
          </p:nvPr>
        </p:nvSpPr>
        <p:spPr/>
        <p:txBody>
          <a:bodyPr/>
          <a:lstStyle/>
          <a:p>
            <a:fld id="{16814BEE-2EAE-43AE-94B9-CA84926C492F}" type="slidenum">
              <a:rPr lang="en-US" smtClean="0"/>
              <a:t>102</a:t>
            </a:fld>
            <a:endParaRPr lang="en-US"/>
          </a:p>
        </p:txBody>
      </p:sp>
    </p:spTree>
    <p:extLst>
      <p:ext uri="{BB962C8B-B14F-4D97-AF65-F5344CB8AC3E}">
        <p14:creationId xmlns:p14="http://schemas.microsoft.com/office/powerpoint/2010/main" val="142443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tells you a more comprehensive picture of homeowners and renters. In region 7, there are just below 17k renters at or above 100% AMI. This could be important for new homeowner opportunities.</a:t>
            </a:r>
          </a:p>
        </p:txBody>
      </p:sp>
      <p:sp>
        <p:nvSpPr>
          <p:cNvPr id="4" name="Slide Number Placeholder 3"/>
          <p:cNvSpPr>
            <a:spLocks noGrp="1"/>
          </p:cNvSpPr>
          <p:nvPr>
            <p:ph type="sldNum" sz="quarter" idx="5"/>
          </p:nvPr>
        </p:nvSpPr>
        <p:spPr/>
        <p:txBody>
          <a:bodyPr/>
          <a:lstStyle/>
          <a:p>
            <a:fld id="{16814BEE-2EAE-43AE-94B9-CA84926C492F}" type="slidenum">
              <a:rPr lang="en-US" smtClean="0"/>
              <a:t>104</a:t>
            </a:fld>
            <a:endParaRPr lang="en-US"/>
          </a:p>
        </p:txBody>
      </p:sp>
    </p:spTree>
    <p:extLst>
      <p:ext uri="{BB962C8B-B14F-4D97-AF65-F5344CB8AC3E}">
        <p14:creationId xmlns:p14="http://schemas.microsoft.com/office/powerpoint/2010/main" val="1253885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 help your community understand who qualifies for housing at different AMI points for a three person household. Someone making double the minimum wage hourly is qualified for housing at 50% AMI in Jeff Davis County, for example.</a:t>
            </a:r>
          </a:p>
        </p:txBody>
      </p:sp>
      <p:sp>
        <p:nvSpPr>
          <p:cNvPr id="4" name="Slide Number Placeholder 3"/>
          <p:cNvSpPr>
            <a:spLocks noGrp="1"/>
          </p:cNvSpPr>
          <p:nvPr>
            <p:ph type="sldNum" sz="quarter" idx="5"/>
          </p:nvPr>
        </p:nvSpPr>
        <p:spPr/>
        <p:txBody>
          <a:bodyPr/>
          <a:lstStyle/>
          <a:p>
            <a:fld id="{16814BEE-2EAE-43AE-94B9-CA84926C492F}" type="slidenum">
              <a:rPr lang="en-US" smtClean="0"/>
              <a:t>106</a:t>
            </a:fld>
            <a:endParaRPr lang="en-US"/>
          </a:p>
        </p:txBody>
      </p:sp>
    </p:spTree>
    <p:extLst>
      <p:ext uri="{BB962C8B-B14F-4D97-AF65-F5344CB8AC3E}">
        <p14:creationId xmlns:p14="http://schemas.microsoft.com/office/powerpoint/2010/main" val="3664437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ties into reducing the cost burden for renters and homeowners alike. There are 22k renters paying more than 30% of their income towards housing, which takes away from ability to pay for other needs such as food, education, health needs, or transportation. This is slightly below the state average of 48% of renters experiencing cost burden, but is still notable towards looking for solutions for. </a:t>
            </a:r>
          </a:p>
        </p:txBody>
      </p:sp>
      <p:sp>
        <p:nvSpPr>
          <p:cNvPr id="4" name="Slide Number Placeholder 3"/>
          <p:cNvSpPr>
            <a:spLocks noGrp="1"/>
          </p:cNvSpPr>
          <p:nvPr>
            <p:ph type="sldNum" sz="quarter" idx="5"/>
          </p:nvPr>
        </p:nvSpPr>
        <p:spPr/>
        <p:txBody>
          <a:bodyPr/>
          <a:lstStyle/>
          <a:p>
            <a:fld id="{16814BEE-2EAE-43AE-94B9-CA84926C492F}" type="slidenum">
              <a:rPr lang="en-US" smtClean="0"/>
              <a:t>108</a:t>
            </a:fld>
            <a:endParaRPr lang="en-US"/>
          </a:p>
        </p:txBody>
      </p:sp>
    </p:spTree>
    <p:extLst>
      <p:ext uri="{BB962C8B-B14F-4D97-AF65-F5344CB8AC3E}">
        <p14:creationId xmlns:p14="http://schemas.microsoft.com/office/powerpoint/2010/main" val="1369637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Homelessness data comes from the point-in-time count. It has limitations such as its definition of homelessness, but we see here there were 1,134 total people experiencing homelessness during the time of the count. For an expanded definition of homelessness, we can use McKinney Vento data through the school district, which includes doubled up (</a:t>
            </a:r>
            <a:r>
              <a:rPr lang="en-US" dirty="0" err="1"/>
              <a:t>couchsurfing</a:t>
            </a:r>
            <a:r>
              <a:rPr lang="en-US" dirty="0"/>
              <a:t>, staying with a friend) and hotels and motels, which 2,035 students were counted as in 2022-23.</a:t>
            </a:r>
          </a:p>
        </p:txBody>
      </p:sp>
      <p:sp>
        <p:nvSpPr>
          <p:cNvPr id="4" name="Slide Number Placeholder 3"/>
          <p:cNvSpPr>
            <a:spLocks noGrp="1"/>
          </p:cNvSpPr>
          <p:nvPr>
            <p:ph type="sldNum" sz="quarter" idx="5"/>
          </p:nvPr>
        </p:nvSpPr>
        <p:spPr/>
        <p:txBody>
          <a:bodyPr/>
          <a:lstStyle/>
          <a:p>
            <a:fld id="{16814BEE-2EAE-43AE-94B9-CA84926C492F}" type="slidenum">
              <a:rPr lang="en-US" smtClean="0"/>
              <a:t>110</a:t>
            </a:fld>
            <a:endParaRPr lang="en-US"/>
          </a:p>
        </p:txBody>
      </p:sp>
    </p:spTree>
    <p:extLst>
      <p:ext uri="{BB962C8B-B14F-4D97-AF65-F5344CB8AC3E}">
        <p14:creationId xmlns:p14="http://schemas.microsoft.com/office/powerpoint/2010/main" val="2289678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117</a:t>
            </a:fld>
            <a:endParaRPr lang="en-US"/>
          </a:p>
        </p:txBody>
      </p:sp>
    </p:spTree>
    <p:extLst>
      <p:ext uri="{BB962C8B-B14F-4D97-AF65-F5344CB8AC3E}">
        <p14:creationId xmlns:p14="http://schemas.microsoft.com/office/powerpoint/2010/main" val="3536463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176</a:t>
            </a:fld>
            <a:endParaRPr lang="en-US"/>
          </a:p>
        </p:txBody>
      </p:sp>
    </p:spTree>
    <p:extLst>
      <p:ext uri="{BB962C8B-B14F-4D97-AF65-F5344CB8AC3E}">
        <p14:creationId xmlns:p14="http://schemas.microsoft.com/office/powerpoint/2010/main" val="1684793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1696288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45</a:t>
            </a:fld>
            <a:endParaRPr lang="en-US"/>
          </a:p>
        </p:txBody>
      </p:sp>
    </p:spTree>
    <p:extLst>
      <p:ext uri="{BB962C8B-B14F-4D97-AF65-F5344CB8AC3E}">
        <p14:creationId xmlns:p14="http://schemas.microsoft.com/office/powerpoint/2010/main" val="1767707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Christina</a:t>
            </a:r>
            <a:endParaRPr lang="en-US" b="1"/>
          </a:p>
          <a:p>
            <a:r>
              <a:rPr lang="en-US" b="1"/>
              <a:t>Who are our Neighbors in Supportive Housing?</a:t>
            </a:r>
            <a:endParaRPr lang="en-US">
              <a:ea typeface="Calibri"/>
              <a:cs typeface="Calibri"/>
            </a:endParaRPr>
          </a:p>
          <a:p>
            <a:endParaRPr lang="en-US"/>
          </a:p>
          <a:p>
            <a:r>
              <a:rPr lang="en-US"/>
              <a:t>One of the most common questions we are asked is </a:t>
            </a:r>
            <a:r>
              <a:rPr lang="en-US" b="1" i="1"/>
              <a:t>who</a:t>
            </a:r>
            <a:r>
              <a:rPr lang="en-US"/>
              <a:t> lives in Supportive housing. Supportive housing developments are diverse and often have a diverse tenancy – diverse in racial backgrounds, age, education, and experiences in life. </a:t>
            </a:r>
            <a:endParaRPr lang="en-US">
              <a:ea typeface="Calibri"/>
              <a:cs typeface="Calibri"/>
            </a:endParaRPr>
          </a:p>
          <a:p>
            <a:endParaRPr lang="en-US"/>
          </a:p>
          <a:p>
            <a:r>
              <a:rPr lang="en-US"/>
              <a:t>As we discuss populations, we would like to level set what we mean when we refer to tenants, households, residents and any other term used to reference the people living in a Supportive Housing development. CSH believes in the importance of tenant-centered housing so when use any of these terms, we are referring to all members of the supportive housing household. Some households consist of one person, while others include entire families. If the tenant is a family, providers ensure an equal and intentional focus on housing and, services for the children and the adults. Goals and outcomes for both children and adults are simultaneously tracked. Children or youth temporarily absent from the unit due to out of home placement in foster care are also to be considered part of the tenant household. </a:t>
            </a:r>
            <a:endParaRPr lang="en-US">
              <a:ea typeface="Calibri"/>
              <a:cs typeface="Calibri"/>
            </a:endParaRPr>
          </a:p>
          <a:p>
            <a:endParaRPr lang="en-US"/>
          </a:p>
          <a:p>
            <a:r>
              <a:rPr lang="en-US"/>
              <a:t>So when asked for populations most likely to live in Supportive Housing, it varies from state to state, region to region and city to city. However, the populations most common include: </a:t>
            </a:r>
            <a:endParaRPr lang="en-US">
              <a:ea typeface="Calibri"/>
              <a:cs typeface="Calibri"/>
            </a:endParaRPr>
          </a:p>
          <a:p>
            <a:endParaRPr lang="en-US"/>
          </a:p>
          <a:p>
            <a:r>
              <a:rPr lang="en-US" u="sng"/>
              <a:t>Older Adults</a:t>
            </a:r>
            <a:r>
              <a:rPr lang="en-US"/>
              <a:t>: The proportion of Georgians who are older adults experiencing homelessness has increased since 2018. Georgians over the age of 55 experiencing homelessness increased from 20% in 2018 to 23% in 2021 with a larger share of those individuals being over age 65. </a:t>
            </a:r>
            <a:endParaRPr lang="en-US">
              <a:ea typeface="Calibri"/>
              <a:cs typeface="Calibri"/>
            </a:endParaRPr>
          </a:p>
          <a:p>
            <a:endParaRPr lang="en-US"/>
          </a:p>
          <a:p>
            <a:r>
              <a:rPr lang="en-US" u="sng"/>
              <a:t>Transitional Age Youth</a:t>
            </a:r>
            <a:r>
              <a:rPr lang="en-US"/>
              <a:t>: All children — and especially older children in foster care — need and deserve a loving family with no expiration date. Yet, in the United States, about 20,000 youth exit foster care and are left to fend for themselves each year. This scenario — leaving foster care without achieving permanence — carries lifelong consequences. Youth who age out of foster care face are more likely to engage in risky behaviors and more likely to experience hardships such as homelessness, joblessness, early parenthood and substance use</a:t>
            </a:r>
            <a:endParaRPr lang="en-US">
              <a:ea typeface="Calibri"/>
              <a:cs typeface="Calibri"/>
            </a:endParaRPr>
          </a:p>
          <a:p>
            <a:pPr>
              <a:defRPr/>
            </a:pPr>
            <a:endParaRPr lang="en-US"/>
          </a:p>
          <a:p>
            <a:pPr>
              <a:defRPr/>
            </a:pPr>
            <a:endParaRPr lang="en-US"/>
          </a:p>
          <a:p>
            <a:pPr>
              <a:defRPr/>
            </a:pPr>
            <a:endParaRPr lang="en-US"/>
          </a:p>
          <a:p>
            <a:pPr marL="0" marR="0" lvl="0" indent="0" algn="l" defTabSz="914400">
              <a:lnSpc>
                <a:spcPct val="100000"/>
              </a:lnSpc>
              <a:spcBef>
                <a:spcPts val="0"/>
              </a:spcBef>
              <a:spcAft>
                <a:spcPts val="0"/>
              </a:spcAft>
              <a:buClrTx/>
              <a:buSzTx/>
              <a:buFontTx/>
              <a:buNone/>
              <a:tabLst/>
              <a:defRPr/>
            </a:pPr>
            <a:endParaRPr lang="en-US" b="0" i="0" u="none" strike="noStrike" cap="none" spc="0" normalizeH="0" baseline="0" noProof="0">
              <a:ln>
                <a:noFill/>
              </a:ln>
              <a:effectLst/>
              <a:uLnTx/>
              <a:uFillTx/>
              <a:ea typeface="Calibri"/>
              <a:cs typeface="Calibri"/>
            </a:endParaRPr>
          </a:p>
          <a:p>
            <a:endParaRPr lang="en-US"/>
          </a:p>
        </p:txBody>
      </p:sp>
    </p:spTree>
    <p:extLst>
      <p:ext uri="{BB962C8B-B14F-4D97-AF65-F5344CB8AC3E}">
        <p14:creationId xmlns:p14="http://schemas.microsoft.com/office/powerpoint/2010/main" val="1697436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Ilona</a:t>
            </a:r>
          </a:p>
        </p:txBody>
      </p:sp>
      <p:sp>
        <p:nvSpPr>
          <p:cNvPr id="4" name="Slide Number Placeholder 3"/>
          <p:cNvSpPr>
            <a:spLocks noGrp="1"/>
          </p:cNvSpPr>
          <p:nvPr>
            <p:ph type="sldNum" sz="quarter" idx="5"/>
          </p:nvPr>
        </p:nvSpPr>
        <p:spPr/>
        <p:txBody>
          <a:bodyPr/>
          <a:lstStyle/>
          <a:p>
            <a:fld id="{16814BEE-2EAE-43AE-94B9-CA84926C492F}" type="slidenum">
              <a:rPr lang="en-US" smtClean="0"/>
              <a:t>52</a:t>
            </a:fld>
            <a:endParaRPr lang="en-US"/>
          </a:p>
        </p:txBody>
      </p:sp>
    </p:spTree>
    <p:extLst>
      <p:ext uri="{BB962C8B-B14F-4D97-AF65-F5344CB8AC3E}">
        <p14:creationId xmlns:p14="http://schemas.microsoft.com/office/powerpoint/2010/main" val="2888284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B26F-C15B-B264-7AAF-DB17204EA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B7D94-F17C-E2FC-C76A-686B76A74B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127F8E7-F498-2E8A-DE6D-145A7EE59028}"/>
              </a:ext>
            </a:extLst>
          </p:cNvPr>
          <p:cNvSpPr>
            <a:spLocks noGrp="1"/>
          </p:cNvSpPr>
          <p:nvPr>
            <p:ph type="body" idx="1"/>
          </p:nvPr>
        </p:nvSpPr>
        <p:spPr/>
        <p:txBody>
          <a:bodyPr/>
          <a:lstStyle/>
          <a:p>
            <a:r>
              <a:rPr lang="en-US">
                <a:cs typeface="Calibri"/>
              </a:rPr>
              <a:t>Ilona</a:t>
            </a:r>
          </a:p>
        </p:txBody>
      </p:sp>
      <p:sp>
        <p:nvSpPr>
          <p:cNvPr id="4" name="Slide Number Placeholder 3">
            <a:extLst>
              <a:ext uri="{FF2B5EF4-FFF2-40B4-BE49-F238E27FC236}">
                <a16:creationId xmlns:a16="http://schemas.microsoft.com/office/drawing/2014/main" id="{117886B6-B78D-B908-52EB-E2CB3DFF7560}"/>
              </a:ext>
            </a:extLst>
          </p:cNvPr>
          <p:cNvSpPr>
            <a:spLocks noGrp="1"/>
          </p:cNvSpPr>
          <p:nvPr>
            <p:ph type="sldNum" sz="quarter" idx="5"/>
          </p:nvPr>
        </p:nvSpPr>
        <p:spPr/>
        <p:txBody>
          <a:bodyPr/>
          <a:lstStyle/>
          <a:p>
            <a:fld id="{16814BEE-2EAE-43AE-94B9-CA84926C492F}" type="slidenum">
              <a:rPr lang="en-US" smtClean="0"/>
              <a:t>53</a:t>
            </a:fld>
            <a:endParaRPr lang="en-US"/>
          </a:p>
        </p:txBody>
      </p:sp>
    </p:spTree>
    <p:extLst>
      <p:ext uri="{BB962C8B-B14F-4D97-AF65-F5344CB8AC3E}">
        <p14:creationId xmlns:p14="http://schemas.microsoft.com/office/powerpoint/2010/main" val="3532163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33F2-7793-2C4A-AD9F-F07C4E213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5FF07-95C7-3E33-ED92-45556271FAF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E5A5DD7-03BF-C0D5-DE82-4739DA98BF6C}"/>
              </a:ext>
            </a:extLst>
          </p:cNvPr>
          <p:cNvSpPr>
            <a:spLocks noGrp="1"/>
          </p:cNvSpPr>
          <p:nvPr>
            <p:ph type="body" idx="1"/>
          </p:nvPr>
        </p:nvSpPr>
        <p:spPr/>
        <p:txBody>
          <a:bodyPr/>
          <a:lstStyle/>
          <a:p>
            <a:r>
              <a:rPr lang="en-US">
                <a:cs typeface="Calibri"/>
              </a:rPr>
              <a:t>Ilona</a:t>
            </a:r>
          </a:p>
        </p:txBody>
      </p:sp>
      <p:sp>
        <p:nvSpPr>
          <p:cNvPr id="4" name="Slide Number Placeholder 3">
            <a:extLst>
              <a:ext uri="{FF2B5EF4-FFF2-40B4-BE49-F238E27FC236}">
                <a16:creationId xmlns:a16="http://schemas.microsoft.com/office/drawing/2014/main" id="{B32BDDBC-90AC-30C6-FA7D-B78F37BAA13F}"/>
              </a:ext>
            </a:extLst>
          </p:cNvPr>
          <p:cNvSpPr>
            <a:spLocks noGrp="1"/>
          </p:cNvSpPr>
          <p:nvPr>
            <p:ph type="sldNum" sz="quarter" idx="5"/>
          </p:nvPr>
        </p:nvSpPr>
        <p:spPr/>
        <p:txBody>
          <a:bodyPr/>
          <a:lstStyle/>
          <a:p>
            <a:fld id="{16814BEE-2EAE-43AE-94B9-CA84926C492F}" type="slidenum">
              <a:rPr lang="en-US" smtClean="0"/>
              <a:t>54</a:t>
            </a:fld>
            <a:endParaRPr lang="en-US"/>
          </a:p>
        </p:txBody>
      </p:sp>
    </p:spTree>
    <p:extLst>
      <p:ext uri="{BB962C8B-B14F-4D97-AF65-F5344CB8AC3E}">
        <p14:creationId xmlns:p14="http://schemas.microsoft.com/office/powerpoint/2010/main" val="933431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31817-0AAE-8802-0766-2F8263FDEC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AAD78-98DC-13FC-B257-C21F2E6F5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E0862-C8E7-74F5-A924-335E7D1790B7}"/>
              </a:ext>
            </a:extLst>
          </p:cNvPr>
          <p:cNvSpPr>
            <a:spLocks noGrp="1"/>
          </p:cNvSpPr>
          <p:nvPr>
            <p:ph type="body" idx="1"/>
          </p:nvPr>
        </p:nvSpPr>
        <p:spPr/>
        <p:txBody>
          <a:bodyPr/>
          <a:lstStyle/>
          <a:p>
            <a:r>
              <a:rPr lang="en-US"/>
              <a:t>– </a:t>
            </a:r>
            <a:r>
              <a:rPr lang="en-US">
                <a:cs typeface="Calibri"/>
              </a:rPr>
              <a:t>Why Investing for SHI in Georgia ---? </a:t>
            </a:r>
            <a:endParaRPr lang="en-US">
              <a:ea typeface="Calibri" panose="020F0502020204030204"/>
              <a:cs typeface="Calibri" panose="020F0502020204030204"/>
            </a:endParaRPr>
          </a:p>
          <a:p>
            <a:pPr marL="228600" indent="-228600">
              <a:buAutoNum type="arabicParenR"/>
            </a:pPr>
            <a:r>
              <a:rPr lang="en-US">
                <a:ea typeface="Calibri" panose="020F0502020204030204"/>
                <a:cs typeface="Calibri" panose="020F0502020204030204"/>
              </a:rPr>
              <a:t>Address the Shortfall of Affordable &amp; Supportive Housing for Residents who benefit from SH</a:t>
            </a:r>
          </a:p>
          <a:p>
            <a:pPr marL="228600" indent="-228600">
              <a:buAutoNum type="arabicParenR"/>
            </a:pPr>
            <a:r>
              <a:rPr lang="en-US">
                <a:ea typeface="Calibri" panose="020F0502020204030204"/>
                <a:cs typeface="Calibri" panose="020F0502020204030204"/>
              </a:rPr>
              <a:t>Building Partnerships to have community impact! </a:t>
            </a:r>
            <a:endParaRPr lang="en-US">
              <a:cs typeface="Calibri"/>
            </a:endParaRPr>
          </a:p>
          <a:p>
            <a:r>
              <a:rPr lang="en-US">
                <a:cs typeface="Calibri"/>
              </a:rPr>
              <a:t>This is for developers, Service providers, property managers, and people with the lived experience of homelessness. </a:t>
            </a:r>
            <a:endParaRPr lang="en-US">
              <a:ea typeface="Calibri"/>
              <a:cs typeface="Calibri"/>
            </a:endParaRPr>
          </a:p>
          <a:p>
            <a:r>
              <a:rPr lang="en-US">
                <a:cs typeface="Calibri"/>
              </a:rPr>
              <a:t>It provides tools for the extremely complex process of developing housing with wrap around support services. </a:t>
            </a:r>
            <a:endParaRPr lang="en-US">
              <a:ea typeface="Calibri"/>
              <a:cs typeface="Calibri"/>
            </a:endParaRPr>
          </a:p>
          <a:p>
            <a:r>
              <a:rPr lang="en-US">
                <a:cs typeface="Calibri"/>
              </a:rPr>
              <a:t>It is built to help shorten the length of time spent seeking funding for the project. </a:t>
            </a:r>
            <a:endParaRPr lang="en-US">
              <a:ea typeface="Calibri"/>
              <a:cs typeface="Calibri"/>
            </a:endParaRPr>
          </a:p>
          <a:p>
            <a:r>
              <a:rPr lang="en-US">
                <a:cs typeface="Calibri"/>
              </a:rPr>
              <a:t>The institute is a CSH approach to seeding a quality pipeline of supportive housing in a community. </a:t>
            </a:r>
            <a:endParaRPr lang="en-US">
              <a:ea typeface="Calibri"/>
              <a:cs typeface="Calibri"/>
            </a:endParaRPr>
          </a:p>
          <a:p>
            <a:r>
              <a:rPr lang="en-US">
                <a:cs typeface="Calibri"/>
              </a:rPr>
              <a:t>It provides intensive capacity building, training, and technical assistance, and it is all based on best practices that are part of CSH's quality standards. </a:t>
            </a:r>
            <a:endParaRPr lang="en-US">
              <a:ea typeface="Calibri"/>
              <a:cs typeface="Calibri"/>
            </a:endParaRPr>
          </a:p>
          <a:p>
            <a:r>
              <a:rPr lang="en-US">
                <a:cs typeface="Calibri"/>
              </a:rPr>
              <a:t>In a nutshell, it has been shown to be the most impactful way CSH can help grow quality supportive housing units to make meaningful impact in communities across the nation. </a:t>
            </a:r>
            <a:endParaRPr lang="en-US"/>
          </a:p>
        </p:txBody>
      </p:sp>
    </p:spTree>
    <p:extLst>
      <p:ext uri="{BB962C8B-B14F-4D97-AF65-F5344CB8AC3E}">
        <p14:creationId xmlns:p14="http://schemas.microsoft.com/office/powerpoint/2010/main" val="1261789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6814BEE-2EAE-43AE-94B9-CA84926C492F}" type="slidenum">
              <a:rPr lang="en-US" smtClean="0"/>
              <a:t>83</a:t>
            </a:fld>
            <a:endParaRPr lang="en-US"/>
          </a:p>
        </p:txBody>
      </p:sp>
    </p:spTree>
    <p:extLst>
      <p:ext uri="{BB962C8B-B14F-4D97-AF65-F5344CB8AC3E}">
        <p14:creationId xmlns:p14="http://schemas.microsoft.com/office/powerpoint/2010/main" val="375904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DCC80-6B3B-4802-BDFB-DBEBF8F9E603}"/>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ED4ABA7C-3A14-4B9D-9DB5-DBA5B9465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2639681"/>
            <a:ext cx="7315200" cy="1578638"/>
          </a:xfrm>
          <a:prstGeom prst="rect">
            <a:avLst/>
          </a:prstGeom>
        </p:spPr>
      </p:pic>
    </p:spTree>
    <p:extLst>
      <p:ext uri="{BB962C8B-B14F-4D97-AF65-F5344CB8AC3E}">
        <p14:creationId xmlns:p14="http://schemas.microsoft.com/office/powerpoint/2010/main" val="3711604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4450080"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8296276"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603885" y="3191827"/>
            <a:ext cx="3291840" cy="2757964"/>
          </a:xfrm>
        </p:spPr>
        <p:txBody>
          <a:bodyPr anchor="t"/>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3B592F-FC06-4F05-941E-8145E76E4E98}"/>
              </a:ext>
            </a:extLst>
          </p:cNvPr>
          <p:cNvSpPr>
            <a:spLocks noGrp="1"/>
          </p:cNvSpPr>
          <p:nvPr>
            <p:ph type="pic" sz="quarter" idx="10"/>
          </p:nvPr>
        </p:nvSpPr>
        <p:spPr>
          <a:xfrm>
            <a:off x="1392820" y="993556"/>
            <a:ext cx="4703180" cy="4870888"/>
          </a:xfrm>
          <a:custGeom>
            <a:avLst/>
            <a:gdLst>
              <a:gd name="connsiteX0" fmla="*/ 0 w 4703180"/>
              <a:gd name="connsiteY0" fmla="*/ 0 h 4870888"/>
              <a:gd name="connsiteX1" fmla="*/ 4703180 w 4703180"/>
              <a:gd name="connsiteY1" fmla="*/ 0 h 4870888"/>
              <a:gd name="connsiteX2" fmla="*/ 4703180 w 4703180"/>
              <a:gd name="connsiteY2" fmla="*/ 4870888 h 4870888"/>
              <a:gd name="connsiteX3" fmla="*/ 0 w 4703180"/>
              <a:gd name="connsiteY3" fmla="*/ 4870888 h 4870888"/>
            </a:gdLst>
            <a:ahLst/>
            <a:cxnLst>
              <a:cxn ang="0">
                <a:pos x="connsiteX0" y="connsiteY0"/>
              </a:cxn>
              <a:cxn ang="0">
                <a:pos x="connsiteX1" y="connsiteY1"/>
              </a:cxn>
              <a:cxn ang="0">
                <a:pos x="connsiteX2" y="connsiteY2"/>
              </a:cxn>
              <a:cxn ang="0">
                <a:pos x="connsiteX3" y="connsiteY3"/>
              </a:cxn>
            </a:cxnLst>
            <a:rect l="l" t="t" r="r" b="b"/>
            <a:pathLst>
              <a:path w="4703180" h="4870888">
                <a:moveTo>
                  <a:pt x="0" y="0"/>
                </a:moveTo>
                <a:lnTo>
                  <a:pt x="4703180" y="0"/>
                </a:lnTo>
                <a:lnTo>
                  <a:pt x="4703180" y="4870888"/>
                </a:lnTo>
                <a:lnTo>
                  <a:pt x="0" y="4870888"/>
                </a:lnTo>
                <a:close/>
              </a:path>
            </a:pathLst>
          </a:custGeom>
        </p:spPr>
        <p:txBody>
          <a:bodyPr wrap="square">
            <a:noAutofit/>
          </a:bodyPr>
          <a:lstStyle/>
          <a:p>
            <a:endParaRPr lang="en-US"/>
          </a:p>
        </p:txBody>
      </p:sp>
    </p:spTree>
    <p:extLst>
      <p:ext uri="{BB962C8B-B14F-4D97-AF65-F5344CB8AC3E}">
        <p14:creationId xmlns:p14="http://schemas.microsoft.com/office/powerpoint/2010/main" val="122581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96D618-5256-4908-963C-5D75A1B77CB8}"/>
              </a:ext>
            </a:extLst>
          </p:cNvPr>
          <p:cNvSpPr>
            <a:spLocks noGrp="1"/>
          </p:cNvSpPr>
          <p:nvPr>
            <p:ph type="pic" sz="quarter" idx="10"/>
          </p:nvPr>
        </p:nvSpPr>
        <p:spPr>
          <a:xfrm>
            <a:off x="1452302" y="1643605"/>
            <a:ext cx="7390756" cy="4193847"/>
          </a:xfrm>
          <a:custGeom>
            <a:avLst/>
            <a:gdLst>
              <a:gd name="connsiteX0" fmla="*/ 0 w 7390756"/>
              <a:gd name="connsiteY0" fmla="*/ 0 h 4193847"/>
              <a:gd name="connsiteX1" fmla="*/ 7390756 w 7390756"/>
              <a:gd name="connsiteY1" fmla="*/ 0 h 4193847"/>
              <a:gd name="connsiteX2" fmla="*/ 7390756 w 7390756"/>
              <a:gd name="connsiteY2" fmla="*/ 4193847 h 4193847"/>
              <a:gd name="connsiteX3" fmla="*/ 0 w 7390756"/>
              <a:gd name="connsiteY3" fmla="*/ 4193847 h 4193847"/>
            </a:gdLst>
            <a:ahLst/>
            <a:cxnLst>
              <a:cxn ang="0">
                <a:pos x="connsiteX0" y="connsiteY0"/>
              </a:cxn>
              <a:cxn ang="0">
                <a:pos x="connsiteX1" y="connsiteY1"/>
              </a:cxn>
              <a:cxn ang="0">
                <a:pos x="connsiteX2" y="connsiteY2"/>
              </a:cxn>
              <a:cxn ang="0">
                <a:pos x="connsiteX3" y="connsiteY3"/>
              </a:cxn>
            </a:cxnLst>
            <a:rect l="l" t="t" r="r" b="b"/>
            <a:pathLst>
              <a:path w="7390756" h="4193847">
                <a:moveTo>
                  <a:pt x="0" y="0"/>
                </a:moveTo>
                <a:lnTo>
                  <a:pt x="7390756" y="0"/>
                </a:lnTo>
                <a:lnTo>
                  <a:pt x="7390756" y="4193847"/>
                </a:lnTo>
                <a:lnTo>
                  <a:pt x="0" y="4193847"/>
                </a:lnTo>
                <a:close/>
              </a:path>
            </a:pathLst>
          </a:custGeom>
        </p:spPr>
        <p:txBody>
          <a:bodyPr wrap="square">
            <a:noAutofit/>
          </a:bodyPr>
          <a:lstStyle/>
          <a:p>
            <a:endParaRPr lang="en-US"/>
          </a:p>
        </p:txBody>
      </p:sp>
    </p:spTree>
    <p:extLst>
      <p:ext uri="{BB962C8B-B14F-4D97-AF65-F5344CB8AC3E}">
        <p14:creationId xmlns:p14="http://schemas.microsoft.com/office/powerpoint/2010/main" val="42388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F327BA-DC1D-4D14-A8CD-6A95AD11D01A}"/>
              </a:ext>
            </a:extLst>
          </p:cNvPr>
          <p:cNvSpPr>
            <a:spLocks noGrp="1"/>
          </p:cNvSpPr>
          <p:nvPr>
            <p:ph type="pic" sz="quarter" idx="10"/>
          </p:nvPr>
        </p:nvSpPr>
        <p:spPr>
          <a:xfrm>
            <a:off x="2" y="2175492"/>
            <a:ext cx="6054070" cy="1737360"/>
          </a:xfrm>
          <a:custGeom>
            <a:avLst/>
            <a:gdLst>
              <a:gd name="connsiteX0" fmla="*/ 0 w 6054070"/>
              <a:gd name="connsiteY0" fmla="*/ 0 h 1737360"/>
              <a:gd name="connsiteX1" fmla="*/ 6054070 w 6054070"/>
              <a:gd name="connsiteY1" fmla="*/ 0 h 1737360"/>
              <a:gd name="connsiteX2" fmla="*/ 6054070 w 6054070"/>
              <a:gd name="connsiteY2" fmla="*/ 1737360 h 1737360"/>
              <a:gd name="connsiteX3" fmla="*/ 0 w 6054070"/>
              <a:gd name="connsiteY3" fmla="*/ 1737360 h 1737360"/>
            </a:gdLst>
            <a:ahLst/>
            <a:cxnLst>
              <a:cxn ang="0">
                <a:pos x="connsiteX0" y="connsiteY0"/>
              </a:cxn>
              <a:cxn ang="0">
                <a:pos x="connsiteX1" y="connsiteY1"/>
              </a:cxn>
              <a:cxn ang="0">
                <a:pos x="connsiteX2" y="connsiteY2"/>
              </a:cxn>
              <a:cxn ang="0">
                <a:pos x="connsiteX3" y="connsiteY3"/>
              </a:cxn>
            </a:cxnLst>
            <a:rect l="l" t="t" r="r" b="b"/>
            <a:pathLst>
              <a:path w="6054070" h="1737360">
                <a:moveTo>
                  <a:pt x="0" y="0"/>
                </a:moveTo>
                <a:lnTo>
                  <a:pt x="6054070" y="0"/>
                </a:lnTo>
                <a:lnTo>
                  <a:pt x="6054070" y="1737360"/>
                </a:lnTo>
                <a:lnTo>
                  <a:pt x="0" y="173736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97ED846-FDAB-4B70-916F-F2553A587BA6}"/>
              </a:ext>
            </a:extLst>
          </p:cNvPr>
          <p:cNvSpPr>
            <a:spLocks noGrp="1"/>
          </p:cNvSpPr>
          <p:nvPr>
            <p:ph type="pic" sz="quarter" idx="11"/>
          </p:nvPr>
        </p:nvSpPr>
        <p:spPr>
          <a:xfrm>
            <a:off x="6137930" y="3990310"/>
            <a:ext cx="6054070" cy="1737360"/>
          </a:xfrm>
          <a:custGeom>
            <a:avLst/>
            <a:gdLst>
              <a:gd name="connsiteX0" fmla="*/ 0 w 6054070"/>
              <a:gd name="connsiteY0" fmla="*/ 0 h 1737360"/>
              <a:gd name="connsiteX1" fmla="*/ 6054070 w 6054070"/>
              <a:gd name="connsiteY1" fmla="*/ 0 h 1737360"/>
              <a:gd name="connsiteX2" fmla="*/ 6054070 w 6054070"/>
              <a:gd name="connsiteY2" fmla="*/ 1737360 h 1737360"/>
              <a:gd name="connsiteX3" fmla="*/ 0 w 6054070"/>
              <a:gd name="connsiteY3" fmla="*/ 1737360 h 1737360"/>
            </a:gdLst>
            <a:ahLst/>
            <a:cxnLst>
              <a:cxn ang="0">
                <a:pos x="connsiteX0" y="connsiteY0"/>
              </a:cxn>
              <a:cxn ang="0">
                <a:pos x="connsiteX1" y="connsiteY1"/>
              </a:cxn>
              <a:cxn ang="0">
                <a:pos x="connsiteX2" y="connsiteY2"/>
              </a:cxn>
              <a:cxn ang="0">
                <a:pos x="connsiteX3" y="connsiteY3"/>
              </a:cxn>
            </a:cxnLst>
            <a:rect l="l" t="t" r="r" b="b"/>
            <a:pathLst>
              <a:path w="6054070" h="1737360">
                <a:moveTo>
                  <a:pt x="0" y="0"/>
                </a:moveTo>
                <a:lnTo>
                  <a:pt x="6054070" y="0"/>
                </a:lnTo>
                <a:lnTo>
                  <a:pt x="6054070" y="1737360"/>
                </a:lnTo>
                <a:lnTo>
                  <a:pt x="0" y="1737360"/>
                </a:lnTo>
                <a:close/>
              </a:path>
            </a:pathLst>
          </a:custGeom>
        </p:spPr>
        <p:txBody>
          <a:bodyPr wrap="square">
            <a:noAutofit/>
          </a:bodyPr>
          <a:lstStyle/>
          <a:p>
            <a:endParaRPr lang="en-US"/>
          </a:p>
        </p:txBody>
      </p:sp>
    </p:spTree>
    <p:extLst>
      <p:ext uri="{BB962C8B-B14F-4D97-AF65-F5344CB8AC3E}">
        <p14:creationId xmlns:p14="http://schemas.microsoft.com/office/powerpoint/2010/main" val="309558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p:cNvSpPr/>
          <p:nvPr/>
        </p:nvSpPr>
        <p:spPr>
          <a:xfrm>
            <a:off x="1" y="1"/>
            <a:ext cx="12191999" cy="6096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6000" spc="-56"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800" cap="none" spc="0" baseline="0">
                <a:solidFill>
                  <a:schemeClr val="accent1">
                    <a:lumMod val="20000"/>
                    <a:lumOff val="80000"/>
                  </a:schemeClr>
                </a:solidFill>
              </a:defRPr>
            </a:lvl1pPr>
            <a:lvl2pPr marL="257175" indent="0" algn="ctr">
              <a:buNone/>
              <a:defRPr sz="1125"/>
            </a:lvl2pPr>
            <a:lvl3pPr marL="514350" indent="0" algn="ctr">
              <a:buNone/>
              <a:defRPr sz="1125"/>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a:t>Click to edit Master subtitle style</a:t>
            </a:r>
          </a:p>
        </p:txBody>
      </p:sp>
      <p:sp>
        <p:nvSpPr>
          <p:cNvPr id="5" name="Footer Placeholder 4"/>
          <p:cNvSpPr>
            <a:spLocks noGrp="1"/>
          </p:cNvSpPr>
          <p:nvPr>
            <p:ph type="ftr" sz="quarter" idx="11"/>
          </p:nvPr>
        </p:nvSpPr>
        <p:spPr>
          <a:xfrm>
            <a:off x="270662" y="6275447"/>
            <a:ext cx="6290734"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FA1A4">
                    <a:lumMod val="50000"/>
                  </a:srgbClr>
                </a:solidFill>
                <a:effectLst/>
                <a:uLnTx/>
                <a:uFillTx/>
                <a:latin typeface="Calibri" panose="020F0502020204030204" pitchFamily="34" charset="0"/>
                <a:ea typeface="+mn-ea"/>
                <a:cs typeface="Calibri" panose="020F0502020204030204" pitchFamily="34" charset="0"/>
              </a:rPr>
              <a:t>© All rights reserved. No utilization or reproduction of this material is allowed without the written permission of CSH.</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437" y="6223149"/>
            <a:ext cx="991673" cy="502649"/>
          </a:xfrm>
          <a:prstGeom prst="rect">
            <a:avLst/>
          </a:prstGeom>
        </p:spPr>
      </p:pic>
    </p:spTree>
    <p:extLst>
      <p:ext uri="{BB962C8B-B14F-4D97-AF65-F5344CB8AC3E}">
        <p14:creationId xmlns:p14="http://schemas.microsoft.com/office/powerpoint/2010/main" val="769596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86CFF7-01BC-442F-BAE6-5DA12D3464C6}" type="datetimeFigureOut">
              <a:rPr lang="en-US" smtClean="0"/>
              <a:t>2/10/2026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A94A9D-CE86-4FB0-BE4D-4E62CD058EB5}" type="slidenum">
              <a:rPr lang="en-US" smtClean="0"/>
              <a:t>‹#›</a:t>
            </a:fld>
            <a:endParaRPr lang="en-US"/>
          </a:p>
        </p:txBody>
      </p:sp>
    </p:spTree>
    <p:extLst>
      <p:ext uri="{BB962C8B-B14F-4D97-AF65-F5344CB8AC3E}">
        <p14:creationId xmlns:p14="http://schemas.microsoft.com/office/powerpoint/2010/main" val="40828344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86CFF7-01BC-442F-BAE6-5DA12D3464C6}" type="datetimeFigureOut">
              <a:rPr lang="en-US" smtClean="0"/>
              <a:t>2/10/2026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A94A9D-CE86-4FB0-BE4D-4E62CD058EB5}" type="slidenum">
              <a:rPr lang="en-US" smtClean="0"/>
              <a:t>‹#›</a:t>
            </a:fld>
            <a:endParaRPr lang="en-US"/>
          </a:p>
        </p:txBody>
      </p:sp>
    </p:spTree>
    <p:extLst>
      <p:ext uri="{BB962C8B-B14F-4D97-AF65-F5344CB8AC3E}">
        <p14:creationId xmlns:p14="http://schemas.microsoft.com/office/powerpoint/2010/main" val="3474253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7" name="Rectangle 6"/>
          <p:cNvSpPr/>
          <p:nvPr/>
        </p:nvSpPr>
        <p:spPr>
          <a:xfrm>
            <a:off x="1" y="1"/>
            <a:ext cx="12191999" cy="60960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6000" spc="-56"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800" cap="none" spc="0" baseline="0">
                <a:solidFill>
                  <a:schemeClr val="accent1">
                    <a:lumMod val="20000"/>
                    <a:lumOff val="80000"/>
                  </a:schemeClr>
                </a:solidFill>
              </a:defRPr>
            </a:lvl1pPr>
            <a:lvl2pPr marL="257175" indent="0" algn="ctr">
              <a:buNone/>
              <a:defRPr sz="1125"/>
            </a:lvl2pPr>
            <a:lvl3pPr marL="514350" indent="0" algn="ctr">
              <a:buNone/>
              <a:defRPr sz="1125"/>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a:t>Click to edit Master subtitle style</a:t>
            </a:r>
          </a:p>
        </p:txBody>
      </p:sp>
      <p:sp>
        <p:nvSpPr>
          <p:cNvPr id="5" name="Footer Placeholder 4"/>
          <p:cNvSpPr>
            <a:spLocks noGrp="1"/>
          </p:cNvSpPr>
          <p:nvPr>
            <p:ph type="ftr" sz="quarter" idx="11"/>
          </p:nvPr>
        </p:nvSpPr>
        <p:spPr>
          <a:xfrm>
            <a:off x="270662" y="6275447"/>
            <a:ext cx="6290734"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FA1A4">
                    <a:lumMod val="50000"/>
                  </a:srgbClr>
                </a:solidFill>
                <a:effectLst/>
                <a:uLnTx/>
                <a:uFillTx/>
                <a:latin typeface="Calibri" panose="020F0502020204030204" pitchFamily="34" charset="0"/>
                <a:ea typeface="+mn-ea"/>
                <a:cs typeface="Calibri" panose="020F0502020204030204" pitchFamily="34" charset="0"/>
              </a:rPr>
              <a:t>© All rights reserved. No utilization or reproduction of this material is allowed without the written permission of CSH.</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437" y="6223149"/>
            <a:ext cx="991673" cy="502649"/>
          </a:xfrm>
          <a:prstGeom prst="rect">
            <a:avLst/>
          </a:prstGeom>
        </p:spPr>
      </p:pic>
    </p:spTree>
    <p:extLst>
      <p:ext uri="{BB962C8B-B14F-4D97-AF65-F5344CB8AC3E}">
        <p14:creationId xmlns:p14="http://schemas.microsoft.com/office/powerpoint/2010/main" val="2188121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086043"/>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78083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4_Custom Layout">
  <p:cSld name="41_Custom Layout">
    <p:spTree>
      <p:nvGrpSpPr>
        <p:cNvPr id="1" name="Shape 13"/>
        <p:cNvGrpSpPr/>
        <p:nvPr/>
      </p:nvGrpSpPr>
      <p:grpSpPr>
        <a:xfrm>
          <a:off x="0" y="0"/>
          <a:ext cx="0" cy="0"/>
          <a:chOff x="0" y="0"/>
          <a:chExt cx="0" cy="0"/>
        </a:xfrm>
      </p:grpSpPr>
      <p:sp>
        <p:nvSpPr>
          <p:cNvPr id="14" name="Google Shape;14;g12f261aa162_0_296"/>
          <p:cNvSpPr>
            <a:spLocks noGrp="1"/>
          </p:cNvSpPr>
          <p:nvPr>
            <p:ph type="pic" idx="2"/>
          </p:nvPr>
        </p:nvSpPr>
        <p:spPr>
          <a:xfrm>
            <a:off x="0" y="0"/>
            <a:ext cx="12192000" cy="6858000"/>
          </a:xfrm>
          <a:prstGeom prst="rect">
            <a:avLst/>
          </a:prstGeom>
          <a:solidFill>
            <a:schemeClr val="lt1"/>
          </a:solidFill>
          <a:ln>
            <a:noFill/>
          </a:ln>
        </p:spPr>
      </p:sp>
    </p:spTree>
    <p:extLst>
      <p:ext uri="{BB962C8B-B14F-4D97-AF65-F5344CB8AC3E}">
        <p14:creationId xmlns:p14="http://schemas.microsoft.com/office/powerpoint/2010/main" val="40162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60350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603884" y="533400"/>
            <a:ext cx="4825366" cy="5416391"/>
          </a:xfrm>
        </p:spPr>
        <p:txBody>
          <a:bodyPr anchor="t"/>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Content Placeholder 3"/>
          <p:cNvSpPr>
            <a:spLocks noGrp="1"/>
          </p:cNvSpPr>
          <p:nvPr>
            <p:ph sz="half" idx="10"/>
          </p:nvPr>
        </p:nvSpPr>
        <p:spPr>
          <a:xfrm>
            <a:off x="85164" y="1325563"/>
            <a:ext cx="12106835" cy="4486275"/>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3693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Discussion slide purple">
    <p:bg>
      <p:bgPr>
        <a:solidFill>
          <a:schemeClr val="accent4"/>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8"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9866061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7813" y="203200"/>
            <a:ext cx="8108950" cy="839788"/>
          </a:xfrm>
          <a:prstGeom prst="rect">
            <a:avLst/>
          </a:prstGeom>
        </p:spPr>
        <p:txBody>
          <a:bodyPr/>
          <a:lstStyle>
            <a:lvl1pPr marL="0" indent="0">
              <a:buNone/>
              <a:defRPr sz="4400" b="1">
                <a:solidFill>
                  <a:schemeClr val="tx1">
                    <a:lumMod val="65000"/>
                    <a:lumOff val="35000"/>
                  </a:schemeClr>
                </a:solidFill>
                <a:latin typeface="Century Gothic" panose="020B0502020202020204"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9531527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7F6F-7C65-C9FB-2F08-A6BE3BCCA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ABF88-210E-C808-4184-CC8C6D2988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9823D8-153E-77C0-0CB6-779C5BE16B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9E5392-5BB2-1778-1F27-973A2ED7CB30}"/>
              </a:ext>
            </a:extLst>
          </p:cNvPr>
          <p:cNvSpPr>
            <a:spLocks noGrp="1"/>
          </p:cNvSpPr>
          <p:nvPr>
            <p:ph type="dt" sz="half" idx="10"/>
          </p:nvPr>
        </p:nvSpPr>
        <p:spPr/>
        <p:txBody>
          <a:bodyPr/>
          <a:lstStyle/>
          <a:p>
            <a:fld id="{6A8ABF43-E9A6-AE40-84F5-E785E09BB29F}" type="datetimeFigureOut">
              <a:rPr lang="en-US" smtClean="0"/>
              <a:t>2/10/2026</a:t>
            </a:fld>
            <a:endParaRPr lang="en-US"/>
          </a:p>
        </p:txBody>
      </p:sp>
      <p:sp>
        <p:nvSpPr>
          <p:cNvPr id="6" name="Footer Placeholder 5">
            <a:extLst>
              <a:ext uri="{FF2B5EF4-FFF2-40B4-BE49-F238E27FC236}">
                <a16:creationId xmlns:a16="http://schemas.microsoft.com/office/drawing/2014/main" id="{6025084C-4A99-8BE1-D139-76C92E6656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F8116-188E-E673-F212-96942F97D11F}"/>
              </a:ext>
            </a:extLst>
          </p:cNvPr>
          <p:cNvSpPr>
            <a:spLocks noGrp="1"/>
          </p:cNvSpPr>
          <p:nvPr>
            <p:ph type="sldNum" sz="quarter" idx="12"/>
          </p:nvPr>
        </p:nvSpPr>
        <p:spPr/>
        <p:txBody>
          <a:bodyPr/>
          <a:lstStyle/>
          <a:p>
            <a:fld id="{5041A510-CF70-FD40-A1DD-60FC82FC35DF}" type="slidenum">
              <a:rPr lang="en-US" smtClean="0"/>
              <a:t>‹#›</a:t>
            </a:fld>
            <a:endParaRPr lang="en-US"/>
          </a:p>
        </p:txBody>
      </p:sp>
    </p:spTree>
    <p:extLst>
      <p:ext uri="{BB962C8B-B14F-4D97-AF65-F5344CB8AC3E}">
        <p14:creationId xmlns:p14="http://schemas.microsoft.com/office/powerpoint/2010/main" val="11571372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58021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4"/>
        <p:cNvGrpSpPr/>
        <p:nvPr/>
      </p:nvGrpSpPr>
      <p:grpSpPr>
        <a:xfrm>
          <a:off x="0" y="0"/>
          <a:ext cx="0" cy="0"/>
          <a:chOff x="0" y="0"/>
          <a:chExt cx="0" cy="0"/>
        </a:xfrm>
      </p:grpSpPr>
      <p:sp>
        <p:nvSpPr>
          <p:cNvPr id="55" name="Google Shape;55;g12f261aa162_0_26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Click to edit Master title style</a:t>
            </a:r>
            <a:endParaRPr/>
          </a:p>
        </p:txBody>
      </p:sp>
      <p:sp>
        <p:nvSpPr>
          <p:cNvPr id="56" name="Google Shape;56;g12f261aa162_0_26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pPr lvl="0"/>
            <a:r>
              <a:rPr lang="en-US"/>
              <a:t>Edit Master text styles</a:t>
            </a:r>
          </a:p>
        </p:txBody>
      </p:sp>
      <p:sp>
        <p:nvSpPr>
          <p:cNvPr id="57" name="Google Shape;57;g12f261aa162_0_26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pPr lvl="0"/>
            <a:r>
              <a:rPr lang="en-US"/>
              <a:t>Edit Master text styles</a:t>
            </a:r>
          </a:p>
        </p:txBody>
      </p:sp>
      <p:sp>
        <p:nvSpPr>
          <p:cNvPr id="58" name="Google Shape;58;g12f261aa162_0_26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24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2_Custom Layout">
  <p:cSld name="41_Custom Layout">
    <p:spTree>
      <p:nvGrpSpPr>
        <p:cNvPr id="1" name="Shape 48"/>
        <p:cNvGrpSpPr/>
        <p:nvPr/>
      </p:nvGrpSpPr>
      <p:grpSpPr>
        <a:xfrm>
          <a:off x="0" y="0"/>
          <a:ext cx="0" cy="0"/>
          <a:chOff x="0" y="0"/>
          <a:chExt cx="0" cy="0"/>
        </a:xfrm>
      </p:grpSpPr>
      <p:sp>
        <p:nvSpPr>
          <p:cNvPr id="49" name="Google Shape;49;g12f261aa162_0_316"/>
          <p:cNvSpPr>
            <a:spLocks noGrp="1"/>
          </p:cNvSpPr>
          <p:nvPr>
            <p:ph type="pic" idx="2"/>
          </p:nvPr>
        </p:nvSpPr>
        <p:spPr>
          <a:xfrm>
            <a:off x="0" y="0"/>
            <a:ext cx="2971800" cy="6858000"/>
          </a:xfrm>
          <a:prstGeom prst="rect">
            <a:avLst/>
          </a:prstGeom>
          <a:solidFill>
            <a:schemeClr val="lt1"/>
          </a:solidFill>
          <a:ln>
            <a:noFill/>
          </a:ln>
        </p:spPr>
      </p:sp>
    </p:spTree>
    <p:extLst>
      <p:ext uri="{BB962C8B-B14F-4D97-AF65-F5344CB8AC3E}">
        <p14:creationId xmlns:p14="http://schemas.microsoft.com/office/powerpoint/2010/main" val="1068920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scussion slide">
    <p:bg>
      <p:bgPr>
        <a:solidFill>
          <a:schemeClr val="accent5"/>
        </a:solidFill>
        <a:effectLst/>
      </p:bgPr>
    </p:bg>
    <p:spTree>
      <p:nvGrpSpPr>
        <p:cNvPr id="1" name=""/>
        <p:cNvGrpSpPr/>
        <p:nvPr/>
      </p:nvGrpSpPr>
      <p:grpSpPr>
        <a:xfrm>
          <a:off x="0" y="0"/>
          <a:ext cx="0" cy="0"/>
          <a:chOff x="0" y="0"/>
          <a:chExt cx="0" cy="0"/>
        </a:xfrm>
      </p:grpSpPr>
      <p:sp>
        <p:nvSpPr>
          <p:cNvPr id="6" name="Rectangle 5"/>
          <p:cNvSpPr/>
          <p:nvPr userDrawn="1"/>
        </p:nvSpPr>
        <p:spPr>
          <a:xfrm>
            <a:off x="0" y="6102626"/>
            <a:ext cx="12192000" cy="755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a:ea typeface="+mn-ea"/>
              <a:cs typeface="+mn-cs"/>
            </a:endParaRPr>
          </a:p>
        </p:txBody>
      </p:sp>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36788" y="6247297"/>
            <a:ext cx="917012" cy="464806"/>
          </a:xfrm>
          <a:prstGeom prst="rect">
            <a:avLst/>
          </a:prstGeom>
        </p:spPr>
      </p:pic>
      <p:sp>
        <p:nvSpPr>
          <p:cNvPr id="9" name="Picture Placeholder 8"/>
          <p:cNvSpPr>
            <a:spLocks noGrp="1"/>
          </p:cNvSpPr>
          <p:nvPr>
            <p:ph type="pic" sz="quarter" idx="10"/>
          </p:nvPr>
        </p:nvSpPr>
        <p:spPr>
          <a:xfrm>
            <a:off x="461047" y="2064269"/>
            <a:ext cx="3665537" cy="2251075"/>
          </a:xfrm>
          <a:prstGeom prst="rect">
            <a:avLst/>
          </a:prstGeom>
        </p:spPr>
        <p:txBody>
          <a:bodyPr/>
          <a:lstStyle>
            <a:lvl1pPr marL="0" indent="0">
              <a:buNone/>
              <a:defRPr/>
            </a:lvl1pPr>
          </a:lstStyle>
          <a:p>
            <a:endParaRPr lang="en-US"/>
          </a:p>
        </p:txBody>
      </p:sp>
      <p:sp>
        <p:nvSpPr>
          <p:cNvPr id="11" name="Text Placeholder 10"/>
          <p:cNvSpPr>
            <a:spLocks noGrp="1"/>
          </p:cNvSpPr>
          <p:nvPr>
            <p:ph type="body" sz="quarter" idx="11"/>
          </p:nvPr>
        </p:nvSpPr>
        <p:spPr>
          <a:xfrm>
            <a:off x="560439" y="5136110"/>
            <a:ext cx="8162925" cy="481012"/>
          </a:xfrm>
          <a:prstGeom prst="rect">
            <a:avLst/>
          </a:prstGeo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14" name="Text Placeholder 10"/>
          <p:cNvSpPr>
            <a:spLocks noGrp="1"/>
          </p:cNvSpPr>
          <p:nvPr>
            <p:ph type="body" sz="quarter" idx="12" hasCustomPrompt="1"/>
          </p:nvPr>
        </p:nvSpPr>
        <p:spPr>
          <a:xfrm>
            <a:off x="560439" y="4438151"/>
            <a:ext cx="8162925" cy="481012"/>
          </a:xfrm>
          <a:prstGeom prst="rect">
            <a:avLst/>
          </a:prstGeom>
        </p:spPr>
        <p:txBody>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2030135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2258" y="0"/>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0"/>
          </p:nvPr>
        </p:nvSpPr>
        <p:spPr>
          <a:xfrm>
            <a:off x="6197601" y="2505075"/>
            <a:ext cx="5157787" cy="3684588"/>
          </a:xfrm>
          <a:prstGeom prst="rect">
            <a:avLst/>
          </a:prstGeom>
        </p:spPr>
        <p:txBody>
          <a:bodyPr/>
          <a:lstStyle>
            <a:lvl1pPr marL="228600" indent="-228600">
              <a:buClr>
                <a:schemeClr val="accent1"/>
              </a:buClr>
              <a:buFont typeface="Calibri" panose="020F0502020204030204" pitchFamily="34" charset="0"/>
              <a:buChar char="●"/>
              <a:defRPr/>
            </a:lvl1pPr>
            <a:lvl2pPr marL="685800" indent="-228600">
              <a:buClr>
                <a:schemeClr val="accent1"/>
              </a:buClr>
              <a:buFont typeface="Calibri" panose="020F0502020204030204" pitchFamily="34" charset="0"/>
              <a:buChar char="●"/>
              <a:defRPr/>
            </a:lvl2pPr>
            <a:lvl3pPr marL="1143000" indent="-228600">
              <a:buClr>
                <a:schemeClr val="accent1"/>
              </a:buClr>
              <a:buFont typeface="Calibri" panose="020F0502020204030204" pitchFamily="34" charset="0"/>
              <a:buChar char="●"/>
              <a:defRPr/>
            </a:lvl3pPr>
            <a:lvl4pPr marL="1600200" indent="-228600">
              <a:buClr>
                <a:schemeClr val="accent1"/>
              </a:buClr>
              <a:buFont typeface="Calibri" panose="020F0502020204030204" pitchFamily="34" charset="0"/>
              <a:buChar char="●"/>
              <a:defRPr/>
            </a:lvl4pPr>
            <a:lvl5pPr marL="2057400" indent="-228600">
              <a:buClr>
                <a:schemeClr val="accent1"/>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F5053"/>
                </a:solidFill>
                <a:effectLst/>
                <a:uLnTx/>
                <a:uFillTx/>
                <a:latin typeface="Arial"/>
                <a:ea typeface="+mn-ea"/>
                <a:cs typeface="+mn-cs"/>
              </a:rPr>
              <a:t>© All rights reserved. No utilization or reproduction of this material is allowed without the written permission of CSH.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20613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200">
                <a:solidFill>
                  <a:srgbClr val="4F5053"/>
                </a:solidFill>
                <a:latin typeface="Arial"/>
              </a:rPr>
              <a:t>© All rights reserved. No utilization or reproduction of this material is allowed without the written permission of CSH.</a:t>
            </a:r>
          </a:p>
          <a:p>
            <a:endParaRPr lang="en-US"/>
          </a:p>
        </p:txBody>
      </p:sp>
      <p:sp>
        <p:nvSpPr>
          <p:cNvPr id="3" name="Rectangle 2"/>
          <p:cNvSpPr/>
          <p:nvPr userDrawn="1"/>
        </p:nvSpPr>
        <p:spPr>
          <a:xfrm>
            <a:off x="0" y="0"/>
            <a:ext cx="12192000" cy="3021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Rectangle 5"/>
          <p:cNvSpPr/>
          <p:nvPr userDrawn="1"/>
        </p:nvSpPr>
        <p:spPr>
          <a:xfrm>
            <a:off x="0" y="3836894"/>
            <a:ext cx="12192000" cy="3021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4349" y="6278783"/>
            <a:ext cx="1060260" cy="459934"/>
          </a:xfrm>
          <a:prstGeom prst="rect">
            <a:avLst/>
          </a:prstGeom>
        </p:spPr>
      </p:pic>
      <p:sp>
        <p:nvSpPr>
          <p:cNvPr id="9" name="Footer Placeholder 4"/>
          <p:cNvSpPr txBox="1">
            <a:spLocks/>
          </p:cNvSpPr>
          <p:nvPr userDrawn="1"/>
        </p:nvSpPr>
        <p:spPr>
          <a:xfrm>
            <a:off x="712839" y="6428065"/>
            <a:ext cx="866221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a:rPr>
              <a:t>© All rights reserved. No utilization or reproduction of this material is allowed without the written permission of CSH.</a:t>
            </a:r>
          </a:p>
          <a:p>
            <a:endParaRPr lang="en-US"/>
          </a:p>
        </p:txBody>
      </p:sp>
      <p:sp>
        <p:nvSpPr>
          <p:cNvPr id="11" name="Title 10"/>
          <p:cNvSpPr>
            <a:spLocks noGrp="1"/>
          </p:cNvSpPr>
          <p:nvPr>
            <p:ph type="title" hasCustomPrompt="1"/>
          </p:nvPr>
        </p:nvSpPr>
        <p:spPr>
          <a:xfrm>
            <a:off x="0" y="1634352"/>
            <a:ext cx="12192000" cy="1325563"/>
          </a:xfrm>
        </p:spPr>
        <p:txBody>
          <a:bodyPr/>
          <a:lstStyle>
            <a:lvl1pPr algn="ctr">
              <a:defRPr>
                <a:solidFill>
                  <a:schemeClr val="bg1"/>
                </a:solidFill>
              </a:defRPr>
            </a:lvl1pPr>
          </a:lstStyle>
          <a:p>
            <a:r>
              <a:rPr lang="en-US"/>
              <a:t>CLICK TO EDIT MASTER TITLE STYLE</a:t>
            </a:r>
          </a:p>
        </p:txBody>
      </p:sp>
      <p:sp>
        <p:nvSpPr>
          <p:cNvPr id="15" name="Text Placeholder 13"/>
          <p:cNvSpPr>
            <a:spLocks noGrp="1"/>
          </p:cNvSpPr>
          <p:nvPr>
            <p:ph type="body" sz="quarter" idx="10" hasCustomPrompt="1"/>
          </p:nvPr>
        </p:nvSpPr>
        <p:spPr>
          <a:xfrm>
            <a:off x="1" y="3129777"/>
            <a:ext cx="12192000" cy="571546"/>
          </a:xfrm>
          <a:prstGeom prst="rect">
            <a:avLst/>
          </a:prstGeom>
        </p:spPr>
        <p:txBody>
          <a:bodyPr/>
          <a:lstStyle>
            <a:lvl1pPr marL="0" indent="0" algn="ctr">
              <a:buNone/>
              <a:defRPr sz="3600" baseline="0">
                <a:solidFill>
                  <a:schemeClr val="tx1">
                    <a:lumMod val="50000"/>
                    <a:lumOff val="50000"/>
                  </a:schemeClr>
                </a:solidFill>
              </a:defRPr>
            </a:lvl1pPr>
          </a:lstStyle>
          <a:p>
            <a:pPr lvl="0"/>
            <a:r>
              <a:rPr lang="en-US"/>
              <a:t>CLICK TO EDIT</a:t>
            </a:r>
          </a:p>
        </p:txBody>
      </p:sp>
    </p:spTree>
    <p:extLst>
      <p:ext uri="{BB962C8B-B14F-4D97-AF65-F5344CB8AC3E}">
        <p14:creationId xmlns:p14="http://schemas.microsoft.com/office/powerpoint/2010/main" val="1620769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6035040"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6757034" y="533400"/>
            <a:ext cx="4825366" cy="5416391"/>
          </a:xfrm>
        </p:spPr>
        <p:txBody>
          <a:bodyPr anchor="t"/>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
        <p:nvSpPr>
          <p:cNvPr id="7" name="Footer Placeholder 4"/>
          <p:cNvSpPr>
            <a:spLocks noGrp="1"/>
          </p:cNvSpPr>
          <p:nvPr>
            <p:ph type="ftr" sz="quarter" idx="3"/>
          </p:nvPr>
        </p:nvSpPr>
        <p:spPr>
          <a:xfrm>
            <a:off x="560439" y="6356350"/>
            <a:ext cx="866221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200">
                <a:solidFill>
                  <a:srgbClr val="4F5053"/>
                </a:solidFill>
                <a:latin typeface="Arial"/>
              </a:rPr>
              <a:t>© All rights reserved. No utilization or reproduction of this material is allowed without the written permission of CSH.</a:t>
            </a:r>
          </a:p>
          <a:p>
            <a:endParaRPr lang="en-US"/>
          </a:p>
        </p:txBody>
      </p:sp>
      <p:sp>
        <p:nvSpPr>
          <p:cNvPr id="8" name="Content Placeholder 3"/>
          <p:cNvSpPr>
            <a:spLocks noGrp="1"/>
          </p:cNvSpPr>
          <p:nvPr>
            <p:ph sz="half" idx="10"/>
          </p:nvPr>
        </p:nvSpPr>
        <p:spPr>
          <a:xfrm>
            <a:off x="85164" y="1325563"/>
            <a:ext cx="12106835" cy="4486275"/>
          </a:xfrm>
          <a:prstGeom prst="rect">
            <a:avLst/>
          </a:prstGeom>
        </p:spPr>
        <p:txBody>
          <a:bodyPr/>
          <a:lstStyle>
            <a:lvl1pPr marL="228600" indent="-228600">
              <a:buClr>
                <a:schemeClr val="accent5"/>
              </a:buClr>
              <a:buFont typeface="Calibri" panose="020F0502020204030204" pitchFamily="34" charset="0"/>
              <a:buChar char="●"/>
              <a:defRPr/>
            </a:lvl1pPr>
            <a:lvl2pPr marL="685800" indent="-228600">
              <a:buClr>
                <a:schemeClr val="accent5"/>
              </a:buClr>
              <a:buFont typeface="Calibri" panose="020F0502020204030204" pitchFamily="34" charset="0"/>
              <a:buChar char="●"/>
              <a:defRPr/>
            </a:lvl2pPr>
            <a:lvl3pPr marL="1143000" indent="-228600">
              <a:buClr>
                <a:schemeClr val="accent5"/>
              </a:buClr>
              <a:buFont typeface="Calibri" panose="020F0502020204030204" pitchFamily="34" charset="0"/>
              <a:buChar char="●"/>
              <a:defRPr/>
            </a:lvl3pPr>
            <a:lvl4pPr marL="1600200" indent="-228600">
              <a:buClr>
                <a:schemeClr val="accent5"/>
              </a:buClr>
              <a:buFont typeface="Calibri" panose="020F0502020204030204" pitchFamily="34" charset="0"/>
              <a:buChar char="●"/>
              <a:defRPr/>
            </a:lvl4pPr>
            <a:lvl5pPr marL="2057400" indent="-228600">
              <a:buClr>
                <a:schemeClr val="accent5"/>
              </a:buClr>
              <a:buFont typeface="Calibri" panose="020F050202020403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425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6370321" y="3152775"/>
            <a:ext cx="5196838"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613410" y="3163250"/>
            <a:ext cx="5193792" cy="2743200"/>
          </a:xfrm>
        </p:spPr>
        <p:txBody>
          <a:bodyPr anchor="t"/>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4450080"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8296276" y="3191827"/>
            <a:ext cx="329184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603885" y="3191827"/>
            <a:ext cx="3291840" cy="2757964"/>
          </a:xfrm>
        </p:spPr>
        <p:txBody>
          <a:bodyPr anchor="t"/>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604837" y="533400"/>
            <a:ext cx="4825366" cy="5416391"/>
          </a:xfrm>
        </p:spPr>
        <p:txBody>
          <a:bodyPr anchor="t"/>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858" y="0"/>
            <a:ext cx="6035040" cy="6858000"/>
          </a:xfrm>
        </p:spPr>
        <p:txBody>
          <a:bodyPr anchor="ctr"/>
          <a:lstStyle>
            <a:lvl1pPr marL="0" indent="0" algn="ctr">
              <a:buNone/>
              <a:defRPr/>
            </a:lvl1pPr>
          </a:lstStyle>
          <a:p>
            <a:endParaRPr lang="en-US"/>
          </a:p>
        </p:txBody>
      </p:sp>
      <p:sp>
        <p:nvSpPr>
          <p:cNvPr id="2" name="Rectangle 1">
            <a:extLst>
              <a:ext uri="{FF2B5EF4-FFF2-40B4-BE49-F238E27FC236}">
                <a16:creationId xmlns:a16="http://schemas.microsoft.com/office/drawing/2014/main" id="{337C00AF-0D1C-4AF1-BCA4-DBA39740674B}"/>
              </a:ext>
            </a:extLst>
          </p:cNvPr>
          <p:cNvSpPr/>
          <p:nvPr userDrawn="1"/>
        </p:nvSpPr>
        <p:spPr>
          <a:xfrm>
            <a:off x="616382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6757034" y="533400"/>
            <a:ext cx="4825366" cy="5416391"/>
          </a:xfrm>
        </p:spPr>
        <p:txBody>
          <a:bodyPr anchor="t"/>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603504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579120" y="1600201"/>
            <a:ext cx="4937760" cy="1491268"/>
          </a:xfrm>
        </p:spPr>
        <p:txBody>
          <a:bodyPr anchor="b">
            <a:normAutofit/>
          </a:bodyPr>
          <a:lstStyle>
            <a:lvl1pPr marL="0" indent="0">
              <a:buNone/>
              <a:defRPr sz="3600" b="1">
                <a:solidFill>
                  <a:schemeClr val="bg1"/>
                </a:solidFill>
              </a:defRPr>
            </a:lvl1pPr>
            <a:lvl2pPr marL="342900"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6674166" y="1600201"/>
            <a:ext cx="4937760" cy="1491267"/>
          </a:xfrm>
        </p:spPr>
        <p:txBody>
          <a:bodyPr anchor="b">
            <a:normAutofit/>
          </a:bodyPr>
          <a:lstStyle>
            <a:lvl1pPr marL="0" indent="0">
              <a:buNone/>
              <a:defRPr sz="3600" b="1">
                <a:solidFill>
                  <a:schemeClr val="bg1"/>
                </a:solidFill>
              </a:defRPr>
            </a:lvl1pPr>
            <a:lvl2pPr marL="342900"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579754"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6674801"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56521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6156960" y="0"/>
            <a:ext cx="603504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603504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579120" y="1600201"/>
            <a:ext cx="4937760" cy="1491268"/>
          </a:xfrm>
        </p:spPr>
        <p:txBody>
          <a:bodyPr anchor="b">
            <a:normAutofit/>
          </a:bodyPr>
          <a:lstStyle>
            <a:lvl1pPr marL="0" indent="0">
              <a:buNone/>
              <a:defRPr sz="3600" b="1">
                <a:solidFill>
                  <a:schemeClr val="bg1"/>
                </a:solidFill>
              </a:defRPr>
            </a:lvl1pPr>
            <a:lvl2pPr marL="342900"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6674166" y="1600201"/>
            <a:ext cx="4937760" cy="1491267"/>
          </a:xfrm>
        </p:spPr>
        <p:txBody>
          <a:bodyPr anchor="b">
            <a:normAutofit/>
          </a:bodyPr>
          <a:lstStyle>
            <a:lvl1pPr marL="0" indent="0">
              <a:buNone/>
              <a:defRPr sz="3600" b="1">
                <a:solidFill>
                  <a:schemeClr val="bg1"/>
                </a:solidFill>
              </a:defRPr>
            </a:lvl1pPr>
            <a:lvl2pPr marL="342900" indent="0">
              <a:buNone/>
              <a:defRPr/>
            </a:lvl2pPr>
          </a:lstStyle>
          <a:p>
            <a:pPr lvl="0"/>
            <a:r>
              <a:rPr lang="en-US"/>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579754"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6674801" y="3218847"/>
            <a:ext cx="4937125"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p>
            <a:fld id="{93CAF254-72B9-406C-9E86-C9D983240C82}" type="slidenum">
              <a:rPr lang="en-US" smtClean="0"/>
              <a:pPr/>
              <a:t>‹#›</a:t>
            </a:fld>
            <a:endParaRPr lang="en-US"/>
          </a:p>
        </p:txBody>
      </p:sp>
    </p:spTree>
    <p:extLst>
      <p:ext uri="{BB962C8B-B14F-4D97-AF65-F5344CB8AC3E}">
        <p14:creationId xmlns:p14="http://schemas.microsoft.com/office/powerpoint/2010/main" val="2848817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2" y="1825625"/>
            <a:ext cx="498347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322FB455-60F9-4077-8371-9B47B7FBDA04}"/>
              </a:ext>
            </a:extLst>
          </p:cNvPr>
          <p:cNvSpPr>
            <a:spLocks noGrp="1"/>
          </p:cNvSpPr>
          <p:nvPr>
            <p:ph type="sldNum" sz="quarter" idx="12"/>
          </p:nvPr>
        </p:nvSpPr>
        <p:spPr>
          <a:xfrm>
            <a:off x="11277600" y="5949791"/>
            <a:ext cx="609600" cy="681037"/>
          </a:xfrm>
        </p:spPr>
        <p:txBody>
          <a:bodyPr/>
          <a:lstStyle/>
          <a:p>
            <a:fld id="{93CAF254-72B9-406C-9E86-C9D983240C82}" type="slidenum">
              <a:rPr lang="en-US" smtClean="0"/>
              <a:t>‹#›</a:t>
            </a:fld>
            <a:endParaRPr lang="en-US"/>
          </a:p>
        </p:txBody>
      </p:sp>
      <p:sp>
        <p:nvSpPr>
          <p:cNvPr id="5" name="Title 4">
            <a:extLst>
              <a:ext uri="{FF2B5EF4-FFF2-40B4-BE49-F238E27FC236}">
                <a16:creationId xmlns:a16="http://schemas.microsoft.com/office/drawing/2014/main" id="{A6150EF0-9742-4F4C-85F4-87E6A061A6F9}"/>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4019BCF-530D-430A-9121-A910E43A2691}"/>
              </a:ext>
            </a:extLst>
          </p:cNvPr>
          <p:cNvSpPr>
            <a:spLocks noGrp="1"/>
          </p:cNvSpPr>
          <p:nvPr>
            <p:ph type="ftr" sz="quarter" idx="13"/>
          </p:nvPr>
        </p:nvSpPr>
        <p:spPr>
          <a:xfrm>
            <a:off x="406400" y="6107746"/>
            <a:ext cx="4114800" cy="365125"/>
          </a:xfrm>
          <a:prstGeom prst="rect">
            <a:avLst/>
          </a:prstGeom>
        </p:spPr>
        <p:txBody>
          <a:bodyPr/>
          <a:lstStyle/>
          <a:p>
            <a:endParaRPr lang="en-US"/>
          </a:p>
        </p:txBody>
      </p:sp>
    </p:spTree>
    <p:extLst>
      <p:ext uri="{BB962C8B-B14F-4D97-AF65-F5344CB8AC3E}">
        <p14:creationId xmlns:p14="http://schemas.microsoft.com/office/powerpoint/2010/main" val="257894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CDCC80-6B3B-4802-BDFB-DBEBF8F9E603}"/>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 text&#10;&#10;Description automatically generated">
            <a:extLst>
              <a:ext uri="{FF2B5EF4-FFF2-40B4-BE49-F238E27FC236}">
                <a16:creationId xmlns:a16="http://schemas.microsoft.com/office/drawing/2014/main" id="{ED4ABA7C-3A14-4B9D-9DB5-DBA5B9465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400" y="676017"/>
            <a:ext cx="7315200" cy="1578638"/>
          </a:xfrm>
          <a:prstGeom prst="rect">
            <a:avLst/>
          </a:prstGeom>
        </p:spPr>
      </p:pic>
      <p:sp>
        <p:nvSpPr>
          <p:cNvPr id="8" name="Text Placeholder 11">
            <a:extLst>
              <a:ext uri="{FF2B5EF4-FFF2-40B4-BE49-F238E27FC236}">
                <a16:creationId xmlns:a16="http://schemas.microsoft.com/office/drawing/2014/main" id="{6B4FAA25-DC02-484B-A7BC-1C87842774D8}"/>
              </a:ext>
            </a:extLst>
          </p:cNvPr>
          <p:cNvSpPr>
            <a:spLocks noGrp="1"/>
          </p:cNvSpPr>
          <p:nvPr>
            <p:ph type="body" sz="quarter" idx="13"/>
          </p:nvPr>
        </p:nvSpPr>
        <p:spPr>
          <a:xfrm>
            <a:off x="1524000" y="2270249"/>
            <a:ext cx="9144000" cy="3657600"/>
          </a:xfrm>
        </p:spPr>
        <p:txBody>
          <a:bodyPr anchor="ctr">
            <a:normAutofit/>
          </a:bodyPr>
          <a:lstStyle>
            <a:lvl1pPr marL="0" indent="0" algn="ctr">
              <a:buNone/>
              <a:defRPr sz="6000" b="1">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1824889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0392" y="548640"/>
            <a:ext cx="6178550" cy="2562223"/>
          </a:xfrm>
        </p:spPr>
        <p:txBody>
          <a:bodyPr anchor="b">
            <a:normAutofit/>
          </a:bodyPr>
          <a:lstStyle>
            <a:lvl1pPr algn="l">
              <a:defRPr sz="4000" b="1"/>
            </a:lvl1pPr>
          </a:lstStyle>
          <a:p>
            <a:r>
              <a:rPr lang="en-US"/>
              <a:t>Click to edit Master title style</a:t>
            </a:r>
          </a:p>
        </p:txBody>
      </p:sp>
      <p:sp>
        <p:nvSpPr>
          <p:cNvPr id="3" name="Text Placeholder 2"/>
          <p:cNvSpPr>
            <a:spLocks noGrp="1"/>
          </p:cNvSpPr>
          <p:nvPr>
            <p:ph type="body" idx="1"/>
          </p:nvPr>
        </p:nvSpPr>
        <p:spPr>
          <a:xfrm>
            <a:off x="877824" y="3771897"/>
            <a:ext cx="6175376" cy="2177894"/>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7">
            <a:extLst>
              <a:ext uri="{FF2B5EF4-FFF2-40B4-BE49-F238E27FC236}">
                <a16:creationId xmlns:a16="http://schemas.microsoft.com/office/drawing/2014/main" id="{9846AD10-11FF-4651-A03B-7241B52804E6}"/>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448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4800"/>
          </a:xfrm>
        </p:spPr>
        <p:txBody>
          <a:bodyPr/>
          <a:lstStyle>
            <a:lvl1pPr>
              <a:buClr>
                <a:schemeClr val="accent6">
                  <a:lumMod val="60000"/>
                  <a:lumOff val="40000"/>
                </a:schemeClr>
              </a:buClr>
              <a:defRPr/>
            </a:lvl1pPr>
            <a:lvl2pPr>
              <a:buClr>
                <a:schemeClr val="accent6">
                  <a:lumMod val="60000"/>
                  <a:lumOff val="40000"/>
                </a:schemeClr>
              </a:buClr>
              <a:defRPr/>
            </a:lvl2pPr>
            <a:lvl3pPr>
              <a:buClr>
                <a:schemeClr val="accent6">
                  <a:lumMod val="60000"/>
                  <a:lumOff val="40000"/>
                </a:schemeClr>
              </a:buClr>
              <a:defRPr/>
            </a:lvl3pPr>
            <a:lvl4pPr>
              <a:buClr>
                <a:schemeClr val="accent6">
                  <a:lumMod val="60000"/>
                  <a:lumOff val="40000"/>
                </a:schemeClr>
              </a:buClr>
              <a:defRPr/>
            </a:lvl4pPr>
            <a:lvl5pPr>
              <a:buClr>
                <a:schemeClr val="accent6">
                  <a:lumMod val="60000"/>
                  <a:lumOff val="4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847344" y="548640"/>
            <a:ext cx="10497312" cy="1142048"/>
          </a:xfrm>
          <a:prstGeom prst="rect">
            <a:avLst/>
          </a:prstGeom>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45586583-F59B-2F47-EEF0-DB601053C121}"/>
              </a:ext>
            </a:extLst>
          </p:cNvPr>
          <p:cNvSpPr>
            <a:spLocks noGrp="1"/>
          </p:cNvSpPr>
          <p:nvPr>
            <p:ph type="sldNum" sz="quarter" idx="4"/>
          </p:nvPr>
        </p:nvSpPr>
        <p:spPr>
          <a:xfrm>
            <a:off x="11277600" y="5949791"/>
            <a:ext cx="609600" cy="681037"/>
          </a:xfrm>
          <a:prstGeom prst="rect">
            <a:avLst/>
          </a:prstGeom>
        </p:spPr>
        <p:txBody>
          <a:bodyPr vert="horz" lIns="91440" tIns="45720" rIns="91440" bIns="45720" rtlCol="0" anchor="ctr"/>
          <a:lstStyle>
            <a:lvl1pPr algn="ctr">
              <a:defRPr sz="1000">
                <a:solidFill>
                  <a:schemeClr val="tx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988026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5" y="1825625"/>
            <a:ext cx="498347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848489" y="548640"/>
            <a:ext cx="10495027" cy="1142048"/>
          </a:xfrm>
          <a:prstGeom prst="rect">
            <a:avLst/>
          </a:prstGeom>
        </p:spPr>
        <p:txBody>
          <a:bodyPr anchor="ctr">
            <a:normAutofit/>
          </a:bodyPr>
          <a:lstStyle>
            <a:lvl1pPr>
              <a:defRPr sz="3600"/>
            </a:lvl1pPr>
          </a:lstStyle>
          <a:p>
            <a:r>
              <a:rPr lang="en-US"/>
              <a:t>Click to edit Master title style</a:t>
            </a:r>
          </a:p>
        </p:txBody>
      </p:sp>
      <p:sp>
        <p:nvSpPr>
          <p:cNvPr id="2" name="Slide Number Placeholder 5">
            <a:extLst>
              <a:ext uri="{FF2B5EF4-FFF2-40B4-BE49-F238E27FC236}">
                <a16:creationId xmlns:a16="http://schemas.microsoft.com/office/drawing/2014/main" id="{1F60ABB7-4BDB-8C3D-2B4C-A0DEE16C53CC}"/>
              </a:ext>
            </a:extLst>
          </p:cNvPr>
          <p:cNvSpPr>
            <a:spLocks noGrp="1"/>
          </p:cNvSpPr>
          <p:nvPr>
            <p:ph type="sldNum" sz="quarter" idx="4"/>
          </p:nvPr>
        </p:nvSpPr>
        <p:spPr>
          <a:xfrm>
            <a:off x="11277600" y="5949791"/>
            <a:ext cx="609600" cy="681037"/>
          </a:xfrm>
          <a:prstGeom prst="rect">
            <a:avLst/>
          </a:prstGeom>
        </p:spPr>
        <p:txBody>
          <a:bodyPr vert="horz" lIns="91440" tIns="45720" rIns="91440" bIns="45720" rtlCol="0" anchor="ctr"/>
          <a:lstStyle>
            <a:lvl1pPr algn="ctr">
              <a:defRPr sz="1000">
                <a:solidFill>
                  <a:schemeClr val="tx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3668702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7173E-319B-4BF7-75EA-B5F386554F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C0E5E8-5384-CF4A-5302-FA9324A4A0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CD8CD3-1466-901A-1179-2D7BC1DA900D}"/>
              </a:ext>
            </a:extLst>
          </p:cNvPr>
          <p:cNvSpPr>
            <a:spLocks noGrp="1"/>
          </p:cNvSpPr>
          <p:nvPr>
            <p:ph type="dt" sz="half" idx="10"/>
          </p:nvPr>
        </p:nvSpPr>
        <p:spPr/>
        <p:txBody>
          <a:bodyPr/>
          <a:lstStyle/>
          <a:p>
            <a:fld id="{0B66CCD9-B67F-4533-B1D7-6E36B447CE01}" type="datetimeFigureOut">
              <a:rPr lang="en-US" smtClean="0"/>
              <a:t>2/10/2026</a:t>
            </a:fld>
            <a:endParaRPr lang="en-US"/>
          </a:p>
        </p:txBody>
      </p:sp>
      <p:sp>
        <p:nvSpPr>
          <p:cNvPr id="5" name="Footer Placeholder 4">
            <a:extLst>
              <a:ext uri="{FF2B5EF4-FFF2-40B4-BE49-F238E27FC236}">
                <a16:creationId xmlns:a16="http://schemas.microsoft.com/office/drawing/2014/main" id="{F4E5AD32-B3C2-FBD4-BB88-07FA24078AB4}"/>
              </a:ext>
            </a:extLst>
          </p:cNvPr>
          <p:cNvSpPr>
            <a:spLocks noGrp="1"/>
          </p:cNvSpPr>
          <p:nvPr>
            <p:ph type="ftr" sz="quarter" idx="11"/>
          </p:nvPr>
        </p:nvSpPr>
        <p:spPr>
          <a:xfrm>
            <a:off x="406400" y="6107746"/>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8613F-C4FA-F7AE-4CE7-37CD6B9B7601}"/>
              </a:ext>
            </a:extLst>
          </p:cNvPr>
          <p:cNvSpPr>
            <a:spLocks noGrp="1"/>
          </p:cNvSpPr>
          <p:nvPr>
            <p:ph type="sldNum" sz="quarter" idx="12"/>
          </p:nvPr>
        </p:nvSpPr>
        <p:spPr/>
        <p:txBody>
          <a:bodyPr/>
          <a:lstStyle/>
          <a:p>
            <a:fld id="{E506F8F3-543E-4A87-A41D-8938DF23621D}" type="slidenum">
              <a:rPr lang="en-US" smtClean="0"/>
              <a:t>‹#›</a:t>
            </a:fld>
            <a:endParaRPr lang="en-US"/>
          </a:p>
        </p:txBody>
      </p:sp>
    </p:spTree>
    <p:extLst>
      <p:ext uri="{BB962C8B-B14F-4D97-AF65-F5344CB8AC3E}">
        <p14:creationId xmlns:p14="http://schemas.microsoft.com/office/powerpoint/2010/main" val="3878077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7"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6" y="548644"/>
            <a:ext cx="8903205" cy="2562223"/>
          </a:xfrm>
          <a:prstGeom prst="rect">
            <a:avLst/>
          </a:prstGeom>
        </p:spPr>
        <p:txBody>
          <a:bodyPr anchor="b">
            <a:normAutofit/>
          </a:bodyPr>
          <a:lstStyle>
            <a:lvl1pPr algn="l">
              <a:defRPr sz="4400" b="1"/>
            </a:lvl1pPr>
          </a:lstStyle>
          <a:p>
            <a:r>
              <a:rPr lang="en-US"/>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877825" y="3771897"/>
            <a:ext cx="889863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891220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6">
                  <a:lumMod val="60000"/>
                  <a:lumOff val="40000"/>
                </a:schemeClr>
              </a:buClr>
              <a:defRPr/>
            </a:lvl1pPr>
            <a:lvl2pPr>
              <a:buClr>
                <a:schemeClr val="accent6">
                  <a:lumMod val="60000"/>
                  <a:lumOff val="40000"/>
                </a:schemeClr>
              </a:buClr>
              <a:defRPr/>
            </a:lvl2pPr>
            <a:lvl3pPr>
              <a:buClr>
                <a:schemeClr val="accent6">
                  <a:lumMod val="60000"/>
                  <a:lumOff val="40000"/>
                </a:schemeClr>
              </a:buClr>
              <a:defRPr/>
            </a:lvl3pPr>
            <a:lvl4pPr>
              <a:buClr>
                <a:schemeClr val="accent6">
                  <a:lumMod val="60000"/>
                  <a:lumOff val="40000"/>
                </a:schemeClr>
              </a:buClr>
              <a:defRPr/>
            </a:lvl4pPr>
            <a:lvl5pPr>
              <a:buClr>
                <a:schemeClr val="accent6">
                  <a:lumMod val="60000"/>
                  <a:lumOff val="4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06400" y="610774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344750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847344" y="548640"/>
            <a:ext cx="10497312" cy="1142048"/>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44335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2/10/2026</a:t>
            </a:fld>
            <a:endParaRPr lang="en-US"/>
          </a:p>
        </p:txBody>
      </p:sp>
      <p:sp>
        <p:nvSpPr>
          <p:cNvPr id="8" name="Footer Placeholder 7"/>
          <p:cNvSpPr>
            <a:spLocks noGrp="1"/>
          </p:cNvSpPr>
          <p:nvPr>
            <p:ph type="ftr" sz="quarter" idx="11"/>
          </p:nvPr>
        </p:nvSpPr>
        <p:spPr>
          <a:xfrm>
            <a:off x="406400" y="6107746"/>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674752"/>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a:xfrm>
            <a:off x="406400" y="6107746"/>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7446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2/10/2026</a:t>
            </a:fld>
            <a:endParaRPr lang="en-US"/>
          </a:p>
        </p:txBody>
      </p:sp>
      <p:sp>
        <p:nvSpPr>
          <p:cNvPr id="4" name="Footer Placeholder 3"/>
          <p:cNvSpPr>
            <a:spLocks noGrp="1"/>
          </p:cNvSpPr>
          <p:nvPr>
            <p:ph type="ftr" sz="quarter" idx="11"/>
          </p:nvPr>
        </p:nvSpPr>
        <p:spPr>
          <a:xfrm>
            <a:off x="406400" y="610774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612440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8B0285-95B3-4F84-9D01-F9187834FB89}"/>
              </a:ext>
            </a:extLst>
          </p:cNvPr>
          <p:cNvSpPr/>
          <p:nvPr userDrawn="1"/>
        </p:nvSpPr>
        <p:spPr>
          <a:xfrm>
            <a:off x="1524" y="0"/>
            <a:ext cx="12188952"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743200" y="1452352"/>
            <a:ext cx="6705600" cy="1796248"/>
          </a:xfrm>
        </p:spPr>
        <p:txBody>
          <a:bodyPr anchor="ctr">
            <a:normAutofit/>
          </a:bodyPr>
          <a:lstStyle>
            <a:lvl1pPr algn="ctr">
              <a:defRPr sz="9600" b="0">
                <a:solidFill>
                  <a:schemeClr val="bg1"/>
                </a:solidFill>
              </a:defRPr>
            </a:lvl1pPr>
          </a:lstStyle>
          <a:p>
            <a:endParaRPr lang="en-US"/>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1961663" y="3369911"/>
            <a:ext cx="4048300" cy="365760"/>
          </a:xfrm>
        </p:spPr>
        <p:txBody>
          <a:bodyPr anchor="t">
            <a:noAutofit/>
          </a:bodyPr>
          <a:lstStyle>
            <a:lvl1pPr marL="0" indent="0" algn="r">
              <a:buNone/>
              <a:defRPr sz="2000" b="1">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6174157" y="3369911"/>
            <a:ext cx="3555994" cy="821212"/>
          </a:xfrm>
        </p:spPr>
        <p:txBody>
          <a:bodyPr anchor="t"/>
          <a:lstStyle>
            <a:lvl1pPr marL="0" indent="0">
              <a:lnSpc>
                <a:spcPct val="100000"/>
              </a:lnSpc>
              <a:spcBef>
                <a:spcPts val="300"/>
              </a:spcBef>
              <a:buNone/>
              <a:defRPr sz="1400">
                <a:solidFill>
                  <a:schemeClr val="bg1"/>
                </a:solidFill>
              </a:defRPr>
            </a:lvl1pPr>
            <a:lvl2pPr marL="457200" indent="0">
              <a:buNone/>
              <a:defRPr sz="1400"/>
            </a:lvl2pPr>
            <a:lvl3pPr>
              <a:defRPr sz="1400"/>
            </a:lvl3pPr>
            <a:lvl4pPr>
              <a:defRPr sz="1400"/>
            </a:lvl4pPr>
            <a:lvl5pPr>
              <a:defRPr sz="1400"/>
            </a:lvl5pPr>
          </a:lstStyle>
          <a:p>
            <a:pPr lvl="0"/>
            <a:r>
              <a:rPr lang="en-US"/>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961663" y="3720041"/>
            <a:ext cx="4048299" cy="471082"/>
          </a:xfrm>
        </p:spPr>
        <p:txBody>
          <a:bodyPr anchor="t">
            <a:normAutofit/>
          </a:bodyPr>
          <a:lstStyle>
            <a:lvl1pPr marL="0" indent="0" algn="r">
              <a:lnSpc>
                <a:spcPct val="100000"/>
              </a:lnSpc>
              <a:spcBef>
                <a:spcPts val="0"/>
              </a:spcBef>
              <a:buNone/>
              <a:defRPr sz="12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6096000" y="3389277"/>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3992880" y="4973136"/>
            <a:ext cx="4206240" cy="640080"/>
          </a:xfrm>
        </p:spPr>
        <p:txBody>
          <a:bodyPr anchor="ctr"/>
          <a:lstStyle>
            <a:lvl1pPr marL="0" indent="0" algn="ctr">
              <a:buNone/>
              <a:defRPr sz="1400" b="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112530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131745" y="2764677"/>
            <a:ext cx="1207008" cy="12056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00425" y="2763293"/>
            <a:ext cx="1207008" cy="12070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92496" y="2810583"/>
            <a:ext cx="1207008" cy="12070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635240" y="2763293"/>
            <a:ext cx="1207008" cy="12070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834372" y="2744997"/>
            <a:ext cx="1207008" cy="1207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2"/>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0"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0"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5"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2"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4"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800">
                <a:solidFill>
                  <a:schemeClr val="tx1">
                    <a:alpha val="0"/>
                  </a:schemeClr>
                </a:solidFill>
              </a:defRPr>
            </a:lvl1pPr>
          </a:lstStyle>
          <a:p>
            <a:pPr lvl="0"/>
            <a:r>
              <a:rPr lang="en-US" dirty="0"/>
              <a:t>X</a:t>
            </a:r>
          </a:p>
        </p:txBody>
      </p:sp>
      <p:sp>
        <p:nvSpPr>
          <p:cNvPr id="3" name="Slide Number Placeholder 2">
            <a:extLst>
              <a:ext uri="{FF2B5EF4-FFF2-40B4-BE49-F238E27FC236}">
                <a16:creationId xmlns:a16="http://schemas.microsoft.com/office/drawing/2014/main" id="{612C6418-CE5B-4B8C-B48B-D6F073C66673}"/>
              </a:ext>
            </a:extLst>
          </p:cNvPr>
          <p:cNvSpPr>
            <a:spLocks noGrp="1"/>
          </p:cNvSpPr>
          <p:nvPr>
            <p:ph type="sldNum" sz="quarter" idx="35"/>
          </p:nvPr>
        </p:nvSpPr>
        <p:spPr/>
        <p:txBody>
          <a:bodyPr/>
          <a:lstStyle/>
          <a:p>
            <a:fld id="{93CAF254-72B9-406C-9E86-C9D983240C82}" type="slidenum">
              <a:rPr lang="en-US" smtClean="0"/>
              <a:pPr/>
              <a:t>‹#›</a:t>
            </a:fld>
            <a:endParaRPr lang="en-US" dirty="0"/>
          </a:p>
        </p:txBody>
      </p:sp>
      <p:sp>
        <p:nvSpPr>
          <p:cNvPr id="4" name="Title 3">
            <a:extLst>
              <a:ext uri="{FF2B5EF4-FFF2-40B4-BE49-F238E27FC236}">
                <a16:creationId xmlns:a16="http://schemas.microsoft.com/office/drawing/2014/main" id="{916AE84D-804E-4F85-82B7-285B04368F0C}"/>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C71AD41-83D3-44A4-95DE-0B49CF702782}"/>
              </a:ext>
            </a:extLst>
          </p:cNvPr>
          <p:cNvSpPr>
            <a:spLocks noGrp="1"/>
          </p:cNvSpPr>
          <p:nvPr>
            <p:ph type="ftr" sz="quarter" idx="36"/>
          </p:nvPr>
        </p:nvSpPr>
        <p:spPr/>
        <p:txBody>
          <a:bodyPr/>
          <a:lstStyle/>
          <a:p>
            <a:endParaRPr lang="en-US" dirty="0"/>
          </a:p>
        </p:txBody>
      </p:sp>
    </p:spTree>
    <p:extLst>
      <p:ext uri="{BB962C8B-B14F-4D97-AF65-F5344CB8AC3E}">
        <p14:creationId xmlns:p14="http://schemas.microsoft.com/office/powerpoint/2010/main" val="4156509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4" y="908209"/>
            <a:ext cx="3381249" cy="2428875"/>
          </a:xfr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399"/>
            <a:ext cx="3364992"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26"/>
            <a:ext cx="3364992"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399"/>
            <a:ext cx="3364992"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26"/>
            <a:ext cx="3364992" cy="2428875"/>
          </a:xfrm>
        </p:spPr>
        <p:txBody>
          <a:bodyPr/>
          <a:lstStyle/>
          <a:p>
            <a:endParaRPr lang="en-US" dirty="0"/>
          </a:p>
        </p:txBody>
      </p:sp>
      <p:sp>
        <p:nvSpPr>
          <p:cNvPr id="2" name="Footer Placeholder 1">
            <a:extLst>
              <a:ext uri="{FF2B5EF4-FFF2-40B4-BE49-F238E27FC236}">
                <a16:creationId xmlns:a16="http://schemas.microsoft.com/office/drawing/2014/main" id="{310912F3-C6CD-4616-AA69-3E76E317D2AA}"/>
              </a:ext>
            </a:extLst>
          </p:cNvPr>
          <p:cNvSpPr>
            <a:spLocks noGrp="1"/>
          </p:cNvSpPr>
          <p:nvPr>
            <p:ph type="ftr" sz="quarter" idx="27"/>
          </p:nvPr>
        </p:nvSpPr>
        <p:spPr/>
        <p:txBody>
          <a:bodyPr/>
          <a:lstStyle/>
          <a:p>
            <a:r>
              <a:rPr lang="en-US" dirty="0"/>
              <a:t>Georgia Department of Community Affairs</a:t>
            </a:r>
          </a:p>
        </p:txBody>
      </p:sp>
    </p:spTree>
    <p:extLst>
      <p:ext uri="{BB962C8B-B14F-4D97-AF65-F5344CB8AC3E}">
        <p14:creationId xmlns:p14="http://schemas.microsoft.com/office/powerpoint/2010/main" val="2222911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5917AE-035D-4FD6-878E-FACEC848F713}"/>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0"/>
            <a:ext cx="6178550" cy="2562223"/>
          </a:xfrm>
        </p:spPr>
        <p:txBody>
          <a:bodyPr anchor="b">
            <a:normAutofit/>
          </a:bodyPr>
          <a:lstStyle>
            <a:lvl1pPr algn="l">
              <a:defRPr sz="4000" b="1"/>
            </a:lvl1pPr>
          </a:lstStyle>
          <a:p>
            <a:r>
              <a:rPr lang="en-US"/>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877824" y="3771897"/>
            <a:ext cx="6175376" cy="2177894"/>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5917AE-035D-4FD6-878E-FACEC848F713}"/>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850392" y="548640"/>
            <a:ext cx="8903208" cy="2562223"/>
          </a:xfrm>
        </p:spPr>
        <p:txBody>
          <a:bodyPr anchor="b">
            <a:normAutofit/>
          </a:bodyPr>
          <a:lstStyle>
            <a:lvl1pPr algn="l">
              <a:defRPr sz="4000" b="1"/>
            </a:lvl1pPr>
          </a:lstStyle>
          <a:p>
            <a:r>
              <a:rPr lang="en-US"/>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818798" y="3941834"/>
            <a:ext cx="3977648" cy="731694"/>
          </a:xfrm>
        </p:spPr>
        <p:txBody>
          <a:bodyPr anchor="ctr">
            <a:normAutofit/>
          </a:bodyPr>
          <a:lstStyle>
            <a:lvl1pPr marL="0" indent="0">
              <a:buNone/>
              <a:defRPr sz="2000"/>
            </a:lvl1pPr>
          </a:lstStyle>
          <a:p>
            <a:pPr lvl="0"/>
            <a:r>
              <a:rPr lang="en-US" noProof="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818798" y="5232562"/>
            <a:ext cx="3977648" cy="731694"/>
          </a:xfrm>
        </p:spPr>
        <p:txBody>
          <a:bodyPr anchor="ctr">
            <a:normAutofit/>
          </a:bodyPr>
          <a:lstStyle>
            <a:lvl1pPr marL="0" indent="0">
              <a:buNone/>
              <a:defRPr sz="2000"/>
            </a:lvl1pPr>
          </a:lstStyle>
          <a:p>
            <a:pPr lvl="0"/>
            <a:r>
              <a:rPr lang="en-US" noProof="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7028942" y="3944572"/>
            <a:ext cx="3977648" cy="731694"/>
          </a:xfrm>
        </p:spPr>
        <p:txBody>
          <a:bodyPr anchor="ctr">
            <a:normAutofit/>
          </a:bodyPr>
          <a:lstStyle>
            <a:lvl1pPr marL="0" indent="0">
              <a:buNone/>
              <a:defRPr sz="20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7028942" y="5235301"/>
            <a:ext cx="3977648" cy="731694"/>
          </a:xfrm>
        </p:spPr>
        <p:txBody>
          <a:bodyPr anchor="ctr">
            <a:normAutofit/>
          </a:bodyPr>
          <a:lstStyle>
            <a:lvl1pPr marL="0" indent="0">
              <a:buNone/>
              <a:defRPr sz="2000"/>
            </a:lvl1pPr>
          </a:lstStyle>
          <a:p>
            <a:pPr lvl="0"/>
            <a:r>
              <a:rPr lang="en-US" noProof="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850392" y="3869171"/>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850392" y="5158530"/>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6060536" y="3869171"/>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6060536" y="5158530"/>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 name="Footer Placeholder 1">
            <a:extLst>
              <a:ext uri="{FF2B5EF4-FFF2-40B4-BE49-F238E27FC236}">
                <a16:creationId xmlns:a16="http://schemas.microsoft.com/office/drawing/2014/main" id="{EFAFAF05-2F7F-4AD9-A86A-4C0E6B35DDB9}"/>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972567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F9D73D8B-BE43-41FD-B517-E6E637412251}"/>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847344" y="548640"/>
            <a:ext cx="10497312" cy="1142048"/>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6C61937A-62A2-494A-98C5-77EF3E95506E}"/>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53229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0392" y="548640"/>
            <a:ext cx="6178550" cy="2562223"/>
          </a:xfrm>
        </p:spPr>
        <p:txBody>
          <a:bodyPr anchor="b">
            <a:normAutofit/>
          </a:bodyPr>
          <a:lstStyle>
            <a:lvl1pPr algn="l">
              <a:defRPr sz="4000" b="1"/>
            </a:lvl1pPr>
          </a:lstStyle>
          <a:p>
            <a:r>
              <a:rPr lang="en-US"/>
              <a:t>Click to edit Master title style</a:t>
            </a:r>
          </a:p>
        </p:txBody>
      </p:sp>
      <p:sp>
        <p:nvSpPr>
          <p:cNvPr id="3" name="Text Placeholder 2"/>
          <p:cNvSpPr>
            <a:spLocks noGrp="1"/>
          </p:cNvSpPr>
          <p:nvPr>
            <p:ph type="body" idx="1"/>
          </p:nvPr>
        </p:nvSpPr>
        <p:spPr>
          <a:xfrm>
            <a:off x="877824" y="3771897"/>
            <a:ext cx="6175376" cy="2177894"/>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7">
            <a:extLst>
              <a:ext uri="{FF2B5EF4-FFF2-40B4-BE49-F238E27FC236}">
                <a16:creationId xmlns:a16="http://schemas.microsoft.com/office/drawing/2014/main" id="{9846AD10-11FF-4651-A03B-7241B52804E6}"/>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959095" y="3429000"/>
            <a:ext cx="1209675"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49834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70322" y="1825625"/>
            <a:ext cx="498347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322FB455-60F9-4077-8371-9B47B7FBDA04}"/>
              </a:ext>
            </a:extLst>
          </p:cNvPr>
          <p:cNvSpPr>
            <a:spLocks noGrp="1"/>
          </p:cNvSpPr>
          <p:nvPr>
            <p:ph type="sldNum" sz="quarter" idx="12"/>
          </p:nvPr>
        </p:nvSpPr>
        <p:spPr>
          <a:xfrm>
            <a:off x="11277600" y="5949791"/>
            <a:ext cx="609600" cy="681037"/>
          </a:xfrm>
        </p:spPr>
        <p:txBody>
          <a:bodyPr/>
          <a:lstStyle/>
          <a:p>
            <a:fld id="{93CAF254-72B9-406C-9E86-C9D983240C82}" type="slidenum">
              <a:rPr lang="en-US" smtClean="0"/>
              <a:t>‹#›</a:t>
            </a:fld>
            <a:endParaRPr lang="en-US"/>
          </a:p>
        </p:txBody>
      </p:sp>
      <p:sp>
        <p:nvSpPr>
          <p:cNvPr id="5" name="Title 4">
            <a:extLst>
              <a:ext uri="{FF2B5EF4-FFF2-40B4-BE49-F238E27FC236}">
                <a16:creationId xmlns:a16="http://schemas.microsoft.com/office/drawing/2014/main" id="{A6150EF0-9742-4F4C-85F4-87E6A061A6F9}"/>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4019BCF-530D-430A-9121-A910E43A2691}"/>
              </a:ext>
            </a:extLst>
          </p:cNvPr>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3036526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1819275"/>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1819274"/>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1819274"/>
            <a:ext cx="329184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7" y="548640"/>
            <a:ext cx="10495026" cy="1142048"/>
          </a:xfrm>
        </p:spPr>
        <p:txBody>
          <a:bodyPr anchor="ctr">
            <a:normAutofit/>
          </a:bodyPr>
          <a:lstStyle>
            <a:lvl1pPr>
              <a:defRPr sz="4000"/>
            </a:lvl1pPr>
          </a:lstStyle>
          <a:p>
            <a:r>
              <a:rPr lang="en-US"/>
              <a:t>Click to edit Master title style</a:t>
            </a:r>
          </a:p>
        </p:txBody>
      </p:sp>
      <p:sp>
        <p:nvSpPr>
          <p:cNvPr id="2" name="Footer Placeholder 1">
            <a:extLst>
              <a:ext uri="{FF2B5EF4-FFF2-40B4-BE49-F238E27FC236}">
                <a16:creationId xmlns:a16="http://schemas.microsoft.com/office/drawing/2014/main" id="{E2A64A2E-98D4-4A03-8E97-7B2AD48DA9C5}"/>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2816724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8" name="Content Placeholder 3">
            <a:extLst>
              <a:ext uri="{FF2B5EF4-FFF2-40B4-BE49-F238E27FC236}">
                <a16:creationId xmlns:a16="http://schemas.microsoft.com/office/drawing/2014/main" id="{AB34D57E-ECA2-4186-9DCB-6C19BD1309BD}"/>
              </a:ext>
            </a:extLst>
          </p:cNvPr>
          <p:cNvSpPr>
            <a:spLocks noGrp="1" noChangeAspect="1"/>
          </p:cNvSpPr>
          <p:nvPr>
            <p:ph sz="quarter" idx="18"/>
          </p:nvPr>
        </p:nvSpPr>
        <p:spPr>
          <a:xfrm>
            <a:off x="4422458"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noChangeAspect="1"/>
          </p:cNvSpPr>
          <p:nvPr>
            <p:ph sz="quarter" idx="19"/>
          </p:nvPr>
        </p:nvSpPr>
        <p:spPr>
          <a:xfrm>
            <a:off x="7988429"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noChangeAspect="1"/>
          </p:cNvSpPr>
          <p:nvPr>
            <p:ph sz="quarter" idx="21"/>
          </p:nvPr>
        </p:nvSpPr>
        <p:spPr>
          <a:xfrm>
            <a:off x="4422458"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noChangeAspect="1"/>
          </p:cNvSpPr>
          <p:nvPr>
            <p:ph sz="quarter" idx="22"/>
          </p:nvPr>
        </p:nvSpPr>
        <p:spPr>
          <a:xfrm>
            <a:off x="7988429" y="4038601"/>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C4572CB-EFDB-4752-90E6-DF710D18304F}"/>
              </a:ext>
            </a:extLst>
          </p:cNvPr>
          <p:cNvSpPr>
            <a:spLocks noGrp="1"/>
          </p:cNvSpPr>
          <p:nvPr>
            <p:ph type="title"/>
          </p:nvPr>
        </p:nvSpPr>
        <p:spPr/>
        <p:txBody>
          <a:bodyPr/>
          <a:lstStyle/>
          <a:p>
            <a:r>
              <a:rPr lang="en-US"/>
              <a:t>Click to edit Master title style</a:t>
            </a:r>
          </a:p>
        </p:txBody>
      </p:sp>
      <p:sp>
        <p:nvSpPr>
          <p:cNvPr id="13" name="Content Placeholder 3">
            <a:extLst>
              <a:ext uri="{FF2B5EF4-FFF2-40B4-BE49-F238E27FC236}">
                <a16:creationId xmlns:a16="http://schemas.microsoft.com/office/drawing/2014/main" id="{CF98FD0D-8D14-4398-8E54-68111E5AC747}"/>
              </a:ext>
            </a:extLst>
          </p:cNvPr>
          <p:cNvSpPr>
            <a:spLocks noGrp="1" noChangeAspect="1"/>
          </p:cNvSpPr>
          <p:nvPr>
            <p:ph sz="quarter" idx="23"/>
          </p:nvPr>
        </p:nvSpPr>
        <p:spPr>
          <a:xfrm>
            <a:off x="838579" y="1912144"/>
            <a:ext cx="3364992"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CB076EE2-2A67-4D07-8118-3AA1C3B6AA27}"/>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186437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770EB04-4D29-432B-9E9C-EAB3CFADA161}"/>
              </a:ext>
            </a:extLst>
          </p:cNvPr>
          <p:cNvSpPr>
            <a:spLocks noGrp="1"/>
          </p:cNvSpPr>
          <p:nvPr>
            <p:ph type="sldNum" sz="quarter" idx="12"/>
          </p:nvPr>
        </p:nvSpPr>
        <p:spPr/>
        <p:txBody>
          <a:bodyPr/>
          <a:lstStyle/>
          <a:p>
            <a:fld id="{93CAF254-72B9-406C-9E86-C9D983240C82}" type="slidenum">
              <a:rPr lang="en-US" smtClean="0"/>
              <a:t>‹#›</a:t>
            </a:fld>
            <a:endParaRPr lang="en-US"/>
          </a:p>
        </p:txBody>
      </p:sp>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847344" y="3218847"/>
            <a:ext cx="5052442" cy="2286000"/>
          </a:xfrm>
        </p:spPr>
        <p:txBody>
          <a:bodyPr/>
          <a:lstStyle>
            <a:lvl1pPr>
              <a:defRPr sz="1800"/>
            </a:lvl1pPr>
            <a:lvl2pPr>
              <a:defRPr sz="1600"/>
            </a:lvl2pPr>
            <a:lvl3pPr>
              <a:defRPr sz="1400"/>
            </a:lvl3pPr>
            <a:lvl4pPr>
              <a:defRPr sz="12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6292852" y="3218847"/>
            <a:ext cx="5051804" cy="2286000"/>
          </a:xfrm>
        </p:spPr>
        <p:txBody>
          <a:bodyPr/>
          <a:lstStyle>
            <a:lvl1pPr>
              <a:defRPr sz="1800"/>
            </a:lvl1pPr>
            <a:lvl2pPr>
              <a:defRPr sz="1600"/>
            </a:lvl2pPr>
            <a:lvl3pPr>
              <a:defRPr sz="1400"/>
            </a:lvl3pPr>
            <a:lvl4pPr>
              <a:defRPr sz="1200"/>
            </a:lvl4pPr>
            <a:lvl5pPr>
              <a:defRPr sz="1000"/>
            </a:lvl5pPr>
          </a:lstStyle>
          <a:p>
            <a:pPr lvl="0"/>
            <a:r>
              <a:rPr lang="en-US"/>
              <a:t>Click</a:t>
            </a:r>
          </a:p>
          <a:p>
            <a:pPr lvl="0"/>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847344" y="1818067"/>
            <a:ext cx="5052442" cy="1273401"/>
          </a:xfrm>
        </p:spPr>
        <p:txBody>
          <a:bodyPr anchor="b">
            <a:normAutofit/>
          </a:bodyPr>
          <a:lstStyle>
            <a:lvl1pPr marL="0" indent="0">
              <a:buNone/>
              <a:defRPr sz="3600" b="0"/>
            </a:lvl1pPr>
            <a:lvl2pPr marL="342900" indent="0">
              <a:buNone/>
              <a:defRPr/>
            </a:lvl2pPr>
          </a:lstStyle>
          <a:p>
            <a:pPr lvl="0"/>
            <a:r>
              <a:rPr lang="en-US"/>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6292216" y="1818067"/>
            <a:ext cx="5052440" cy="1273401"/>
          </a:xfrm>
        </p:spPr>
        <p:txBody>
          <a:bodyPr anchor="b">
            <a:normAutofit/>
          </a:bodyPr>
          <a:lstStyle>
            <a:lvl1pPr marL="0" indent="0">
              <a:buNone/>
              <a:defRPr sz="3600" b="0"/>
            </a:lvl1pPr>
            <a:lvl2pPr marL="342900" indent="0">
              <a:buNone/>
              <a:defRPr/>
            </a:lvl2pPr>
          </a:lstStyle>
          <a:p>
            <a:pPr lvl="0"/>
            <a:r>
              <a:rPr lang="en-US"/>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847344" y="548640"/>
            <a:ext cx="10497312" cy="1142048"/>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EB97C677-E782-41C2-94CC-8B9347B86611}"/>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37265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12192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524000" y="1600200"/>
            <a:ext cx="9144000" cy="3657600"/>
          </a:xfrm>
        </p:spPr>
        <p:txBody>
          <a:bodyPr anchor="ctr">
            <a:normAutofit/>
          </a:bodyPr>
          <a:lstStyle>
            <a:lvl1pPr marL="0" indent="0" algn="l">
              <a:buNone/>
              <a:defRPr sz="48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223520" y="0"/>
            <a:ext cx="2240280" cy="4462760"/>
          </a:xfrm>
          <a:prstGeom prst="rect">
            <a:avLst/>
          </a:prstGeom>
          <a:noFill/>
        </p:spPr>
        <p:txBody>
          <a:bodyPr wrap="square" rtlCol="0">
            <a:spAutoFit/>
          </a:bodyPr>
          <a:lstStyle/>
          <a:p>
            <a:pPr algn="ctr"/>
            <a:r>
              <a:rPr lang="en-US" sz="28400">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3218848"/>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54081"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8051673" y="3218847"/>
            <a:ext cx="329184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856488" y="1819275"/>
            <a:ext cx="3291840" cy="1272193"/>
          </a:xfrm>
        </p:spPr>
        <p:txBody>
          <a:bodyPr anchor="b">
            <a:noAutofit/>
          </a:bodyPr>
          <a:lstStyle>
            <a:lvl1pPr marL="0" indent="0">
              <a:buNone/>
              <a:defRPr sz="3600" b="0"/>
            </a:lvl1pPr>
            <a:lvl2pPr marL="342900" indent="0">
              <a:buNone/>
              <a:defRPr/>
            </a:lvl2pPr>
          </a:lstStyle>
          <a:p>
            <a:pPr lvl="0"/>
            <a:r>
              <a:rPr lang="en-US"/>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8051673" y="1819275"/>
            <a:ext cx="3291840" cy="1272193"/>
          </a:xfrm>
        </p:spPr>
        <p:txBody>
          <a:bodyPr anchor="b">
            <a:noAutofit/>
          </a:bodyPr>
          <a:lstStyle>
            <a:lvl1pPr marL="0" indent="0">
              <a:buNone/>
              <a:defRPr sz="3600" b="0"/>
            </a:lvl1pPr>
            <a:lvl2pPr marL="342900" indent="0">
              <a:buNone/>
              <a:defRPr/>
            </a:lvl2pPr>
          </a:lstStyle>
          <a:p>
            <a:pPr lvl="0"/>
            <a:r>
              <a:rPr lang="en-US"/>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848487" y="548640"/>
            <a:ext cx="10495026" cy="1142048"/>
          </a:xfrm>
        </p:spPr>
        <p:txBody>
          <a:bodyPr anchor="ctr">
            <a:normAutofit/>
          </a:bodyPr>
          <a:lstStyle>
            <a:lvl1pPr>
              <a:defRPr sz="4000"/>
            </a:lvl1pPr>
          </a:lstStyle>
          <a:p>
            <a:r>
              <a:rPr lang="en-US"/>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4454081" y="1819275"/>
            <a:ext cx="3291840" cy="1272193"/>
          </a:xfrm>
        </p:spPr>
        <p:txBody>
          <a:bodyPr anchor="b">
            <a:noAutofit/>
          </a:bodyPr>
          <a:lstStyle>
            <a:lvl1pPr marL="0" indent="0">
              <a:buNone/>
              <a:defRPr sz="3600" b="0"/>
            </a:lvl1pPr>
            <a:lvl2pPr marL="342900" indent="0">
              <a:buNone/>
              <a:defRPr/>
            </a:lvl2pPr>
          </a:lstStyle>
          <a:p>
            <a:pPr lvl="0"/>
            <a:r>
              <a:rPr lang="en-US"/>
              <a:t>Click to edit Master text styles</a:t>
            </a:r>
          </a:p>
        </p:txBody>
      </p:sp>
      <p:sp>
        <p:nvSpPr>
          <p:cNvPr id="2" name="Footer Placeholder 1">
            <a:extLst>
              <a:ext uri="{FF2B5EF4-FFF2-40B4-BE49-F238E27FC236}">
                <a16:creationId xmlns:a16="http://schemas.microsoft.com/office/drawing/2014/main" id="{DA6817AE-E5C4-48C5-A13C-FE8A3DF135B4}"/>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985018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4592B9F-B970-47BE-9A9D-0B46BF6AC976}"/>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2" name="Title 1">
            <a:extLst>
              <a:ext uri="{FF2B5EF4-FFF2-40B4-BE49-F238E27FC236}">
                <a16:creationId xmlns:a16="http://schemas.microsoft.com/office/drawing/2014/main" id="{A07C0D42-F910-46A9-A1C4-3AC5297A251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F33B0B-1A35-4951-B571-E87A23AEB3CC}"/>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6173132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2" name="Footer Placeholder 1">
            <a:extLst>
              <a:ext uri="{FF2B5EF4-FFF2-40B4-BE49-F238E27FC236}">
                <a16:creationId xmlns:a16="http://schemas.microsoft.com/office/drawing/2014/main" id="{5120B321-D1E6-4A44-B2B2-BA4FB2F5C4E4}"/>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5633816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1505" y="914400"/>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6522" y="914400"/>
            <a:ext cx="3364992"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847344" y="908208"/>
            <a:ext cx="3381249" cy="5035391"/>
          </a:xfrm>
        </p:spPr>
        <p:txBody>
          <a:bodyPr anchor="t"/>
          <a:lstStyle>
            <a:lvl1pPr algn="l">
              <a:defRPr/>
            </a:lvl1pPr>
          </a:lstStyle>
          <a:p>
            <a:r>
              <a:rPr lang="en-US"/>
              <a:t>Click to edit Master title style</a:t>
            </a:r>
          </a:p>
        </p:txBody>
      </p:sp>
      <p:sp>
        <p:nvSpPr>
          <p:cNvPr id="3" name="Footer Placeholder 2">
            <a:extLst>
              <a:ext uri="{FF2B5EF4-FFF2-40B4-BE49-F238E27FC236}">
                <a16:creationId xmlns:a16="http://schemas.microsoft.com/office/drawing/2014/main" id="{CDC56790-9595-4EBE-AC74-3A03E8A8CFF1}"/>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3602853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847344" y="908208"/>
            <a:ext cx="3381249" cy="5035391"/>
          </a:xfrm>
        </p:spPr>
        <p:txBody>
          <a:bodyPr anchor="t"/>
          <a:lstStyle>
            <a:lvl1pPr algn="l">
              <a:defRPr/>
            </a:lvl1pPr>
          </a:lstStyle>
          <a:p>
            <a:r>
              <a:rPr lang="en-US"/>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4413504" y="914399"/>
            <a:ext cx="6931152" cy="5029200"/>
          </a:xfrm>
        </p:spPr>
        <p:txBody>
          <a:bodyPr/>
          <a:lstStyle/>
          <a:p>
            <a:endParaRPr lang="en-US"/>
          </a:p>
        </p:txBody>
      </p:sp>
      <p:sp>
        <p:nvSpPr>
          <p:cNvPr id="2" name="Footer Placeholder 1">
            <a:extLst>
              <a:ext uri="{FF2B5EF4-FFF2-40B4-BE49-F238E27FC236}">
                <a16:creationId xmlns:a16="http://schemas.microsoft.com/office/drawing/2014/main" id="{49686191-0598-4D53-B371-33A234D9CDD8}"/>
              </a:ext>
            </a:extLst>
          </p:cNvPr>
          <p:cNvSpPr>
            <a:spLocks noGrp="1"/>
          </p:cNvSpPr>
          <p:nvPr>
            <p:ph type="ftr" sz="quarter" idx="24"/>
          </p:nvPr>
        </p:nvSpPr>
        <p:spPr/>
        <p:txBody>
          <a:bodyPr/>
          <a:lstStyle/>
          <a:p>
            <a:endParaRPr lang="en-US"/>
          </a:p>
        </p:txBody>
      </p:sp>
    </p:spTree>
    <p:extLst>
      <p:ext uri="{BB962C8B-B14F-4D97-AF65-F5344CB8AC3E}">
        <p14:creationId xmlns:p14="http://schemas.microsoft.com/office/powerpoint/2010/main" val="4280061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847344" y="908208"/>
            <a:ext cx="3381249" cy="5035391"/>
          </a:xfrm>
        </p:spPr>
        <p:txBody>
          <a:bodyPr anchor="t"/>
          <a:lstStyle>
            <a:lvl1pPr algn="l">
              <a:defRPr/>
            </a:lvl1pPr>
          </a:lstStyle>
          <a:p>
            <a:r>
              <a:rPr lang="en-US"/>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4413504" y="914399"/>
            <a:ext cx="3364992" cy="2428875"/>
          </a:xfrm>
        </p:spPr>
        <p:txBody>
          <a:bodyPr/>
          <a:lstStyle/>
          <a:p>
            <a:endParaRPr lang="en-US"/>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4413504" y="3514726"/>
            <a:ext cx="3364992" cy="2428875"/>
          </a:xfrm>
        </p:spPr>
        <p:txBody>
          <a:bodyPr/>
          <a:lstStyle/>
          <a:p>
            <a:endParaRPr lang="en-US"/>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7979664" y="914399"/>
            <a:ext cx="3364992" cy="2428875"/>
          </a:xfrm>
        </p:spPr>
        <p:txBody>
          <a:bodyPr/>
          <a:lstStyle/>
          <a:p>
            <a:endParaRPr lang="en-US"/>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7979664" y="3514726"/>
            <a:ext cx="3364992" cy="2428875"/>
          </a:xfrm>
        </p:spPr>
        <p:txBody>
          <a:bodyPr/>
          <a:lstStyle/>
          <a:p>
            <a:endParaRPr lang="en-US"/>
          </a:p>
        </p:txBody>
      </p:sp>
      <p:sp>
        <p:nvSpPr>
          <p:cNvPr id="4" name="Footer Placeholder 3">
            <a:extLst>
              <a:ext uri="{FF2B5EF4-FFF2-40B4-BE49-F238E27FC236}">
                <a16:creationId xmlns:a16="http://schemas.microsoft.com/office/drawing/2014/main" id="{5D7CA909-83B5-4944-B4AC-EE5220890849}"/>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35216905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856488"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4" y="908209"/>
            <a:ext cx="3381249" cy="2428875"/>
          </a:xfrm>
        </p:spPr>
        <p:txBody>
          <a:bodyPr anchor="t"/>
          <a:lstStyle>
            <a:lvl1pPr algn="l">
              <a:defRPr/>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399"/>
            <a:ext cx="3364992"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26"/>
            <a:ext cx="3364992"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399"/>
            <a:ext cx="3364992"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26"/>
            <a:ext cx="3364992" cy="2428875"/>
          </a:xfrm>
        </p:spPr>
        <p:txBody>
          <a:bodyPr/>
          <a:lstStyle/>
          <a:p>
            <a:endParaRPr lang="en-US"/>
          </a:p>
        </p:txBody>
      </p:sp>
      <p:sp>
        <p:nvSpPr>
          <p:cNvPr id="2" name="Footer Placeholder 1">
            <a:extLst>
              <a:ext uri="{FF2B5EF4-FFF2-40B4-BE49-F238E27FC236}">
                <a16:creationId xmlns:a16="http://schemas.microsoft.com/office/drawing/2014/main" id="{310912F3-C6CD-4616-AA69-3E76E317D2AA}"/>
              </a:ext>
            </a:extLst>
          </p:cNvPr>
          <p:cNvSpPr>
            <a:spLocks noGrp="1"/>
          </p:cNvSpPr>
          <p:nvPr>
            <p:ph type="ftr" sz="quarter" idx="27"/>
          </p:nvPr>
        </p:nvSpPr>
        <p:spPr/>
        <p:txBody>
          <a:bodyPr/>
          <a:lstStyle/>
          <a:p>
            <a:endParaRPr lang="en-US"/>
          </a:p>
        </p:txBody>
      </p:sp>
    </p:spTree>
    <p:extLst>
      <p:ext uri="{BB962C8B-B14F-4D97-AF65-F5344CB8AC3E}">
        <p14:creationId xmlns:p14="http://schemas.microsoft.com/office/powerpoint/2010/main" val="4043921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847344" y="908209"/>
            <a:ext cx="3381249" cy="2428875"/>
          </a:xfrm>
        </p:spPr>
        <p:txBody>
          <a:bodyPr anchor="t"/>
          <a:lstStyle>
            <a:lvl1pPr algn="l">
              <a:defRPr/>
            </a:lvl1pPr>
          </a:lstStyle>
          <a:p>
            <a:r>
              <a:rPr lang="en-US"/>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4413504" y="914399"/>
            <a:ext cx="3364992" cy="2428875"/>
          </a:xfrm>
        </p:spPr>
        <p:txBody>
          <a:bodyPr/>
          <a:lstStyle/>
          <a:p>
            <a:endParaRPr lang="en-US"/>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4413504" y="3514726"/>
            <a:ext cx="3364992" cy="2428875"/>
          </a:xfrm>
        </p:spPr>
        <p:txBody>
          <a:bodyPr/>
          <a:lstStyle/>
          <a:p>
            <a:endParaRPr lang="en-US"/>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7979664" y="914399"/>
            <a:ext cx="3364992" cy="2428875"/>
          </a:xfrm>
        </p:spPr>
        <p:txBody>
          <a:bodyPr/>
          <a:lstStyle/>
          <a:p>
            <a:endParaRPr lang="en-US"/>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7979664" y="3514726"/>
            <a:ext cx="3364992" cy="2428875"/>
          </a:xfrm>
        </p:spPr>
        <p:txBody>
          <a:bodyPr/>
          <a:lstStyle/>
          <a:p>
            <a:endParaRPr lang="en-US"/>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847344" y="3514725"/>
            <a:ext cx="3364992" cy="2428875"/>
          </a:xfrm>
        </p:spPr>
        <p:txBody>
          <a:bodyPr/>
          <a:lstStyle/>
          <a:p>
            <a:endParaRPr lang="en-US"/>
          </a:p>
        </p:txBody>
      </p:sp>
      <p:sp>
        <p:nvSpPr>
          <p:cNvPr id="2" name="Footer Placeholder 1">
            <a:extLst>
              <a:ext uri="{FF2B5EF4-FFF2-40B4-BE49-F238E27FC236}">
                <a16:creationId xmlns:a16="http://schemas.microsoft.com/office/drawing/2014/main" id="{30477EA7-9FA2-4A54-B2B5-09C766A9A5C3}"/>
              </a:ext>
            </a:extLst>
          </p:cNvPr>
          <p:cNvSpPr>
            <a:spLocks noGrp="1"/>
          </p:cNvSpPr>
          <p:nvPr>
            <p:ph type="ftr" sz="quarter" idx="28"/>
          </p:nvPr>
        </p:nvSpPr>
        <p:spPr/>
        <p:txBody>
          <a:bodyPr/>
          <a:lstStyle/>
          <a:p>
            <a:endParaRPr lang="en-US"/>
          </a:p>
        </p:txBody>
      </p:sp>
    </p:spTree>
    <p:extLst>
      <p:ext uri="{BB962C8B-B14F-4D97-AF65-F5344CB8AC3E}">
        <p14:creationId xmlns:p14="http://schemas.microsoft.com/office/powerpoint/2010/main" val="39077534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856488"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4422458"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7988429" y="914400"/>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7" y="3514726"/>
            <a:ext cx="6930963"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847344" y="3514724"/>
            <a:ext cx="3381249" cy="2428875"/>
          </a:xfrm>
        </p:spPr>
        <p:txBody>
          <a:bodyPr anchor="t"/>
          <a:lstStyle>
            <a:lvl1pPr algn="l">
              <a:defRPr/>
            </a:lvl1pPr>
          </a:lstStyle>
          <a:p>
            <a:r>
              <a:rPr lang="en-US"/>
              <a:t>Click to edit Master title style</a:t>
            </a:r>
          </a:p>
        </p:txBody>
      </p:sp>
      <p:sp>
        <p:nvSpPr>
          <p:cNvPr id="2" name="Footer Placeholder 1">
            <a:extLst>
              <a:ext uri="{FF2B5EF4-FFF2-40B4-BE49-F238E27FC236}">
                <a16:creationId xmlns:a16="http://schemas.microsoft.com/office/drawing/2014/main" id="{50F91543-E2A6-4B22-8B6A-38AEFF458E6A}"/>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33351482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4422458"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7988429" y="3514726"/>
            <a:ext cx="336499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847344" y="3514724"/>
            <a:ext cx="3381249" cy="2428875"/>
          </a:xfrm>
        </p:spPr>
        <p:txBody>
          <a:bodyPr anchor="t"/>
          <a:lstStyle>
            <a:lvl1pPr algn="l">
              <a:defRPr/>
            </a:lvl1pPr>
          </a:lstStyle>
          <a:p>
            <a:r>
              <a:rPr lang="en-US"/>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847344" y="908210"/>
            <a:ext cx="10497312" cy="2435064"/>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3420799A-CE29-473B-9A3E-E60F05D28642}"/>
              </a:ext>
            </a:extLst>
          </p:cNvPr>
          <p:cNvSpPr>
            <a:spLocks noGrp="1"/>
          </p:cNvSpPr>
          <p:nvPr>
            <p:ph type="ftr" sz="quarter" idx="23"/>
          </p:nvPr>
        </p:nvSpPr>
        <p:spPr/>
        <p:txBody>
          <a:bodyPr/>
          <a:lstStyle/>
          <a:p>
            <a:endParaRPr lang="en-US"/>
          </a:p>
        </p:txBody>
      </p:sp>
    </p:spTree>
    <p:extLst>
      <p:ext uri="{BB962C8B-B14F-4D97-AF65-F5344CB8AC3E}">
        <p14:creationId xmlns:p14="http://schemas.microsoft.com/office/powerpoint/2010/main" val="39433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524000" y="1600200"/>
            <a:ext cx="9144000" cy="3657600"/>
          </a:xfrm>
        </p:spPr>
        <p:txBody>
          <a:bodyPr anchor="ctr">
            <a:normAutofit/>
          </a:bodyPr>
          <a:lstStyle>
            <a:lvl1pPr marL="0" indent="0" algn="l">
              <a:buNone/>
              <a:defRPr sz="4800">
                <a:solidFill>
                  <a:schemeClr val="bg1"/>
                </a:solidFill>
              </a:defRPr>
            </a:lvl1pPr>
          </a:lstStyle>
          <a:p>
            <a:pPr lvl="0"/>
            <a:r>
              <a:rPr lang="en-US"/>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223520" y="0"/>
            <a:ext cx="2240280" cy="4462760"/>
          </a:xfrm>
          <a:prstGeom prst="rect">
            <a:avLst/>
          </a:prstGeom>
          <a:noFill/>
        </p:spPr>
        <p:txBody>
          <a:bodyPr wrap="square" rtlCol="0">
            <a:spAutoFit/>
          </a:bodyPr>
          <a:lstStyle/>
          <a:p>
            <a:pPr algn="ctr"/>
            <a:r>
              <a:rPr lang="en-US" sz="28400">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1131745" y="2764677"/>
            <a:ext cx="1207008" cy="12056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3300425" y="2763293"/>
            <a:ext cx="1207008" cy="12070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5492496" y="2810583"/>
            <a:ext cx="1207008" cy="120700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7635240" y="2763293"/>
            <a:ext cx="1207008" cy="12070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a:solidFill>
                  <a:schemeClr val="lt1"/>
                </a:solidFill>
              </a:defRPr>
            </a:lvl1pPr>
          </a:lstStyle>
          <a:p>
            <a:pPr marL="0" lvl="0" algn="ctr"/>
            <a:r>
              <a:rPr lang="en-US"/>
              <a:t>Click icon to add picture</a:t>
            </a:r>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9834372" y="2744997"/>
            <a:ext cx="1207008" cy="12070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1100" dirty="0">
                <a:solidFill>
                  <a:schemeClr val="lt1"/>
                </a:solidFill>
              </a:defRPr>
            </a:lvl1pPr>
          </a:lstStyle>
          <a:p>
            <a:pPr marL="0" lvl="0" algn="ctr"/>
            <a:r>
              <a:rPr lang="en-US"/>
              <a:t>Click icon to add picture</a:t>
            </a:r>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1063551"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1060973"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321868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321868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540410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540410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7552944"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7552944"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9756648" y="4123944"/>
            <a:ext cx="1371600" cy="365760"/>
          </a:xfrm>
        </p:spPr>
        <p:txBody>
          <a:bodyPr anchor="t">
            <a:noAutofit/>
          </a:bodyPr>
          <a:lstStyle>
            <a:lvl1pPr marL="0" indent="0" algn="l">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9756648" y="4498848"/>
            <a:ext cx="1362456" cy="954107"/>
          </a:xfrm>
        </p:spPr>
        <p:txBody>
          <a:bodyPr anchor="ctr">
            <a:noAutofit/>
          </a:bodyPr>
          <a:lstStyle>
            <a:lvl1pPr marL="0" indent="0" algn="l">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1041276" y="2393352"/>
            <a:ext cx="712573"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753849" y="2393352"/>
            <a:ext cx="217045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3924300" y="2391883"/>
            <a:ext cx="21717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6096000" y="2391883"/>
            <a:ext cx="2161515"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8257515" y="2402544"/>
            <a:ext cx="218919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10446712" y="2398796"/>
            <a:ext cx="66853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630551" y="228782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3805163" y="2292868"/>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5984012" y="2288841"/>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8127690" y="2297879"/>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10342014" y="2290384"/>
            <a:ext cx="209396"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800">
                <a:solidFill>
                  <a:schemeClr val="tx1">
                    <a:alpha val="0"/>
                  </a:schemeClr>
                </a:solidFill>
              </a:defRPr>
            </a:lvl1pPr>
          </a:lstStyle>
          <a:p>
            <a:pPr lvl="0"/>
            <a:r>
              <a:rPr lang="en-US"/>
              <a:t>X</a:t>
            </a:r>
          </a:p>
        </p:txBody>
      </p:sp>
      <p:sp>
        <p:nvSpPr>
          <p:cNvPr id="3" name="Slide Number Placeholder 2">
            <a:extLst>
              <a:ext uri="{FF2B5EF4-FFF2-40B4-BE49-F238E27FC236}">
                <a16:creationId xmlns:a16="http://schemas.microsoft.com/office/drawing/2014/main" id="{612C6418-CE5B-4B8C-B48B-D6F073C66673}"/>
              </a:ext>
            </a:extLst>
          </p:cNvPr>
          <p:cNvSpPr>
            <a:spLocks noGrp="1"/>
          </p:cNvSpPr>
          <p:nvPr>
            <p:ph type="sldNum" sz="quarter" idx="35"/>
          </p:nvPr>
        </p:nvSpPr>
        <p:spPr/>
        <p:txBody>
          <a:bodyPr/>
          <a:lstStyle/>
          <a:p>
            <a:fld id="{93CAF254-72B9-406C-9E86-C9D983240C82}" type="slidenum">
              <a:rPr lang="en-US" smtClean="0"/>
              <a:pPr/>
              <a:t>‹#›</a:t>
            </a:fld>
            <a:endParaRPr lang="en-US"/>
          </a:p>
        </p:txBody>
      </p:sp>
      <p:sp>
        <p:nvSpPr>
          <p:cNvPr id="4" name="Title 3">
            <a:extLst>
              <a:ext uri="{FF2B5EF4-FFF2-40B4-BE49-F238E27FC236}">
                <a16:creationId xmlns:a16="http://schemas.microsoft.com/office/drawing/2014/main" id="{916AE84D-804E-4F85-82B7-285B04368F0C}"/>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C71AD41-83D3-44A4-95DE-0B49CF702782}"/>
              </a:ext>
            </a:extLst>
          </p:cNvPr>
          <p:cNvSpPr>
            <a:spLocks noGrp="1"/>
          </p:cNvSpPr>
          <p:nvPr>
            <p:ph type="ftr" sz="quarter" idx="36"/>
          </p:nvPr>
        </p:nvSpPr>
        <p:spPr/>
        <p:txBody>
          <a:bodyPr/>
          <a:lstStyle/>
          <a:p>
            <a:endParaRPr lang="en-US"/>
          </a:p>
        </p:txBody>
      </p:sp>
    </p:spTree>
    <p:extLst>
      <p:ext uri="{BB962C8B-B14F-4D97-AF65-F5344CB8AC3E}">
        <p14:creationId xmlns:p14="http://schemas.microsoft.com/office/powerpoint/2010/main" val="734063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975089" y="2178387"/>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3724866" y="2178387"/>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6538351" y="2139219"/>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9341823" y="2139219"/>
            <a:ext cx="1920240" cy="1920240"/>
          </a:xfrm>
          <a:prstGeom prst="ellipse">
            <a:avLst/>
          </a:prstGeom>
          <a:solidFill>
            <a:schemeClr val="bg1">
              <a:lumMod val="85000"/>
            </a:schemeClr>
          </a:solidFill>
        </p:spPr>
        <p:txBody>
          <a:bodyPr wrap="square" anchor="ctr">
            <a:noAutofit/>
          </a:bodyPr>
          <a:lstStyle>
            <a:lvl1pPr marL="0" indent="0" algn="ctr">
              <a:buNone/>
              <a:defRPr sz="1800"/>
            </a:lvl1pPr>
          </a:lstStyle>
          <a:p>
            <a:r>
              <a:rPr lang="en-US"/>
              <a:t>Click icon to add picture</a:t>
            </a:r>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695734"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3451468"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6264031"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9067503" y="4507992"/>
            <a:ext cx="2468880" cy="365760"/>
          </a:xfrm>
        </p:spPr>
        <p:txBody>
          <a:bodyPr anchor="ctr">
            <a:noAutofit/>
          </a:bodyPr>
          <a:lstStyle>
            <a:lvl1pPr marL="0" indent="0" algn="ctr">
              <a:lnSpc>
                <a:spcPct val="100000"/>
              </a:lnSpc>
              <a:buNone/>
              <a:defRPr sz="180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695734"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3451468"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6264031"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9067503" y="4901184"/>
            <a:ext cx="2468880" cy="365760"/>
          </a:xfrm>
        </p:spPr>
        <p:txBody>
          <a:bodyPr anchor="ctr">
            <a:noAutofit/>
          </a:bodyPr>
          <a:lstStyle>
            <a:lvl1pPr marL="0" indent="0" algn="ctr">
              <a:lnSpc>
                <a:spcPct val="100000"/>
              </a:lnSpc>
              <a:buNone/>
              <a:defRPr sz="1400" b="0">
                <a:solidFill>
                  <a:schemeClr val="tx2"/>
                </a:solidFill>
                <a:latin typeface="+mn-lt"/>
                <a:ea typeface="Source Sans Pro" panose="020B0503030403020204" pitchFamily="34" charset="0"/>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5338600C-73CB-48B4-9A32-F341C9A3D374}"/>
              </a:ext>
            </a:extLst>
          </p:cNvPr>
          <p:cNvSpPr>
            <a:spLocks noGrp="1"/>
          </p:cNvSpPr>
          <p:nvPr>
            <p:ph type="sldNum" sz="quarter" idx="25"/>
          </p:nvPr>
        </p:nvSpPr>
        <p:spPr/>
        <p:txBody>
          <a:bodyPr/>
          <a:lstStyle/>
          <a:p>
            <a:fld id="{93CAF254-72B9-406C-9E86-C9D983240C82}" type="slidenum">
              <a:rPr lang="en-US" smtClean="0"/>
              <a:pPr/>
              <a:t>‹#›</a:t>
            </a:fld>
            <a:endParaRPr lang="en-US"/>
          </a:p>
        </p:txBody>
      </p:sp>
      <p:sp>
        <p:nvSpPr>
          <p:cNvPr id="4" name="Title 3">
            <a:extLst>
              <a:ext uri="{FF2B5EF4-FFF2-40B4-BE49-F238E27FC236}">
                <a16:creationId xmlns:a16="http://schemas.microsoft.com/office/drawing/2014/main" id="{1AED22F3-26AB-40DB-B6D9-2FD06AF79F2F}"/>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91A18EA-4C4C-40EF-9582-38D2C855837A}"/>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371092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727163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7D88F1A-1ED1-4F59-A922-0034D87E9530}"/>
              </a:ext>
            </a:extLst>
          </p:cNvPr>
          <p:cNvSpPr>
            <a:spLocks noGrp="1"/>
          </p:cNvSpPr>
          <p:nvPr>
            <p:ph type="pic" sz="quarter" idx="10"/>
          </p:nvPr>
        </p:nvSpPr>
        <p:spPr>
          <a:xfrm>
            <a:off x="3657601" y="0"/>
            <a:ext cx="8534400" cy="6858000"/>
          </a:xfrm>
          <a:custGeom>
            <a:avLst/>
            <a:gdLst>
              <a:gd name="connsiteX0" fmla="*/ 0 w 8534400"/>
              <a:gd name="connsiteY0" fmla="*/ 0 h 6858000"/>
              <a:gd name="connsiteX1" fmla="*/ 8534400 w 8534400"/>
              <a:gd name="connsiteY1" fmla="*/ 0 h 6858000"/>
              <a:gd name="connsiteX2" fmla="*/ 8534400 w 8534400"/>
              <a:gd name="connsiteY2" fmla="*/ 6858000 h 6858000"/>
              <a:gd name="connsiteX3" fmla="*/ 0 w 8534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34400" h="6858000">
                <a:moveTo>
                  <a:pt x="0" y="0"/>
                </a:moveTo>
                <a:lnTo>
                  <a:pt x="8534400" y="0"/>
                </a:lnTo>
                <a:lnTo>
                  <a:pt x="8534400" y="6858000"/>
                </a:lnTo>
                <a:lnTo>
                  <a:pt x="0" y="6858000"/>
                </a:lnTo>
                <a:close/>
              </a:path>
            </a:pathLst>
          </a:custGeom>
        </p:spPr>
        <p:txBody>
          <a:bodyPr wrap="square">
            <a:noAutofit/>
          </a:bodyPr>
          <a:lstStyle/>
          <a:p>
            <a:endParaRPr lang="en-US"/>
          </a:p>
        </p:txBody>
      </p:sp>
      <p:sp>
        <p:nvSpPr>
          <p:cNvPr id="2" name="TextBox 1">
            <a:extLst>
              <a:ext uri="{FF2B5EF4-FFF2-40B4-BE49-F238E27FC236}">
                <a16:creationId xmlns:a16="http://schemas.microsoft.com/office/drawing/2014/main" id="{C18E272F-515E-7F38-97C2-714E27CB6B19}"/>
              </a:ext>
            </a:extLst>
          </p:cNvPr>
          <p:cNvSpPr txBox="1"/>
          <p:nvPr userDrawn="1"/>
        </p:nvSpPr>
        <p:spPr>
          <a:xfrm>
            <a:off x="5655501" y="2924827"/>
            <a:ext cx="5630450" cy="1631216"/>
          </a:xfrm>
          <a:prstGeom prst="rect">
            <a:avLst/>
          </a:prstGeom>
          <a:noFill/>
        </p:spPr>
        <p:txBody>
          <a:bodyPr wrap="square" rtlCol="0">
            <a:spAutoFit/>
          </a:bodyPr>
          <a:lstStyle/>
          <a:p>
            <a:r>
              <a:rPr lang="en-US" sz="10000"/>
              <a:t>CSH.org</a:t>
            </a:r>
          </a:p>
        </p:txBody>
      </p:sp>
    </p:spTree>
    <p:custDataLst>
      <p:tags r:id="rId1"/>
    </p:custDataLst>
    <p:extLst>
      <p:ext uri="{BB962C8B-B14F-4D97-AF65-F5344CB8AC3E}">
        <p14:creationId xmlns:p14="http://schemas.microsoft.com/office/powerpoint/2010/main" val="447564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7D88F1A-1ED1-4F59-A922-0034D87E9530}"/>
              </a:ext>
            </a:extLst>
          </p:cNvPr>
          <p:cNvSpPr>
            <a:spLocks noGrp="1"/>
          </p:cNvSpPr>
          <p:nvPr>
            <p:ph type="pic" sz="quarter" idx="10"/>
          </p:nvPr>
        </p:nvSpPr>
        <p:spPr>
          <a:xfrm>
            <a:off x="3657601" y="0"/>
            <a:ext cx="8534400" cy="6858000"/>
          </a:xfrm>
          <a:custGeom>
            <a:avLst/>
            <a:gdLst>
              <a:gd name="connsiteX0" fmla="*/ 0 w 8534400"/>
              <a:gd name="connsiteY0" fmla="*/ 0 h 6858000"/>
              <a:gd name="connsiteX1" fmla="*/ 8534400 w 8534400"/>
              <a:gd name="connsiteY1" fmla="*/ 0 h 6858000"/>
              <a:gd name="connsiteX2" fmla="*/ 8534400 w 8534400"/>
              <a:gd name="connsiteY2" fmla="*/ 6858000 h 6858000"/>
              <a:gd name="connsiteX3" fmla="*/ 0 w 8534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34400" h="6858000">
                <a:moveTo>
                  <a:pt x="0" y="0"/>
                </a:moveTo>
                <a:lnTo>
                  <a:pt x="8534400" y="0"/>
                </a:lnTo>
                <a:lnTo>
                  <a:pt x="8534400" y="6858000"/>
                </a:lnTo>
                <a:lnTo>
                  <a:pt x="0" y="6858000"/>
                </a:lnTo>
                <a:close/>
              </a:path>
            </a:pathLst>
          </a:custGeom>
        </p:spPr>
        <p:txBody>
          <a:bodyPr wrap="square">
            <a:noAutofit/>
          </a:bodyPr>
          <a:lstStyle/>
          <a:p>
            <a:endParaRPr lang="en-US"/>
          </a:p>
        </p:txBody>
      </p:sp>
    </p:spTree>
    <p:custDataLst>
      <p:tags r:id="rId1"/>
    </p:custDataLst>
    <p:extLst>
      <p:ext uri="{BB962C8B-B14F-4D97-AF65-F5344CB8AC3E}">
        <p14:creationId xmlns:p14="http://schemas.microsoft.com/office/powerpoint/2010/main" val="3112529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CEF133E-4307-4223-A4D3-B6424A463368}"/>
              </a:ext>
            </a:extLst>
          </p:cNvPr>
          <p:cNvSpPr>
            <a:spLocks noGrp="1"/>
          </p:cNvSpPr>
          <p:nvPr>
            <p:ph type="pic" sz="quarter" idx="10"/>
          </p:nvPr>
        </p:nvSpPr>
        <p:spPr>
          <a:xfrm>
            <a:off x="1307690" y="1032387"/>
            <a:ext cx="3480620" cy="4793226"/>
          </a:xfrm>
          <a:custGeom>
            <a:avLst/>
            <a:gdLst>
              <a:gd name="connsiteX0" fmla="*/ 0 w 3480620"/>
              <a:gd name="connsiteY0" fmla="*/ 0 h 4793226"/>
              <a:gd name="connsiteX1" fmla="*/ 3480620 w 3480620"/>
              <a:gd name="connsiteY1" fmla="*/ 0 h 4793226"/>
              <a:gd name="connsiteX2" fmla="*/ 3480620 w 3480620"/>
              <a:gd name="connsiteY2" fmla="*/ 4793226 h 4793226"/>
              <a:gd name="connsiteX3" fmla="*/ 0 w 3480620"/>
              <a:gd name="connsiteY3" fmla="*/ 4793226 h 4793226"/>
            </a:gdLst>
            <a:ahLst/>
            <a:cxnLst>
              <a:cxn ang="0">
                <a:pos x="connsiteX0" y="connsiteY0"/>
              </a:cxn>
              <a:cxn ang="0">
                <a:pos x="connsiteX1" y="connsiteY1"/>
              </a:cxn>
              <a:cxn ang="0">
                <a:pos x="connsiteX2" y="connsiteY2"/>
              </a:cxn>
              <a:cxn ang="0">
                <a:pos x="connsiteX3" y="connsiteY3"/>
              </a:cxn>
            </a:cxnLst>
            <a:rect l="l" t="t" r="r" b="b"/>
            <a:pathLst>
              <a:path w="3480620" h="4793226">
                <a:moveTo>
                  <a:pt x="0" y="0"/>
                </a:moveTo>
                <a:lnTo>
                  <a:pt x="3480620" y="0"/>
                </a:lnTo>
                <a:lnTo>
                  <a:pt x="3480620" y="4793226"/>
                </a:lnTo>
                <a:lnTo>
                  <a:pt x="0" y="4793226"/>
                </a:lnTo>
                <a:close/>
              </a:path>
            </a:pathLst>
          </a:custGeom>
        </p:spPr>
        <p:txBody>
          <a:bodyPr wrap="square">
            <a:noAutofit/>
          </a:bodyPr>
          <a:lstStyle/>
          <a:p>
            <a:endParaRPr lang="en-US"/>
          </a:p>
        </p:txBody>
      </p:sp>
    </p:spTree>
    <p:custDataLst>
      <p:tags r:id="rId1"/>
    </p:custDataLst>
    <p:extLst>
      <p:ext uri="{BB962C8B-B14F-4D97-AF65-F5344CB8AC3E}">
        <p14:creationId xmlns:p14="http://schemas.microsoft.com/office/powerpoint/2010/main" val="8745954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E471F9D-5351-46DF-9AAA-A889E5D107D2}"/>
              </a:ext>
            </a:extLst>
          </p:cNvPr>
          <p:cNvSpPr>
            <a:spLocks noGrp="1"/>
          </p:cNvSpPr>
          <p:nvPr>
            <p:ph type="pic" sz="quarter" idx="10"/>
          </p:nvPr>
        </p:nvSpPr>
        <p:spPr>
          <a:xfrm>
            <a:off x="7275871" y="1313082"/>
            <a:ext cx="3736258" cy="4158094"/>
          </a:xfrm>
          <a:custGeom>
            <a:avLst/>
            <a:gdLst>
              <a:gd name="connsiteX0" fmla="*/ 0 w 3736258"/>
              <a:gd name="connsiteY0" fmla="*/ 0 h 4158094"/>
              <a:gd name="connsiteX1" fmla="*/ 3736258 w 3736258"/>
              <a:gd name="connsiteY1" fmla="*/ 0 h 4158094"/>
              <a:gd name="connsiteX2" fmla="*/ 3736258 w 3736258"/>
              <a:gd name="connsiteY2" fmla="*/ 4158094 h 4158094"/>
              <a:gd name="connsiteX3" fmla="*/ 0 w 3736258"/>
              <a:gd name="connsiteY3" fmla="*/ 4158094 h 4158094"/>
            </a:gdLst>
            <a:ahLst/>
            <a:cxnLst>
              <a:cxn ang="0">
                <a:pos x="connsiteX0" y="connsiteY0"/>
              </a:cxn>
              <a:cxn ang="0">
                <a:pos x="connsiteX1" y="connsiteY1"/>
              </a:cxn>
              <a:cxn ang="0">
                <a:pos x="connsiteX2" y="connsiteY2"/>
              </a:cxn>
              <a:cxn ang="0">
                <a:pos x="connsiteX3" y="connsiteY3"/>
              </a:cxn>
            </a:cxnLst>
            <a:rect l="l" t="t" r="r" b="b"/>
            <a:pathLst>
              <a:path w="3736258" h="4158094">
                <a:moveTo>
                  <a:pt x="0" y="0"/>
                </a:moveTo>
                <a:lnTo>
                  <a:pt x="3736258" y="0"/>
                </a:lnTo>
                <a:lnTo>
                  <a:pt x="3736258" y="4158094"/>
                </a:lnTo>
                <a:lnTo>
                  <a:pt x="0" y="4158094"/>
                </a:lnTo>
                <a:close/>
              </a:path>
            </a:pathLst>
          </a:custGeom>
        </p:spPr>
        <p:txBody>
          <a:bodyPr wrap="square">
            <a:noAutofit/>
          </a:bodyPr>
          <a:lstStyle/>
          <a:p>
            <a:endParaRPr lang="en-US"/>
          </a:p>
        </p:txBody>
      </p:sp>
    </p:spTree>
    <p:extLst>
      <p:ext uri="{BB962C8B-B14F-4D97-AF65-F5344CB8AC3E}">
        <p14:creationId xmlns:p14="http://schemas.microsoft.com/office/powerpoint/2010/main" val="1869176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F6D97F3-398C-4C6D-BEF3-725198893BAC}"/>
              </a:ext>
            </a:extLst>
          </p:cNvPr>
          <p:cNvSpPr>
            <a:spLocks noGrp="1"/>
          </p:cNvSpPr>
          <p:nvPr>
            <p:ph type="pic" sz="quarter" idx="10"/>
          </p:nvPr>
        </p:nvSpPr>
        <p:spPr>
          <a:xfrm>
            <a:off x="3470787" y="0"/>
            <a:ext cx="2625214" cy="6858000"/>
          </a:xfrm>
          <a:custGeom>
            <a:avLst/>
            <a:gdLst>
              <a:gd name="connsiteX0" fmla="*/ 0 w 2625214"/>
              <a:gd name="connsiteY0" fmla="*/ 0 h 6858000"/>
              <a:gd name="connsiteX1" fmla="*/ 2625214 w 2625214"/>
              <a:gd name="connsiteY1" fmla="*/ 0 h 6858000"/>
              <a:gd name="connsiteX2" fmla="*/ 2625214 w 2625214"/>
              <a:gd name="connsiteY2" fmla="*/ 6858000 h 6858000"/>
              <a:gd name="connsiteX3" fmla="*/ 0 w 26252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625214" h="6858000">
                <a:moveTo>
                  <a:pt x="0" y="0"/>
                </a:moveTo>
                <a:lnTo>
                  <a:pt x="2625214" y="0"/>
                </a:lnTo>
                <a:lnTo>
                  <a:pt x="262521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985078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D30C57-0857-4C52-B180-B9D99CAC5CC3}"/>
              </a:ext>
            </a:extLst>
          </p:cNvPr>
          <p:cNvSpPr>
            <a:spLocks noGrp="1"/>
          </p:cNvSpPr>
          <p:nvPr>
            <p:ph type="pic" sz="quarter" idx="10"/>
          </p:nvPr>
        </p:nvSpPr>
        <p:spPr>
          <a:xfrm>
            <a:off x="3658085" y="1602658"/>
            <a:ext cx="2390442" cy="3652684"/>
          </a:xfrm>
          <a:custGeom>
            <a:avLst/>
            <a:gdLst>
              <a:gd name="connsiteX0" fmla="*/ 0 w 2390442"/>
              <a:gd name="connsiteY0" fmla="*/ 0 h 3652684"/>
              <a:gd name="connsiteX1" fmla="*/ 2390442 w 2390442"/>
              <a:gd name="connsiteY1" fmla="*/ 0 h 3652684"/>
              <a:gd name="connsiteX2" fmla="*/ 2390442 w 2390442"/>
              <a:gd name="connsiteY2" fmla="*/ 3652684 h 3652684"/>
              <a:gd name="connsiteX3" fmla="*/ 0 w 2390442"/>
              <a:gd name="connsiteY3" fmla="*/ 3652684 h 3652684"/>
            </a:gdLst>
            <a:ahLst/>
            <a:cxnLst>
              <a:cxn ang="0">
                <a:pos x="connsiteX0" y="connsiteY0"/>
              </a:cxn>
              <a:cxn ang="0">
                <a:pos x="connsiteX1" y="connsiteY1"/>
              </a:cxn>
              <a:cxn ang="0">
                <a:pos x="connsiteX2" y="connsiteY2"/>
              </a:cxn>
              <a:cxn ang="0">
                <a:pos x="connsiteX3" y="connsiteY3"/>
              </a:cxn>
            </a:cxnLst>
            <a:rect l="l" t="t" r="r" b="b"/>
            <a:pathLst>
              <a:path w="2390442" h="3652684">
                <a:moveTo>
                  <a:pt x="0" y="0"/>
                </a:moveTo>
                <a:lnTo>
                  <a:pt x="2390442" y="0"/>
                </a:lnTo>
                <a:lnTo>
                  <a:pt x="2390442" y="3652684"/>
                </a:lnTo>
                <a:lnTo>
                  <a:pt x="0" y="3652684"/>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99D44B5B-E181-4DB4-B2B9-407B3655C703}"/>
              </a:ext>
            </a:extLst>
          </p:cNvPr>
          <p:cNvSpPr>
            <a:spLocks noGrp="1"/>
          </p:cNvSpPr>
          <p:nvPr>
            <p:ph type="pic" sz="quarter" idx="11"/>
          </p:nvPr>
        </p:nvSpPr>
        <p:spPr>
          <a:xfrm>
            <a:off x="6126718" y="1602658"/>
            <a:ext cx="2390442" cy="3652684"/>
          </a:xfrm>
          <a:custGeom>
            <a:avLst/>
            <a:gdLst>
              <a:gd name="connsiteX0" fmla="*/ 0 w 2390442"/>
              <a:gd name="connsiteY0" fmla="*/ 0 h 3652684"/>
              <a:gd name="connsiteX1" fmla="*/ 2390442 w 2390442"/>
              <a:gd name="connsiteY1" fmla="*/ 0 h 3652684"/>
              <a:gd name="connsiteX2" fmla="*/ 2390442 w 2390442"/>
              <a:gd name="connsiteY2" fmla="*/ 3652684 h 3652684"/>
              <a:gd name="connsiteX3" fmla="*/ 0 w 2390442"/>
              <a:gd name="connsiteY3" fmla="*/ 3652684 h 3652684"/>
            </a:gdLst>
            <a:ahLst/>
            <a:cxnLst>
              <a:cxn ang="0">
                <a:pos x="connsiteX0" y="connsiteY0"/>
              </a:cxn>
              <a:cxn ang="0">
                <a:pos x="connsiteX1" y="connsiteY1"/>
              </a:cxn>
              <a:cxn ang="0">
                <a:pos x="connsiteX2" y="connsiteY2"/>
              </a:cxn>
              <a:cxn ang="0">
                <a:pos x="connsiteX3" y="connsiteY3"/>
              </a:cxn>
            </a:cxnLst>
            <a:rect l="l" t="t" r="r" b="b"/>
            <a:pathLst>
              <a:path w="2390442" h="3652684">
                <a:moveTo>
                  <a:pt x="0" y="0"/>
                </a:moveTo>
                <a:lnTo>
                  <a:pt x="2390442" y="0"/>
                </a:lnTo>
                <a:lnTo>
                  <a:pt x="2390442" y="3652684"/>
                </a:lnTo>
                <a:lnTo>
                  <a:pt x="0" y="365268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AF7ED3C3-B3F1-4A61-BA26-28B11F3D2EBE}"/>
              </a:ext>
            </a:extLst>
          </p:cNvPr>
          <p:cNvSpPr>
            <a:spLocks noGrp="1"/>
          </p:cNvSpPr>
          <p:nvPr>
            <p:ph type="pic" sz="quarter" idx="12"/>
          </p:nvPr>
        </p:nvSpPr>
        <p:spPr>
          <a:xfrm>
            <a:off x="8612106" y="1602658"/>
            <a:ext cx="2390442" cy="3652684"/>
          </a:xfrm>
          <a:custGeom>
            <a:avLst/>
            <a:gdLst>
              <a:gd name="connsiteX0" fmla="*/ 0 w 2390442"/>
              <a:gd name="connsiteY0" fmla="*/ 0 h 3652684"/>
              <a:gd name="connsiteX1" fmla="*/ 2390442 w 2390442"/>
              <a:gd name="connsiteY1" fmla="*/ 0 h 3652684"/>
              <a:gd name="connsiteX2" fmla="*/ 2390442 w 2390442"/>
              <a:gd name="connsiteY2" fmla="*/ 3652684 h 3652684"/>
              <a:gd name="connsiteX3" fmla="*/ 0 w 2390442"/>
              <a:gd name="connsiteY3" fmla="*/ 3652684 h 3652684"/>
            </a:gdLst>
            <a:ahLst/>
            <a:cxnLst>
              <a:cxn ang="0">
                <a:pos x="connsiteX0" y="connsiteY0"/>
              </a:cxn>
              <a:cxn ang="0">
                <a:pos x="connsiteX1" y="connsiteY1"/>
              </a:cxn>
              <a:cxn ang="0">
                <a:pos x="connsiteX2" y="connsiteY2"/>
              </a:cxn>
              <a:cxn ang="0">
                <a:pos x="connsiteX3" y="connsiteY3"/>
              </a:cxn>
            </a:cxnLst>
            <a:rect l="l" t="t" r="r" b="b"/>
            <a:pathLst>
              <a:path w="2390442" h="3652684">
                <a:moveTo>
                  <a:pt x="0" y="0"/>
                </a:moveTo>
                <a:lnTo>
                  <a:pt x="2390442" y="0"/>
                </a:lnTo>
                <a:lnTo>
                  <a:pt x="2390442" y="3652684"/>
                </a:lnTo>
                <a:lnTo>
                  <a:pt x="0" y="3652684"/>
                </a:lnTo>
                <a:close/>
              </a:path>
            </a:pathLst>
          </a:custGeom>
        </p:spPr>
        <p:txBody>
          <a:bodyPr wrap="square">
            <a:noAutofit/>
          </a:bodyPr>
          <a:lstStyle/>
          <a:p>
            <a:endParaRPr lang="en-US"/>
          </a:p>
        </p:txBody>
      </p:sp>
    </p:spTree>
    <p:extLst>
      <p:ext uri="{BB962C8B-B14F-4D97-AF65-F5344CB8AC3E}">
        <p14:creationId xmlns:p14="http://schemas.microsoft.com/office/powerpoint/2010/main" val="1244957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5A7FE4-1478-46A4-88FB-BAE1D9C4D749}"/>
              </a:ext>
            </a:extLst>
          </p:cNvPr>
          <p:cNvSpPr>
            <a:spLocks noGrp="1"/>
          </p:cNvSpPr>
          <p:nvPr>
            <p:ph type="pic" sz="quarter" idx="10"/>
          </p:nvPr>
        </p:nvSpPr>
        <p:spPr>
          <a:xfrm>
            <a:off x="0" y="2297840"/>
            <a:ext cx="3539612" cy="3539612"/>
          </a:xfrm>
          <a:custGeom>
            <a:avLst/>
            <a:gdLst>
              <a:gd name="connsiteX0" fmla="*/ 0 w 3539612"/>
              <a:gd name="connsiteY0" fmla="*/ 0 h 3539612"/>
              <a:gd name="connsiteX1" fmla="*/ 3539612 w 3539612"/>
              <a:gd name="connsiteY1" fmla="*/ 0 h 3539612"/>
              <a:gd name="connsiteX2" fmla="*/ 3539612 w 3539612"/>
              <a:gd name="connsiteY2" fmla="*/ 3539612 h 3539612"/>
              <a:gd name="connsiteX3" fmla="*/ 0 w 3539612"/>
              <a:gd name="connsiteY3" fmla="*/ 3539612 h 3539612"/>
            </a:gdLst>
            <a:ahLst/>
            <a:cxnLst>
              <a:cxn ang="0">
                <a:pos x="connsiteX0" y="connsiteY0"/>
              </a:cxn>
              <a:cxn ang="0">
                <a:pos x="connsiteX1" y="connsiteY1"/>
              </a:cxn>
              <a:cxn ang="0">
                <a:pos x="connsiteX2" y="connsiteY2"/>
              </a:cxn>
              <a:cxn ang="0">
                <a:pos x="connsiteX3" y="connsiteY3"/>
              </a:cxn>
            </a:cxnLst>
            <a:rect l="l" t="t" r="r" b="b"/>
            <a:pathLst>
              <a:path w="3539612" h="3539612">
                <a:moveTo>
                  <a:pt x="0" y="0"/>
                </a:moveTo>
                <a:lnTo>
                  <a:pt x="3539612" y="0"/>
                </a:lnTo>
                <a:lnTo>
                  <a:pt x="3539612" y="3539612"/>
                </a:lnTo>
                <a:lnTo>
                  <a:pt x="0" y="3539612"/>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87AC9FB-D25B-4767-A4A1-BC28913C4B97}"/>
              </a:ext>
            </a:extLst>
          </p:cNvPr>
          <p:cNvSpPr>
            <a:spLocks noGrp="1"/>
          </p:cNvSpPr>
          <p:nvPr>
            <p:ph type="pic" sz="quarter" idx="11"/>
          </p:nvPr>
        </p:nvSpPr>
        <p:spPr>
          <a:xfrm>
            <a:off x="8652388" y="2297840"/>
            <a:ext cx="3539612" cy="3539612"/>
          </a:xfrm>
          <a:custGeom>
            <a:avLst/>
            <a:gdLst>
              <a:gd name="connsiteX0" fmla="*/ 0 w 3539612"/>
              <a:gd name="connsiteY0" fmla="*/ 0 h 3539612"/>
              <a:gd name="connsiteX1" fmla="*/ 3539612 w 3539612"/>
              <a:gd name="connsiteY1" fmla="*/ 0 h 3539612"/>
              <a:gd name="connsiteX2" fmla="*/ 3539612 w 3539612"/>
              <a:gd name="connsiteY2" fmla="*/ 3539612 h 3539612"/>
              <a:gd name="connsiteX3" fmla="*/ 0 w 3539612"/>
              <a:gd name="connsiteY3" fmla="*/ 3539612 h 3539612"/>
            </a:gdLst>
            <a:ahLst/>
            <a:cxnLst>
              <a:cxn ang="0">
                <a:pos x="connsiteX0" y="connsiteY0"/>
              </a:cxn>
              <a:cxn ang="0">
                <a:pos x="connsiteX1" y="connsiteY1"/>
              </a:cxn>
              <a:cxn ang="0">
                <a:pos x="connsiteX2" y="connsiteY2"/>
              </a:cxn>
              <a:cxn ang="0">
                <a:pos x="connsiteX3" y="connsiteY3"/>
              </a:cxn>
            </a:cxnLst>
            <a:rect l="l" t="t" r="r" b="b"/>
            <a:pathLst>
              <a:path w="3539612" h="3539612">
                <a:moveTo>
                  <a:pt x="0" y="0"/>
                </a:moveTo>
                <a:lnTo>
                  <a:pt x="3539612" y="0"/>
                </a:lnTo>
                <a:lnTo>
                  <a:pt x="3539612" y="3539612"/>
                </a:lnTo>
                <a:lnTo>
                  <a:pt x="0" y="3539612"/>
                </a:lnTo>
                <a:close/>
              </a:path>
            </a:pathLst>
          </a:custGeom>
        </p:spPr>
        <p:txBody>
          <a:bodyPr wrap="square">
            <a:noAutofit/>
          </a:bodyPr>
          <a:lstStyle/>
          <a:p>
            <a:endParaRPr lang="en-US"/>
          </a:p>
        </p:txBody>
      </p:sp>
    </p:spTree>
    <p:extLst>
      <p:ext uri="{BB962C8B-B14F-4D97-AF65-F5344CB8AC3E}">
        <p14:creationId xmlns:p14="http://schemas.microsoft.com/office/powerpoint/2010/main" val="208103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0" y="0"/>
            <a:ext cx="12191999" cy="6858000"/>
          </a:xfrm>
        </p:spPr>
        <p:txBody>
          <a:bodyPr anchor="ctr"/>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28967228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661861-CDA5-49C4-A625-8F32907E8C4A}"/>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073006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7E9A2C-6220-4186-9F6F-9136A9BA276D}"/>
              </a:ext>
            </a:extLst>
          </p:cNvPr>
          <p:cNvSpPr>
            <a:spLocks noGrp="1"/>
          </p:cNvSpPr>
          <p:nvPr>
            <p:ph type="pic" sz="quarter" idx="10"/>
          </p:nvPr>
        </p:nvSpPr>
        <p:spPr>
          <a:xfrm>
            <a:off x="0" y="4685071"/>
            <a:ext cx="5565058" cy="2172929"/>
          </a:xfrm>
          <a:custGeom>
            <a:avLst/>
            <a:gdLst>
              <a:gd name="connsiteX0" fmla="*/ 0 w 5565058"/>
              <a:gd name="connsiteY0" fmla="*/ 0 h 2172929"/>
              <a:gd name="connsiteX1" fmla="*/ 5565058 w 5565058"/>
              <a:gd name="connsiteY1" fmla="*/ 0 h 2172929"/>
              <a:gd name="connsiteX2" fmla="*/ 5565058 w 5565058"/>
              <a:gd name="connsiteY2" fmla="*/ 2172929 h 2172929"/>
              <a:gd name="connsiteX3" fmla="*/ 0 w 5565058"/>
              <a:gd name="connsiteY3" fmla="*/ 2172929 h 2172929"/>
            </a:gdLst>
            <a:ahLst/>
            <a:cxnLst>
              <a:cxn ang="0">
                <a:pos x="connsiteX0" y="connsiteY0"/>
              </a:cxn>
              <a:cxn ang="0">
                <a:pos x="connsiteX1" y="connsiteY1"/>
              </a:cxn>
              <a:cxn ang="0">
                <a:pos x="connsiteX2" y="connsiteY2"/>
              </a:cxn>
              <a:cxn ang="0">
                <a:pos x="connsiteX3" y="connsiteY3"/>
              </a:cxn>
            </a:cxnLst>
            <a:rect l="l" t="t" r="r" b="b"/>
            <a:pathLst>
              <a:path w="5565058" h="2172929">
                <a:moveTo>
                  <a:pt x="0" y="0"/>
                </a:moveTo>
                <a:lnTo>
                  <a:pt x="5565058" y="0"/>
                </a:lnTo>
                <a:lnTo>
                  <a:pt x="5565058" y="2172929"/>
                </a:lnTo>
                <a:lnTo>
                  <a:pt x="0" y="2172929"/>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2968E767-A22F-46D9-A6E0-F94F1442CBA8}"/>
              </a:ext>
            </a:extLst>
          </p:cNvPr>
          <p:cNvSpPr>
            <a:spLocks noGrp="1"/>
          </p:cNvSpPr>
          <p:nvPr>
            <p:ph type="pic" sz="quarter" idx="11"/>
          </p:nvPr>
        </p:nvSpPr>
        <p:spPr>
          <a:xfrm>
            <a:off x="5565058" y="4685071"/>
            <a:ext cx="3313471" cy="2172929"/>
          </a:xfrm>
          <a:custGeom>
            <a:avLst/>
            <a:gdLst>
              <a:gd name="connsiteX0" fmla="*/ 0 w 3313471"/>
              <a:gd name="connsiteY0" fmla="*/ 0 h 2172929"/>
              <a:gd name="connsiteX1" fmla="*/ 3313471 w 3313471"/>
              <a:gd name="connsiteY1" fmla="*/ 0 h 2172929"/>
              <a:gd name="connsiteX2" fmla="*/ 3313471 w 3313471"/>
              <a:gd name="connsiteY2" fmla="*/ 2172929 h 2172929"/>
              <a:gd name="connsiteX3" fmla="*/ 0 w 3313471"/>
              <a:gd name="connsiteY3" fmla="*/ 2172929 h 2172929"/>
            </a:gdLst>
            <a:ahLst/>
            <a:cxnLst>
              <a:cxn ang="0">
                <a:pos x="connsiteX0" y="connsiteY0"/>
              </a:cxn>
              <a:cxn ang="0">
                <a:pos x="connsiteX1" y="connsiteY1"/>
              </a:cxn>
              <a:cxn ang="0">
                <a:pos x="connsiteX2" y="connsiteY2"/>
              </a:cxn>
              <a:cxn ang="0">
                <a:pos x="connsiteX3" y="connsiteY3"/>
              </a:cxn>
            </a:cxnLst>
            <a:rect l="l" t="t" r="r" b="b"/>
            <a:pathLst>
              <a:path w="3313471" h="2172929">
                <a:moveTo>
                  <a:pt x="0" y="0"/>
                </a:moveTo>
                <a:lnTo>
                  <a:pt x="3313471" y="0"/>
                </a:lnTo>
                <a:lnTo>
                  <a:pt x="3313471" y="2172929"/>
                </a:lnTo>
                <a:lnTo>
                  <a:pt x="0" y="2172929"/>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61EA461A-FA64-443D-AD58-4F4824AE5BAF}"/>
              </a:ext>
            </a:extLst>
          </p:cNvPr>
          <p:cNvSpPr>
            <a:spLocks noGrp="1"/>
          </p:cNvSpPr>
          <p:nvPr>
            <p:ph type="pic" sz="quarter" idx="12"/>
          </p:nvPr>
        </p:nvSpPr>
        <p:spPr>
          <a:xfrm>
            <a:off x="8878529" y="4685072"/>
            <a:ext cx="3313471" cy="2172929"/>
          </a:xfrm>
          <a:custGeom>
            <a:avLst/>
            <a:gdLst>
              <a:gd name="connsiteX0" fmla="*/ 0 w 3313471"/>
              <a:gd name="connsiteY0" fmla="*/ 0 h 2172929"/>
              <a:gd name="connsiteX1" fmla="*/ 3313471 w 3313471"/>
              <a:gd name="connsiteY1" fmla="*/ 0 h 2172929"/>
              <a:gd name="connsiteX2" fmla="*/ 3313471 w 3313471"/>
              <a:gd name="connsiteY2" fmla="*/ 2172929 h 2172929"/>
              <a:gd name="connsiteX3" fmla="*/ 0 w 3313471"/>
              <a:gd name="connsiteY3" fmla="*/ 2172929 h 2172929"/>
            </a:gdLst>
            <a:ahLst/>
            <a:cxnLst>
              <a:cxn ang="0">
                <a:pos x="connsiteX0" y="connsiteY0"/>
              </a:cxn>
              <a:cxn ang="0">
                <a:pos x="connsiteX1" y="connsiteY1"/>
              </a:cxn>
              <a:cxn ang="0">
                <a:pos x="connsiteX2" y="connsiteY2"/>
              </a:cxn>
              <a:cxn ang="0">
                <a:pos x="connsiteX3" y="connsiteY3"/>
              </a:cxn>
            </a:cxnLst>
            <a:rect l="l" t="t" r="r" b="b"/>
            <a:pathLst>
              <a:path w="3313471" h="2172929">
                <a:moveTo>
                  <a:pt x="0" y="0"/>
                </a:moveTo>
                <a:lnTo>
                  <a:pt x="3313471" y="0"/>
                </a:lnTo>
                <a:lnTo>
                  <a:pt x="3313471" y="2172929"/>
                </a:lnTo>
                <a:lnTo>
                  <a:pt x="0" y="2172929"/>
                </a:lnTo>
                <a:close/>
              </a:path>
            </a:pathLst>
          </a:custGeom>
        </p:spPr>
        <p:txBody>
          <a:bodyPr wrap="square">
            <a:noAutofit/>
          </a:bodyPr>
          <a:lstStyle/>
          <a:p>
            <a:endParaRPr lang="en-US"/>
          </a:p>
        </p:txBody>
      </p:sp>
    </p:spTree>
    <p:extLst>
      <p:ext uri="{BB962C8B-B14F-4D97-AF65-F5344CB8AC3E}">
        <p14:creationId xmlns:p14="http://schemas.microsoft.com/office/powerpoint/2010/main" val="788099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FB4740E-AF05-47EC-9D47-C84D756B9897}"/>
              </a:ext>
            </a:extLst>
          </p:cNvPr>
          <p:cNvSpPr>
            <a:spLocks noGrp="1"/>
          </p:cNvSpPr>
          <p:nvPr>
            <p:ph type="pic" sz="quarter" idx="10"/>
          </p:nvPr>
        </p:nvSpPr>
        <p:spPr>
          <a:xfrm>
            <a:off x="2035277" y="3544530"/>
            <a:ext cx="5437239" cy="3313471"/>
          </a:xfrm>
          <a:custGeom>
            <a:avLst/>
            <a:gdLst>
              <a:gd name="connsiteX0" fmla="*/ 0 w 5437239"/>
              <a:gd name="connsiteY0" fmla="*/ 0 h 3313471"/>
              <a:gd name="connsiteX1" fmla="*/ 5437239 w 5437239"/>
              <a:gd name="connsiteY1" fmla="*/ 0 h 3313471"/>
              <a:gd name="connsiteX2" fmla="*/ 5437239 w 5437239"/>
              <a:gd name="connsiteY2" fmla="*/ 3313471 h 3313471"/>
              <a:gd name="connsiteX3" fmla="*/ 0 w 5437239"/>
              <a:gd name="connsiteY3" fmla="*/ 3313471 h 3313471"/>
            </a:gdLst>
            <a:ahLst/>
            <a:cxnLst>
              <a:cxn ang="0">
                <a:pos x="connsiteX0" y="connsiteY0"/>
              </a:cxn>
              <a:cxn ang="0">
                <a:pos x="connsiteX1" y="connsiteY1"/>
              </a:cxn>
              <a:cxn ang="0">
                <a:pos x="connsiteX2" y="connsiteY2"/>
              </a:cxn>
              <a:cxn ang="0">
                <a:pos x="connsiteX3" y="connsiteY3"/>
              </a:cxn>
            </a:cxnLst>
            <a:rect l="l" t="t" r="r" b="b"/>
            <a:pathLst>
              <a:path w="5437239" h="3313471">
                <a:moveTo>
                  <a:pt x="0" y="0"/>
                </a:moveTo>
                <a:lnTo>
                  <a:pt x="5437239" y="0"/>
                </a:lnTo>
                <a:lnTo>
                  <a:pt x="5437239" y="3313471"/>
                </a:lnTo>
                <a:lnTo>
                  <a:pt x="0" y="3313471"/>
                </a:lnTo>
                <a:close/>
              </a:path>
            </a:pathLst>
          </a:custGeom>
        </p:spPr>
        <p:txBody>
          <a:bodyPr wrap="square">
            <a:noAutofit/>
          </a:bodyPr>
          <a:lstStyle/>
          <a:p>
            <a:endParaRPr lang="en-US"/>
          </a:p>
        </p:txBody>
      </p:sp>
    </p:spTree>
    <p:extLst>
      <p:ext uri="{BB962C8B-B14F-4D97-AF65-F5344CB8AC3E}">
        <p14:creationId xmlns:p14="http://schemas.microsoft.com/office/powerpoint/2010/main" val="532227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91E3D08-AF76-4780-9E81-68818A9B9ADD}"/>
              </a:ext>
            </a:extLst>
          </p:cNvPr>
          <p:cNvSpPr>
            <a:spLocks noGrp="1"/>
          </p:cNvSpPr>
          <p:nvPr>
            <p:ph type="pic" sz="quarter" idx="10"/>
          </p:nvPr>
        </p:nvSpPr>
        <p:spPr>
          <a:xfrm>
            <a:off x="678425" y="1020548"/>
            <a:ext cx="4064000" cy="2738652"/>
          </a:xfrm>
          <a:custGeom>
            <a:avLst/>
            <a:gdLst>
              <a:gd name="connsiteX0" fmla="*/ 0 w 4064000"/>
              <a:gd name="connsiteY0" fmla="*/ 0 h 2738652"/>
              <a:gd name="connsiteX1" fmla="*/ 4064000 w 4064000"/>
              <a:gd name="connsiteY1" fmla="*/ 0 h 2738652"/>
              <a:gd name="connsiteX2" fmla="*/ 4064000 w 4064000"/>
              <a:gd name="connsiteY2" fmla="*/ 2738652 h 2738652"/>
              <a:gd name="connsiteX3" fmla="*/ 0 w 4064000"/>
              <a:gd name="connsiteY3" fmla="*/ 2738652 h 2738652"/>
            </a:gdLst>
            <a:ahLst/>
            <a:cxnLst>
              <a:cxn ang="0">
                <a:pos x="connsiteX0" y="connsiteY0"/>
              </a:cxn>
              <a:cxn ang="0">
                <a:pos x="connsiteX1" y="connsiteY1"/>
              </a:cxn>
              <a:cxn ang="0">
                <a:pos x="connsiteX2" y="connsiteY2"/>
              </a:cxn>
              <a:cxn ang="0">
                <a:pos x="connsiteX3" y="connsiteY3"/>
              </a:cxn>
            </a:cxnLst>
            <a:rect l="l" t="t" r="r" b="b"/>
            <a:pathLst>
              <a:path w="4064000" h="2738652">
                <a:moveTo>
                  <a:pt x="0" y="0"/>
                </a:moveTo>
                <a:lnTo>
                  <a:pt x="4064000" y="0"/>
                </a:lnTo>
                <a:lnTo>
                  <a:pt x="4064000" y="2738652"/>
                </a:lnTo>
                <a:lnTo>
                  <a:pt x="0" y="2738652"/>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04C73DD4-91A3-48F8-8B57-303042A155BC}"/>
              </a:ext>
            </a:extLst>
          </p:cNvPr>
          <p:cNvSpPr>
            <a:spLocks noGrp="1"/>
          </p:cNvSpPr>
          <p:nvPr>
            <p:ph type="pic" sz="quarter" idx="11"/>
          </p:nvPr>
        </p:nvSpPr>
        <p:spPr>
          <a:xfrm>
            <a:off x="4742426" y="1969454"/>
            <a:ext cx="2044455" cy="2602546"/>
          </a:xfrm>
          <a:custGeom>
            <a:avLst/>
            <a:gdLst>
              <a:gd name="connsiteX0" fmla="*/ 0 w 2044455"/>
              <a:gd name="connsiteY0" fmla="*/ 0 h 2602546"/>
              <a:gd name="connsiteX1" fmla="*/ 2044455 w 2044455"/>
              <a:gd name="connsiteY1" fmla="*/ 0 h 2602546"/>
              <a:gd name="connsiteX2" fmla="*/ 2044455 w 2044455"/>
              <a:gd name="connsiteY2" fmla="*/ 2602546 h 2602546"/>
              <a:gd name="connsiteX3" fmla="*/ 0 w 2044455"/>
              <a:gd name="connsiteY3" fmla="*/ 2602546 h 2602546"/>
            </a:gdLst>
            <a:ahLst/>
            <a:cxnLst>
              <a:cxn ang="0">
                <a:pos x="connsiteX0" y="connsiteY0"/>
              </a:cxn>
              <a:cxn ang="0">
                <a:pos x="connsiteX1" y="connsiteY1"/>
              </a:cxn>
              <a:cxn ang="0">
                <a:pos x="connsiteX2" y="connsiteY2"/>
              </a:cxn>
              <a:cxn ang="0">
                <a:pos x="connsiteX3" y="connsiteY3"/>
              </a:cxn>
            </a:cxnLst>
            <a:rect l="l" t="t" r="r" b="b"/>
            <a:pathLst>
              <a:path w="2044455" h="2602546">
                <a:moveTo>
                  <a:pt x="0" y="0"/>
                </a:moveTo>
                <a:lnTo>
                  <a:pt x="2044455" y="0"/>
                </a:lnTo>
                <a:lnTo>
                  <a:pt x="2044455" y="2602546"/>
                </a:lnTo>
                <a:lnTo>
                  <a:pt x="0" y="2602546"/>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89A8EBC6-F45A-4270-9021-86976C5E33E3}"/>
              </a:ext>
            </a:extLst>
          </p:cNvPr>
          <p:cNvSpPr>
            <a:spLocks noGrp="1"/>
          </p:cNvSpPr>
          <p:nvPr>
            <p:ph type="pic" sz="quarter" idx="12"/>
          </p:nvPr>
        </p:nvSpPr>
        <p:spPr>
          <a:xfrm>
            <a:off x="2697969" y="3759200"/>
            <a:ext cx="2044455" cy="2602546"/>
          </a:xfrm>
          <a:custGeom>
            <a:avLst/>
            <a:gdLst>
              <a:gd name="connsiteX0" fmla="*/ 0 w 2044455"/>
              <a:gd name="connsiteY0" fmla="*/ 0 h 2602546"/>
              <a:gd name="connsiteX1" fmla="*/ 2044455 w 2044455"/>
              <a:gd name="connsiteY1" fmla="*/ 0 h 2602546"/>
              <a:gd name="connsiteX2" fmla="*/ 2044455 w 2044455"/>
              <a:gd name="connsiteY2" fmla="*/ 2602546 h 2602546"/>
              <a:gd name="connsiteX3" fmla="*/ 0 w 2044455"/>
              <a:gd name="connsiteY3" fmla="*/ 2602546 h 2602546"/>
            </a:gdLst>
            <a:ahLst/>
            <a:cxnLst>
              <a:cxn ang="0">
                <a:pos x="connsiteX0" y="connsiteY0"/>
              </a:cxn>
              <a:cxn ang="0">
                <a:pos x="connsiteX1" y="connsiteY1"/>
              </a:cxn>
              <a:cxn ang="0">
                <a:pos x="connsiteX2" y="connsiteY2"/>
              </a:cxn>
              <a:cxn ang="0">
                <a:pos x="connsiteX3" y="connsiteY3"/>
              </a:cxn>
            </a:cxnLst>
            <a:rect l="l" t="t" r="r" b="b"/>
            <a:pathLst>
              <a:path w="2044455" h="2602546">
                <a:moveTo>
                  <a:pt x="0" y="0"/>
                </a:moveTo>
                <a:lnTo>
                  <a:pt x="2044455" y="0"/>
                </a:lnTo>
                <a:lnTo>
                  <a:pt x="2044455" y="2602546"/>
                </a:lnTo>
                <a:lnTo>
                  <a:pt x="0" y="2602546"/>
                </a:lnTo>
                <a:close/>
              </a:path>
            </a:pathLst>
          </a:custGeom>
        </p:spPr>
        <p:txBody>
          <a:bodyPr wrap="square">
            <a:noAutofit/>
          </a:bodyPr>
          <a:lstStyle/>
          <a:p>
            <a:endParaRPr lang="en-US"/>
          </a:p>
        </p:txBody>
      </p:sp>
    </p:spTree>
    <p:extLst>
      <p:ext uri="{BB962C8B-B14F-4D97-AF65-F5344CB8AC3E}">
        <p14:creationId xmlns:p14="http://schemas.microsoft.com/office/powerpoint/2010/main" val="1773868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2875914-A5A2-4915-9A42-E2113294CFE8}"/>
              </a:ext>
            </a:extLst>
          </p:cNvPr>
          <p:cNvSpPr>
            <a:spLocks noGrp="1"/>
          </p:cNvSpPr>
          <p:nvPr>
            <p:ph type="pic" sz="quarter" idx="10"/>
          </p:nvPr>
        </p:nvSpPr>
        <p:spPr>
          <a:xfrm>
            <a:off x="8890000" y="1020548"/>
            <a:ext cx="3302000" cy="4816904"/>
          </a:xfrm>
          <a:custGeom>
            <a:avLst/>
            <a:gdLst>
              <a:gd name="connsiteX0" fmla="*/ 0 w 3302000"/>
              <a:gd name="connsiteY0" fmla="*/ 0 h 4816904"/>
              <a:gd name="connsiteX1" fmla="*/ 3302000 w 3302000"/>
              <a:gd name="connsiteY1" fmla="*/ 0 h 4816904"/>
              <a:gd name="connsiteX2" fmla="*/ 3302000 w 3302000"/>
              <a:gd name="connsiteY2" fmla="*/ 4816904 h 4816904"/>
              <a:gd name="connsiteX3" fmla="*/ 0 w 3302000"/>
              <a:gd name="connsiteY3" fmla="*/ 4816904 h 4816904"/>
            </a:gdLst>
            <a:ahLst/>
            <a:cxnLst>
              <a:cxn ang="0">
                <a:pos x="connsiteX0" y="connsiteY0"/>
              </a:cxn>
              <a:cxn ang="0">
                <a:pos x="connsiteX1" y="connsiteY1"/>
              </a:cxn>
              <a:cxn ang="0">
                <a:pos x="connsiteX2" y="connsiteY2"/>
              </a:cxn>
              <a:cxn ang="0">
                <a:pos x="connsiteX3" y="connsiteY3"/>
              </a:cxn>
            </a:cxnLst>
            <a:rect l="l" t="t" r="r" b="b"/>
            <a:pathLst>
              <a:path w="3302000" h="4816904">
                <a:moveTo>
                  <a:pt x="0" y="0"/>
                </a:moveTo>
                <a:lnTo>
                  <a:pt x="3302000" y="0"/>
                </a:lnTo>
                <a:lnTo>
                  <a:pt x="3302000" y="4816904"/>
                </a:lnTo>
                <a:lnTo>
                  <a:pt x="0" y="4816904"/>
                </a:lnTo>
                <a:close/>
              </a:path>
            </a:pathLst>
          </a:custGeom>
        </p:spPr>
        <p:txBody>
          <a:bodyPr wrap="square">
            <a:noAutofit/>
          </a:bodyPr>
          <a:lstStyle/>
          <a:p>
            <a:endParaRPr lang="en-US"/>
          </a:p>
        </p:txBody>
      </p:sp>
    </p:spTree>
    <p:extLst>
      <p:ext uri="{BB962C8B-B14F-4D97-AF65-F5344CB8AC3E}">
        <p14:creationId xmlns:p14="http://schemas.microsoft.com/office/powerpoint/2010/main" val="32299257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32BF46D-1AFB-44FA-A07B-A25FF0AE340E}"/>
              </a:ext>
            </a:extLst>
          </p:cNvPr>
          <p:cNvSpPr>
            <a:spLocks noGrp="1"/>
          </p:cNvSpPr>
          <p:nvPr>
            <p:ph type="pic" sz="quarter" idx="10"/>
          </p:nvPr>
        </p:nvSpPr>
        <p:spPr>
          <a:xfrm>
            <a:off x="6746240" y="0"/>
            <a:ext cx="3972560" cy="4785360"/>
          </a:xfrm>
          <a:custGeom>
            <a:avLst/>
            <a:gdLst>
              <a:gd name="connsiteX0" fmla="*/ 0 w 3972560"/>
              <a:gd name="connsiteY0" fmla="*/ 0 h 4785360"/>
              <a:gd name="connsiteX1" fmla="*/ 3972560 w 3972560"/>
              <a:gd name="connsiteY1" fmla="*/ 0 h 4785360"/>
              <a:gd name="connsiteX2" fmla="*/ 3972560 w 3972560"/>
              <a:gd name="connsiteY2" fmla="*/ 4785360 h 4785360"/>
              <a:gd name="connsiteX3" fmla="*/ 0 w 3972560"/>
              <a:gd name="connsiteY3" fmla="*/ 4785360 h 4785360"/>
            </a:gdLst>
            <a:ahLst/>
            <a:cxnLst>
              <a:cxn ang="0">
                <a:pos x="connsiteX0" y="connsiteY0"/>
              </a:cxn>
              <a:cxn ang="0">
                <a:pos x="connsiteX1" y="connsiteY1"/>
              </a:cxn>
              <a:cxn ang="0">
                <a:pos x="connsiteX2" y="connsiteY2"/>
              </a:cxn>
              <a:cxn ang="0">
                <a:pos x="connsiteX3" y="connsiteY3"/>
              </a:cxn>
            </a:cxnLst>
            <a:rect l="l" t="t" r="r" b="b"/>
            <a:pathLst>
              <a:path w="3972560" h="4785360">
                <a:moveTo>
                  <a:pt x="0" y="0"/>
                </a:moveTo>
                <a:lnTo>
                  <a:pt x="3972560" y="0"/>
                </a:lnTo>
                <a:lnTo>
                  <a:pt x="3972560" y="4785360"/>
                </a:lnTo>
                <a:lnTo>
                  <a:pt x="0" y="4785360"/>
                </a:lnTo>
                <a:close/>
              </a:path>
            </a:pathLst>
          </a:custGeom>
        </p:spPr>
        <p:txBody>
          <a:bodyPr wrap="square">
            <a:noAutofit/>
          </a:bodyPr>
          <a:lstStyle/>
          <a:p>
            <a:endParaRPr lang="en-US"/>
          </a:p>
        </p:txBody>
      </p:sp>
    </p:spTree>
    <p:extLst>
      <p:ext uri="{BB962C8B-B14F-4D97-AF65-F5344CB8AC3E}">
        <p14:creationId xmlns:p14="http://schemas.microsoft.com/office/powerpoint/2010/main" val="3026685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444312-F602-4FAD-9B86-7ECDF80BA19C}"/>
              </a:ext>
            </a:extLst>
          </p:cNvPr>
          <p:cNvSpPr>
            <a:spLocks noGrp="1"/>
          </p:cNvSpPr>
          <p:nvPr>
            <p:ph type="pic" sz="quarter" idx="10"/>
          </p:nvPr>
        </p:nvSpPr>
        <p:spPr>
          <a:xfrm>
            <a:off x="2438400" y="1742440"/>
            <a:ext cx="8148320" cy="3373120"/>
          </a:xfrm>
          <a:custGeom>
            <a:avLst/>
            <a:gdLst>
              <a:gd name="connsiteX0" fmla="*/ 0 w 8148320"/>
              <a:gd name="connsiteY0" fmla="*/ 0 h 3373120"/>
              <a:gd name="connsiteX1" fmla="*/ 8148320 w 8148320"/>
              <a:gd name="connsiteY1" fmla="*/ 0 h 3373120"/>
              <a:gd name="connsiteX2" fmla="*/ 8148320 w 8148320"/>
              <a:gd name="connsiteY2" fmla="*/ 3373120 h 3373120"/>
              <a:gd name="connsiteX3" fmla="*/ 0 w 8148320"/>
              <a:gd name="connsiteY3" fmla="*/ 3373120 h 3373120"/>
            </a:gdLst>
            <a:ahLst/>
            <a:cxnLst>
              <a:cxn ang="0">
                <a:pos x="connsiteX0" y="connsiteY0"/>
              </a:cxn>
              <a:cxn ang="0">
                <a:pos x="connsiteX1" y="connsiteY1"/>
              </a:cxn>
              <a:cxn ang="0">
                <a:pos x="connsiteX2" y="connsiteY2"/>
              </a:cxn>
              <a:cxn ang="0">
                <a:pos x="connsiteX3" y="connsiteY3"/>
              </a:cxn>
            </a:cxnLst>
            <a:rect l="l" t="t" r="r" b="b"/>
            <a:pathLst>
              <a:path w="8148320" h="3373120">
                <a:moveTo>
                  <a:pt x="0" y="0"/>
                </a:moveTo>
                <a:lnTo>
                  <a:pt x="8148320" y="0"/>
                </a:lnTo>
                <a:lnTo>
                  <a:pt x="8148320" y="3373120"/>
                </a:lnTo>
                <a:lnTo>
                  <a:pt x="0" y="3373120"/>
                </a:lnTo>
                <a:close/>
              </a:path>
            </a:pathLst>
          </a:custGeom>
        </p:spPr>
        <p:txBody>
          <a:bodyPr wrap="square">
            <a:noAutofit/>
          </a:bodyPr>
          <a:lstStyle/>
          <a:p>
            <a:endParaRPr lang="en-US"/>
          </a:p>
        </p:txBody>
      </p:sp>
    </p:spTree>
    <p:extLst>
      <p:ext uri="{BB962C8B-B14F-4D97-AF65-F5344CB8AC3E}">
        <p14:creationId xmlns:p14="http://schemas.microsoft.com/office/powerpoint/2010/main" val="1163736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BA29013-1E57-4AB3-99AD-3FE052CC3E27}"/>
              </a:ext>
            </a:extLst>
          </p:cNvPr>
          <p:cNvSpPr>
            <a:spLocks noGrp="1"/>
          </p:cNvSpPr>
          <p:nvPr>
            <p:ph type="pic" sz="quarter" idx="10"/>
          </p:nvPr>
        </p:nvSpPr>
        <p:spPr>
          <a:xfrm>
            <a:off x="1056640" y="1234440"/>
            <a:ext cx="4389120" cy="4389120"/>
          </a:xfrm>
          <a:custGeom>
            <a:avLst/>
            <a:gdLst>
              <a:gd name="connsiteX0" fmla="*/ 0 w 4389120"/>
              <a:gd name="connsiteY0" fmla="*/ 0 h 4389120"/>
              <a:gd name="connsiteX1" fmla="*/ 4389120 w 4389120"/>
              <a:gd name="connsiteY1" fmla="*/ 0 h 4389120"/>
              <a:gd name="connsiteX2" fmla="*/ 4389120 w 4389120"/>
              <a:gd name="connsiteY2" fmla="*/ 4389120 h 4389120"/>
              <a:gd name="connsiteX3" fmla="*/ 0 w 4389120"/>
              <a:gd name="connsiteY3" fmla="*/ 4389120 h 4389120"/>
            </a:gdLst>
            <a:ahLst/>
            <a:cxnLst>
              <a:cxn ang="0">
                <a:pos x="connsiteX0" y="connsiteY0"/>
              </a:cxn>
              <a:cxn ang="0">
                <a:pos x="connsiteX1" y="connsiteY1"/>
              </a:cxn>
              <a:cxn ang="0">
                <a:pos x="connsiteX2" y="connsiteY2"/>
              </a:cxn>
              <a:cxn ang="0">
                <a:pos x="connsiteX3" y="connsiteY3"/>
              </a:cxn>
            </a:cxnLst>
            <a:rect l="l" t="t" r="r" b="b"/>
            <a:pathLst>
              <a:path w="4389120" h="4389120">
                <a:moveTo>
                  <a:pt x="0" y="0"/>
                </a:moveTo>
                <a:lnTo>
                  <a:pt x="4389120" y="0"/>
                </a:lnTo>
                <a:lnTo>
                  <a:pt x="4389120" y="4389120"/>
                </a:lnTo>
                <a:lnTo>
                  <a:pt x="0" y="4389120"/>
                </a:lnTo>
                <a:close/>
              </a:path>
            </a:pathLst>
          </a:custGeom>
        </p:spPr>
        <p:txBody>
          <a:bodyPr wrap="square">
            <a:noAutofit/>
          </a:bodyPr>
          <a:lstStyle/>
          <a:p>
            <a:endParaRPr lang="en-US"/>
          </a:p>
        </p:txBody>
      </p:sp>
    </p:spTree>
    <p:extLst>
      <p:ext uri="{BB962C8B-B14F-4D97-AF65-F5344CB8AC3E}">
        <p14:creationId xmlns:p14="http://schemas.microsoft.com/office/powerpoint/2010/main" val="3853957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72E47A-6608-4CE2-B14D-2E15B6D03BD6}"/>
              </a:ext>
            </a:extLst>
          </p:cNvPr>
          <p:cNvSpPr>
            <a:spLocks noGrp="1"/>
          </p:cNvSpPr>
          <p:nvPr>
            <p:ph type="pic" sz="quarter" idx="10"/>
          </p:nvPr>
        </p:nvSpPr>
        <p:spPr>
          <a:xfrm>
            <a:off x="7316258" y="0"/>
            <a:ext cx="4130040" cy="4130040"/>
          </a:xfrm>
          <a:custGeom>
            <a:avLst/>
            <a:gdLst>
              <a:gd name="connsiteX0" fmla="*/ 0 w 4130040"/>
              <a:gd name="connsiteY0" fmla="*/ 0 h 4130040"/>
              <a:gd name="connsiteX1" fmla="*/ 4130040 w 4130040"/>
              <a:gd name="connsiteY1" fmla="*/ 0 h 4130040"/>
              <a:gd name="connsiteX2" fmla="*/ 4130040 w 4130040"/>
              <a:gd name="connsiteY2" fmla="*/ 4130040 h 4130040"/>
              <a:gd name="connsiteX3" fmla="*/ 0 w 4130040"/>
              <a:gd name="connsiteY3" fmla="*/ 4130040 h 4130040"/>
            </a:gdLst>
            <a:ahLst/>
            <a:cxnLst>
              <a:cxn ang="0">
                <a:pos x="connsiteX0" y="connsiteY0"/>
              </a:cxn>
              <a:cxn ang="0">
                <a:pos x="connsiteX1" y="connsiteY1"/>
              </a:cxn>
              <a:cxn ang="0">
                <a:pos x="connsiteX2" y="connsiteY2"/>
              </a:cxn>
              <a:cxn ang="0">
                <a:pos x="connsiteX3" y="connsiteY3"/>
              </a:cxn>
            </a:cxnLst>
            <a:rect l="l" t="t" r="r" b="b"/>
            <a:pathLst>
              <a:path w="4130040" h="4130040">
                <a:moveTo>
                  <a:pt x="0" y="0"/>
                </a:moveTo>
                <a:lnTo>
                  <a:pt x="4130040" y="0"/>
                </a:lnTo>
                <a:lnTo>
                  <a:pt x="4130040" y="4130040"/>
                </a:lnTo>
                <a:lnTo>
                  <a:pt x="0" y="413004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36A7B170-0DF6-4162-9D18-80CE5908AD16}"/>
              </a:ext>
            </a:extLst>
          </p:cNvPr>
          <p:cNvSpPr>
            <a:spLocks noGrp="1"/>
          </p:cNvSpPr>
          <p:nvPr>
            <p:ph type="pic" sz="quarter" idx="11"/>
          </p:nvPr>
        </p:nvSpPr>
        <p:spPr>
          <a:xfrm>
            <a:off x="745702" y="2727960"/>
            <a:ext cx="4130040" cy="4130040"/>
          </a:xfrm>
          <a:custGeom>
            <a:avLst/>
            <a:gdLst>
              <a:gd name="connsiteX0" fmla="*/ 0 w 4130040"/>
              <a:gd name="connsiteY0" fmla="*/ 0 h 4130040"/>
              <a:gd name="connsiteX1" fmla="*/ 4130040 w 4130040"/>
              <a:gd name="connsiteY1" fmla="*/ 0 h 4130040"/>
              <a:gd name="connsiteX2" fmla="*/ 4130040 w 4130040"/>
              <a:gd name="connsiteY2" fmla="*/ 4130040 h 4130040"/>
              <a:gd name="connsiteX3" fmla="*/ 0 w 4130040"/>
              <a:gd name="connsiteY3" fmla="*/ 4130040 h 4130040"/>
            </a:gdLst>
            <a:ahLst/>
            <a:cxnLst>
              <a:cxn ang="0">
                <a:pos x="connsiteX0" y="connsiteY0"/>
              </a:cxn>
              <a:cxn ang="0">
                <a:pos x="connsiteX1" y="connsiteY1"/>
              </a:cxn>
              <a:cxn ang="0">
                <a:pos x="connsiteX2" y="connsiteY2"/>
              </a:cxn>
              <a:cxn ang="0">
                <a:pos x="connsiteX3" y="connsiteY3"/>
              </a:cxn>
            </a:cxnLst>
            <a:rect l="l" t="t" r="r" b="b"/>
            <a:pathLst>
              <a:path w="4130040" h="4130040">
                <a:moveTo>
                  <a:pt x="0" y="0"/>
                </a:moveTo>
                <a:lnTo>
                  <a:pt x="4130040" y="0"/>
                </a:lnTo>
                <a:lnTo>
                  <a:pt x="4130040" y="4130040"/>
                </a:lnTo>
                <a:lnTo>
                  <a:pt x="0" y="4130040"/>
                </a:lnTo>
                <a:close/>
              </a:path>
            </a:pathLst>
          </a:custGeom>
        </p:spPr>
        <p:txBody>
          <a:bodyPr wrap="square">
            <a:noAutofit/>
          </a:bodyPr>
          <a:lstStyle/>
          <a:p>
            <a:endParaRPr lang="en-US"/>
          </a:p>
        </p:txBody>
      </p:sp>
    </p:spTree>
    <p:extLst>
      <p:ext uri="{BB962C8B-B14F-4D97-AF65-F5344CB8AC3E}">
        <p14:creationId xmlns:p14="http://schemas.microsoft.com/office/powerpoint/2010/main" val="42363047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E201D0C-002C-49D5-BA47-BF634F5E8B1C}"/>
              </a:ext>
            </a:extLst>
          </p:cNvPr>
          <p:cNvSpPr>
            <a:spLocks noGrp="1"/>
          </p:cNvSpPr>
          <p:nvPr>
            <p:ph type="pic" sz="quarter" idx="10"/>
          </p:nvPr>
        </p:nvSpPr>
        <p:spPr>
          <a:xfrm>
            <a:off x="0" y="0"/>
            <a:ext cx="6868160" cy="6868160"/>
          </a:xfrm>
          <a:custGeom>
            <a:avLst/>
            <a:gdLst>
              <a:gd name="connsiteX0" fmla="*/ 0 w 6868160"/>
              <a:gd name="connsiteY0" fmla="*/ 0 h 6868160"/>
              <a:gd name="connsiteX1" fmla="*/ 6868160 w 6868160"/>
              <a:gd name="connsiteY1" fmla="*/ 0 h 6868160"/>
              <a:gd name="connsiteX2" fmla="*/ 6868160 w 6868160"/>
              <a:gd name="connsiteY2" fmla="*/ 6868160 h 6868160"/>
              <a:gd name="connsiteX3" fmla="*/ 0 w 6868160"/>
              <a:gd name="connsiteY3" fmla="*/ 6868160 h 6868160"/>
            </a:gdLst>
            <a:ahLst/>
            <a:cxnLst>
              <a:cxn ang="0">
                <a:pos x="connsiteX0" y="connsiteY0"/>
              </a:cxn>
              <a:cxn ang="0">
                <a:pos x="connsiteX1" y="connsiteY1"/>
              </a:cxn>
              <a:cxn ang="0">
                <a:pos x="connsiteX2" y="connsiteY2"/>
              </a:cxn>
              <a:cxn ang="0">
                <a:pos x="connsiteX3" y="connsiteY3"/>
              </a:cxn>
            </a:cxnLst>
            <a:rect l="l" t="t" r="r" b="b"/>
            <a:pathLst>
              <a:path w="6868160" h="6868160">
                <a:moveTo>
                  <a:pt x="0" y="0"/>
                </a:moveTo>
                <a:lnTo>
                  <a:pt x="6868160" y="0"/>
                </a:lnTo>
                <a:lnTo>
                  <a:pt x="6868160" y="6868160"/>
                </a:lnTo>
                <a:lnTo>
                  <a:pt x="0" y="6868160"/>
                </a:lnTo>
                <a:close/>
              </a:path>
            </a:pathLst>
          </a:custGeom>
        </p:spPr>
        <p:txBody>
          <a:bodyPr wrap="square">
            <a:noAutofit/>
          </a:bodyPr>
          <a:lstStyle/>
          <a:p>
            <a:endParaRPr lang="en-US"/>
          </a:p>
        </p:txBody>
      </p:sp>
    </p:spTree>
    <p:extLst>
      <p:ext uri="{BB962C8B-B14F-4D97-AF65-F5344CB8AC3E}">
        <p14:creationId xmlns:p14="http://schemas.microsoft.com/office/powerpoint/2010/main" val="414084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0"/>
            <a:ext cx="6035040" cy="6858000"/>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6035040" cy="6858000"/>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8494358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C9D99D-AF63-4E4D-8091-1329B02AAE55}"/>
              </a:ext>
            </a:extLst>
          </p:cNvPr>
          <p:cNvSpPr>
            <a:spLocks noGrp="1"/>
          </p:cNvSpPr>
          <p:nvPr>
            <p:ph type="pic" sz="quarter" idx="10"/>
          </p:nvPr>
        </p:nvSpPr>
        <p:spPr>
          <a:xfrm>
            <a:off x="1622385" y="1423687"/>
            <a:ext cx="2866663" cy="4085863"/>
          </a:xfrm>
          <a:custGeom>
            <a:avLst/>
            <a:gdLst>
              <a:gd name="connsiteX0" fmla="*/ 0 w 2866663"/>
              <a:gd name="connsiteY0" fmla="*/ 0 h 4085863"/>
              <a:gd name="connsiteX1" fmla="*/ 2866663 w 2866663"/>
              <a:gd name="connsiteY1" fmla="*/ 0 h 4085863"/>
              <a:gd name="connsiteX2" fmla="*/ 2866663 w 2866663"/>
              <a:gd name="connsiteY2" fmla="*/ 4085863 h 4085863"/>
              <a:gd name="connsiteX3" fmla="*/ 0 w 2866663"/>
              <a:gd name="connsiteY3" fmla="*/ 4085863 h 4085863"/>
            </a:gdLst>
            <a:ahLst/>
            <a:cxnLst>
              <a:cxn ang="0">
                <a:pos x="connsiteX0" y="connsiteY0"/>
              </a:cxn>
              <a:cxn ang="0">
                <a:pos x="connsiteX1" y="connsiteY1"/>
              </a:cxn>
              <a:cxn ang="0">
                <a:pos x="connsiteX2" y="connsiteY2"/>
              </a:cxn>
              <a:cxn ang="0">
                <a:pos x="connsiteX3" y="connsiteY3"/>
              </a:cxn>
            </a:cxnLst>
            <a:rect l="l" t="t" r="r" b="b"/>
            <a:pathLst>
              <a:path w="2866663" h="4085863">
                <a:moveTo>
                  <a:pt x="0" y="0"/>
                </a:moveTo>
                <a:lnTo>
                  <a:pt x="2866663" y="0"/>
                </a:lnTo>
                <a:lnTo>
                  <a:pt x="2866663" y="4085863"/>
                </a:lnTo>
                <a:lnTo>
                  <a:pt x="0" y="4085863"/>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E6512888-89AB-4A4C-A28A-B4019C518561}"/>
              </a:ext>
            </a:extLst>
          </p:cNvPr>
          <p:cNvSpPr>
            <a:spLocks noGrp="1"/>
          </p:cNvSpPr>
          <p:nvPr>
            <p:ph type="pic" sz="quarter" idx="11"/>
          </p:nvPr>
        </p:nvSpPr>
        <p:spPr>
          <a:xfrm>
            <a:off x="4489049" y="1423686"/>
            <a:ext cx="2866663" cy="4085863"/>
          </a:xfrm>
          <a:custGeom>
            <a:avLst/>
            <a:gdLst>
              <a:gd name="connsiteX0" fmla="*/ 0 w 2866663"/>
              <a:gd name="connsiteY0" fmla="*/ 0 h 4085863"/>
              <a:gd name="connsiteX1" fmla="*/ 2866663 w 2866663"/>
              <a:gd name="connsiteY1" fmla="*/ 0 h 4085863"/>
              <a:gd name="connsiteX2" fmla="*/ 2866663 w 2866663"/>
              <a:gd name="connsiteY2" fmla="*/ 4085863 h 4085863"/>
              <a:gd name="connsiteX3" fmla="*/ 0 w 2866663"/>
              <a:gd name="connsiteY3" fmla="*/ 4085863 h 4085863"/>
            </a:gdLst>
            <a:ahLst/>
            <a:cxnLst>
              <a:cxn ang="0">
                <a:pos x="connsiteX0" y="connsiteY0"/>
              </a:cxn>
              <a:cxn ang="0">
                <a:pos x="connsiteX1" y="connsiteY1"/>
              </a:cxn>
              <a:cxn ang="0">
                <a:pos x="connsiteX2" y="connsiteY2"/>
              </a:cxn>
              <a:cxn ang="0">
                <a:pos x="connsiteX3" y="connsiteY3"/>
              </a:cxn>
            </a:cxnLst>
            <a:rect l="l" t="t" r="r" b="b"/>
            <a:pathLst>
              <a:path w="2866663" h="4085863">
                <a:moveTo>
                  <a:pt x="0" y="0"/>
                </a:moveTo>
                <a:lnTo>
                  <a:pt x="2866663" y="0"/>
                </a:lnTo>
                <a:lnTo>
                  <a:pt x="2866663" y="4085863"/>
                </a:lnTo>
                <a:lnTo>
                  <a:pt x="0" y="4085863"/>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1404BF0E-5CD8-4573-A3EC-4627578B7A6D}"/>
              </a:ext>
            </a:extLst>
          </p:cNvPr>
          <p:cNvSpPr>
            <a:spLocks noGrp="1"/>
          </p:cNvSpPr>
          <p:nvPr>
            <p:ph type="pic" sz="quarter" idx="12"/>
          </p:nvPr>
        </p:nvSpPr>
        <p:spPr>
          <a:xfrm>
            <a:off x="7355711" y="1423686"/>
            <a:ext cx="2866663" cy="4085863"/>
          </a:xfrm>
          <a:custGeom>
            <a:avLst/>
            <a:gdLst>
              <a:gd name="connsiteX0" fmla="*/ 0 w 2866663"/>
              <a:gd name="connsiteY0" fmla="*/ 0 h 4085863"/>
              <a:gd name="connsiteX1" fmla="*/ 2866663 w 2866663"/>
              <a:gd name="connsiteY1" fmla="*/ 0 h 4085863"/>
              <a:gd name="connsiteX2" fmla="*/ 2866663 w 2866663"/>
              <a:gd name="connsiteY2" fmla="*/ 4085863 h 4085863"/>
              <a:gd name="connsiteX3" fmla="*/ 0 w 2866663"/>
              <a:gd name="connsiteY3" fmla="*/ 4085863 h 4085863"/>
            </a:gdLst>
            <a:ahLst/>
            <a:cxnLst>
              <a:cxn ang="0">
                <a:pos x="connsiteX0" y="connsiteY0"/>
              </a:cxn>
              <a:cxn ang="0">
                <a:pos x="connsiteX1" y="connsiteY1"/>
              </a:cxn>
              <a:cxn ang="0">
                <a:pos x="connsiteX2" y="connsiteY2"/>
              </a:cxn>
              <a:cxn ang="0">
                <a:pos x="connsiteX3" y="connsiteY3"/>
              </a:cxn>
            </a:cxnLst>
            <a:rect l="l" t="t" r="r" b="b"/>
            <a:pathLst>
              <a:path w="2866663" h="4085863">
                <a:moveTo>
                  <a:pt x="0" y="0"/>
                </a:moveTo>
                <a:lnTo>
                  <a:pt x="2866663" y="0"/>
                </a:lnTo>
                <a:lnTo>
                  <a:pt x="2866663" y="4085863"/>
                </a:lnTo>
                <a:lnTo>
                  <a:pt x="0" y="4085863"/>
                </a:lnTo>
                <a:close/>
              </a:path>
            </a:pathLst>
          </a:custGeom>
        </p:spPr>
        <p:txBody>
          <a:bodyPr wrap="square">
            <a:noAutofit/>
          </a:bodyPr>
          <a:lstStyle/>
          <a:p>
            <a:endParaRPr lang="en-US"/>
          </a:p>
        </p:txBody>
      </p:sp>
    </p:spTree>
    <p:extLst>
      <p:ext uri="{BB962C8B-B14F-4D97-AF65-F5344CB8AC3E}">
        <p14:creationId xmlns:p14="http://schemas.microsoft.com/office/powerpoint/2010/main" val="1407618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A3B592F-FC06-4F05-941E-8145E76E4E98}"/>
              </a:ext>
            </a:extLst>
          </p:cNvPr>
          <p:cNvSpPr>
            <a:spLocks noGrp="1"/>
          </p:cNvSpPr>
          <p:nvPr>
            <p:ph type="pic" sz="quarter" idx="10"/>
          </p:nvPr>
        </p:nvSpPr>
        <p:spPr>
          <a:xfrm>
            <a:off x="1392820" y="993556"/>
            <a:ext cx="4703180" cy="4870888"/>
          </a:xfrm>
          <a:custGeom>
            <a:avLst/>
            <a:gdLst>
              <a:gd name="connsiteX0" fmla="*/ 0 w 4703180"/>
              <a:gd name="connsiteY0" fmla="*/ 0 h 4870888"/>
              <a:gd name="connsiteX1" fmla="*/ 4703180 w 4703180"/>
              <a:gd name="connsiteY1" fmla="*/ 0 h 4870888"/>
              <a:gd name="connsiteX2" fmla="*/ 4703180 w 4703180"/>
              <a:gd name="connsiteY2" fmla="*/ 4870888 h 4870888"/>
              <a:gd name="connsiteX3" fmla="*/ 0 w 4703180"/>
              <a:gd name="connsiteY3" fmla="*/ 4870888 h 4870888"/>
            </a:gdLst>
            <a:ahLst/>
            <a:cxnLst>
              <a:cxn ang="0">
                <a:pos x="connsiteX0" y="connsiteY0"/>
              </a:cxn>
              <a:cxn ang="0">
                <a:pos x="connsiteX1" y="connsiteY1"/>
              </a:cxn>
              <a:cxn ang="0">
                <a:pos x="connsiteX2" y="connsiteY2"/>
              </a:cxn>
              <a:cxn ang="0">
                <a:pos x="connsiteX3" y="connsiteY3"/>
              </a:cxn>
            </a:cxnLst>
            <a:rect l="l" t="t" r="r" b="b"/>
            <a:pathLst>
              <a:path w="4703180" h="4870888">
                <a:moveTo>
                  <a:pt x="0" y="0"/>
                </a:moveTo>
                <a:lnTo>
                  <a:pt x="4703180" y="0"/>
                </a:lnTo>
                <a:lnTo>
                  <a:pt x="4703180" y="4870888"/>
                </a:lnTo>
                <a:lnTo>
                  <a:pt x="0" y="4870888"/>
                </a:lnTo>
                <a:close/>
              </a:path>
            </a:pathLst>
          </a:custGeom>
        </p:spPr>
        <p:txBody>
          <a:bodyPr wrap="square">
            <a:noAutofit/>
          </a:bodyPr>
          <a:lstStyle/>
          <a:p>
            <a:endParaRPr lang="en-US"/>
          </a:p>
        </p:txBody>
      </p:sp>
    </p:spTree>
    <p:extLst>
      <p:ext uri="{BB962C8B-B14F-4D97-AF65-F5344CB8AC3E}">
        <p14:creationId xmlns:p14="http://schemas.microsoft.com/office/powerpoint/2010/main" val="10009662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C96D618-5256-4908-963C-5D75A1B77CB8}"/>
              </a:ext>
            </a:extLst>
          </p:cNvPr>
          <p:cNvSpPr>
            <a:spLocks noGrp="1"/>
          </p:cNvSpPr>
          <p:nvPr>
            <p:ph type="pic" sz="quarter" idx="10"/>
          </p:nvPr>
        </p:nvSpPr>
        <p:spPr>
          <a:xfrm>
            <a:off x="1452302" y="1643605"/>
            <a:ext cx="7390756" cy="4193847"/>
          </a:xfrm>
          <a:custGeom>
            <a:avLst/>
            <a:gdLst>
              <a:gd name="connsiteX0" fmla="*/ 0 w 7390756"/>
              <a:gd name="connsiteY0" fmla="*/ 0 h 4193847"/>
              <a:gd name="connsiteX1" fmla="*/ 7390756 w 7390756"/>
              <a:gd name="connsiteY1" fmla="*/ 0 h 4193847"/>
              <a:gd name="connsiteX2" fmla="*/ 7390756 w 7390756"/>
              <a:gd name="connsiteY2" fmla="*/ 4193847 h 4193847"/>
              <a:gd name="connsiteX3" fmla="*/ 0 w 7390756"/>
              <a:gd name="connsiteY3" fmla="*/ 4193847 h 4193847"/>
            </a:gdLst>
            <a:ahLst/>
            <a:cxnLst>
              <a:cxn ang="0">
                <a:pos x="connsiteX0" y="connsiteY0"/>
              </a:cxn>
              <a:cxn ang="0">
                <a:pos x="connsiteX1" y="connsiteY1"/>
              </a:cxn>
              <a:cxn ang="0">
                <a:pos x="connsiteX2" y="connsiteY2"/>
              </a:cxn>
              <a:cxn ang="0">
                <a:pos x="connsiteX3" y="connsiteY3"/>
              </a:cxn>
            </a:cxnLst>
            <a:rect l="l" t="t" r="r" b="b"/>
            <a:pathLst>
              <a:path w="7390756" h="4193847">
                <a:moveTo>
                  <a:pt x="0" y="0"/>
                </a:moveTo>
                <a:lnTo>
                  <a:pt x="7390756" y="0"/>
                </a:lnTo>
                <a:lnTo>
                  <a:pt x="7390756" y="4193847"/>
                </a:lnTo>
                <a:lnTo>
                  <a:pt x="0" y="4193847"/>
                </a:lnTo>
                <a:close/>
              </a:path>
            </a:pathLst>
          </a:custGeom>
        </p:spPr>
        <p:txBody>
          <a:bodyPr wrap="square">
            <a:noAutofit/>
          </a:bodyPr>
          <a:lstStyle/>
          <a:p>
            <a:endParaRPr lang="en-US"/>
          </a:p>
        </p:txBody>
      </p:sp>
    </p:spTree>
    <p:extLst>
      <p:ext uri="{BB962C8B-B14F-4D97-AF65-F5344CB8AC3E}">
        <p14:creationId xmlns:p14="http://schemas.microsoft.com/office/powerpoint/2010/main" val="26607500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F327BA-DC1D-4D14-A8CD-6A95AD11D01A}"/>
              </a:ext>
            </a:extLst>
          </p:cNvPr>
          <p:cNvSpPr>
            <a:spLocks noGrp="1"/>
          </p:cNvSpPr>
          <p:nvPr>
            <p:ph type="pic" sz="quarter" idx="10"/>
          </p:nvPr>
        </p:nvSpPr>
        <p:spPr>
          <a:xfrm>
            <a:off x="2" y="2175492"/>
            <a:ext cx="6054070" cy="1737360"/>
          </a:xfrm>
          <a:custGeom>
            <a:avLst/>
            <a:gdLst>
              <a:gd name="connsiteX0" fmla="*/ 0 w 6054070"/>
              <a:gd name="connsiteY0" fmla="*/ 0 h 1737360"/>
              <a:gd name="connsiteX1" fmla="*/ 6054070 w 6054070"/>
              <a:gd name="connsiteY1" fmla="*/ 0 h 1737360"/>
              <a:gd name="connsiteX2" fmla="*/ 6054070 w 6054070"/>
              <a:gd name="connsiteY2" fmla="*/ 1737360 h 1737360"/>
              <a:gd name="connsiteX3" fmla="*/ 0 w 6054070"/>
              <a:gd name="connsiteY3" fmla="*/ 1737360 h 1737360"/>
            </a:gdLst>
            <a:ahLst/>
            <a:cxnLst>
              <a:cxn ang="0">
                <a:pos x="connsiteX0" y="connsiteY0"/>
              </a:cxn>
              <a:cxn ang="0">
                <a:pos x="connsiteX1" y="connsiteY1"/>
              </a:cxn>
              <a:cxn ang="0">
                <a:pos x="connsiteX2" y="connsiteY2"/>
              </a:cxn>
              <a:cxn ang="0">
                <a:pos x="connsiteX3" y="connsiteY3"/>
              </a:cxn>
            </a:cxnLst>
            <a:rect l="l" t="t" r="r" b="b"/>
            <a:pathLst>
              <a:path w="6054070" h="1737360">
                <a:moveTo>
                  <a:pt x="0" y="0"/>
                </a:moveTo>
                <a:lnTo>
                  <a:pt x="6054070" y="0"/>
                </a:lnTo>
                <a:lnTo>
                  <a:pt x="6054070" y="1737360"/>
                </a:lnTo>
                <a:lnTo>
                  <a:pt x="0" y="173736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97ED846-FDAB-4B70-916F-F2553A587BA6}"/>
              </a:ext>
            </a:extLst>
          </p:cNvPr>
          <p:cNvSpPr>
            <a:spLocks noGrp="1"/>
          </p:cNvSpPr>
          <p:nvPr>
            <p:ph type="pic" sz="quarter" idx="11"/>
          </p:nvPr>
        </p:nvSpPr>
        <p:spPr>
          <a:xfrm>
            <a:off x="6137930" y="3990310"/>
            <a:ext cx="6054070" cy="1737360"/>
          </a:xfrm>
          <a:custGeom>
            <a:avLst/>
            <a:gdLst>
              <a:gd name="connsiteX0" fmla="*/ 0 w 6054070"/>
              <a:gd name="connsiteY0" fmla="*/ 0 h 1737360"/>
              <a:gd name="connsiteX1" fmla="*/ 6054070 w 6054070"/>
              <a:gd name="connsiteY1" fmla="*/ 0 h 1737360"/>
              <a:gd name="connsiteX2" fmla="*/ 6054070 w 6054070"/>
              <a:gd name="connsiteY2" fmla="*/ 1737360 h 1737360"/>
              <a:gd name="connsiteX3" fmla="*/ 0 w 6054070"/>
              <a:gd name="connsiteY3" fmla="*/ 1737360 h 1737360"/>
            </a:gdLst>
            <a:ahLst/>
            <a:cxnLst>
              <a:cxn ang="0">
                <a:pos x="connsiteX0" y="connsiteY0"/>
              </a:cxn>
              <a:cxn ang="0">
                <a:pos x="connsiteX1" y="connsiteY1"/>
              </a:cxn>
              <a:cxn ang="0">
                <a:pos x="connsiteX2" y="connsiteY2"/>
              </a:cxn>
              <a:cxn ang="0">
                <a:pos x="connsiteX3" y="connsiteY3"/>
              </a:cxn>
            </a:cxnLst>
            <a:rect l="l" t="t" r="r" b="b"/>
            <a:pathLst>
              <a:path w="6054070" h="1737360">
                <a:moveTo>
                  <a:pt x="0" y="0"/>
                </a:moveTo>
                <a:lnTo>
                  <a:pt x="6054070" y="0"/>
                </a:lnTo>
                <a:lnTo>
                  <a:pt x="6054070" y="1737360"/>
                </a:lnTo>
                <a:lnTo>
                  <a:pt x="0" y="1737360"/>
                </a:lnTo>
                <a:close/>
              </a:path>
            </a:pathLst>
          </a:custGeom>
        </p:spPr>
        <p:txBody>
          <a:bodyPr wrap="square">
            <a:noAutofit/>
          </a:bodyPr>
          <a:lstStyle/>
          <a:p>
            <a:endParaRPr lang="en-US"/>
          </a:p>
        </p:txBody>
      </p:sp>
    </p:spTree>
    <p:custDataLst>
      <p:tags r:id="rId1"/>
    </p:custDataLst>
    <p:extLst>
      <p:ext uri="{BB962C8B-B14F-4D97-AF65-F5344CB8AC3E}">
        <p14:creationId xmlns:p14="http://schemas.microsoft.com/office/powerpoint/2010/main" val="3737780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9_Custom Layout">
    <p:spTree>
      <p:nvGrpSpPr>
        <p:cNvPr id="1" name=""/>
        <p:cNvGrpSpPr/>
        <p:nvPr/>
      </p:nvGrpSpPr>
      <p:grpSpPr>
        <a:xfrm>
          <a:off x="0" y="0"/>
          <a:ext cx="0" cy="0"/>
          <a:chOff x="0" y="0"/>
          <a:chExt cx="0" cy="0"/>
        </a:xfrm>
      </p:grpSpPr>
      <p:sp>
        <p:nvSpPr>
          <p:cNvPr id="2" name="Title 1"/>
          <p:cNvSpPr txBox="1">
            <a:spLocks noGrp="1"/>
          </p:cNvSpPr>
          <p:nvPr>
            <p:ph type="title"/>
          </p:nvPr>
        </p:nvSpPr>
        <p:spPr>
          <a:xfrm>
            <a:off x="4321259" y="177558"/>
            <a:ext cx="3962400" cy="651116"/>
          </a:xfrm>
        </p:spPr>
        <p:txBody>
          <a:bodyPr anchorCtr="1">
            <a:noAutofit/>
          </a:bodyPr>
          <a:lstStyle>
            <a:lvl1pPr algn="ctr">
              <a:defRPr sz="3200"/>
            </a:lvl1pPr>
          </a:lstStyle>
          <a:p>
            <a:pPr lvl="0"/>
            <a:r>
              <a:rPr lang="en-US"/>
              <a:t>Click to edit Master title style</a:t>
            </a:r>
          </a:p>
        </p:txBody>
      </p:sp>
      <p:sp>
        <p:nvSpPr>
          <p:cNvPr id="3" name="Picture Placeholder 3"/>
          <p:cNvSpPr txBox="1">
            <a:spLocks noGrp="1"/>
          </p:cNvSpPr>
          <p:nvPr>
            <p:ph type="pic" idx="4294967295"/>
          </p:nvPr>
        </p:nvSpPr>
        <p:spPr>
          <a:xfrm>
            <a:off x="358859" y="1009653"/>
            <a:ext cx="3832140" cy="4019546"/>
          </a:xfrm>
        </p:spPr>
        <p:txBody>
          <a:bodyPr/>
          <a:lstStyle>
            <a:lvl1pPr>
              <a:defRPr/>
            </a:lvl1pPr>
          </a:lstStyle>
          <a:p>
            <a:pPr lvl="0"/>
            <a:r>
              <a:rPr lang="en-US"/>
              <a:t>Click icon to add picture</a:t>
            </a:r>
          </a:p>
        </p:txBody>
      </p:sp>
      <p:sp>
        <p:nvSpPr>
          <p:cNvPr id="4" name="Picture Placeholder 3"/>
          <p:cNvSpPr txBox="1">
            <a:spLocks noGrp="1"/>
          </p:cNvSpPr>
          <p:nvPr>
            <p:ph type="pic" idx="4294967295"/>
          </p:nvPr>
        </p:nvSpPr>
        <p:spPr>
          <a:xfrm>
            <a:off x="4321259" y="1000126"/>
            <a:ext cx="3832140" cy="4029075"/>
          </a:xfrm>
        </p:spPr>
        <p:txBody>
          <a:bodyPr/>
          <a:lstStyle>
            <a:lvl1pPr>
              <a:defRPr/>
            </a:lvl1pPr>
          </a:lstStyle>
          <a:p>
            <a:pPr lvl="0"/>
            <a:r>
              <a:rPr lang="en-US"/>
              <a:t>Click icon to add picture</a:t>
            </a:r>
          </a:p>
        </p:txBody>
      </p:sp>
      <p:sp>
        <p:nvSpPr>
          <p:cNvPr id="5" name="Picture Placeholder 3"/>
          <p:cNvSpPr txBox="1">
            <a:spLocks noGrp="1"/>
          </p:cNvSpPr>
          <p:nvPr>
            <p:ph type="pic" idx="4294967295"/>
          </p:nvPr>
        </p:nvSpPr>
        <p:spPr>
          <a:xfrm>
            <a:off x="8283659" y="1009653"/>
            <a:ext cx="3628083" cy="4019546"/>
          </a:xfrm>
        </p:spPr>
        <p:txBody>
          <a:bodyPr/>
          <a:lstStyle>
            <a:lvl1pPr>
              <a:defRPr/>
            </a:lvl1pPr>
          </a:lstStyle>
          <a:p>
            <a:pPr lvl="0"/>
            <a:r>
              <a:rPr lang="en-US"/>
              <a:t>Click icon to add picture</a:t>
            </a:r>
          </a:p>
        </p:txBody>
      </p:sp>
    </p:spTree>
    <p:custDataLst>
      <p:tags r:id="rId1"/>
    </p:custDataLst>
    <p:extLst>
      <p:ext uri="{BB962C8B-B14F-4D97-AF65-F5344CB8AC3E}">
        <p14:creationId xmlns:p14="http://schemas.microsoft.com/office/powerpoint/2010/main" val="1032689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k to edit Master title style</a:t>
            </a:r>
          </a:p>
        </p:txBody>
      </p:sp>
      <p:sp>
        <p:nvSpPr>
          <p:cNvPr id="3" name="Content Placeholder 2"/>
          <p:cNvSpPr>
            <a:spLocks noGrp="1"/>
          </p:cNvSpPr>
          <p:nvPr>
            <p:ph idx="1"/>
          </p:nvPr>
        </p:nvSpPr>
        <p:spPr/>
        <p:txBody>
          <a:bodyPr/>
          <a:lstStyle>
            <a:lvl1pPr marL="228600" indent="-514350">
              <a:defRPr/>
            </a:lvl1pPr>
            <a:lvl2pPr marL="457200" indent="0">
              <a:buNone/>
              <a:defRPr u="sng"/>
            </a:lvl2pPr>
          </a:lstStyle>
          <a:p>
            <a:pPr lvl="1"/>
            <a:endParaRPr lang="en-US"/>
          </a:p>
        </p:txBody>
      </p:sp>
      <p:sp>
        <p:nvSpPr>
          <p:cNvPr id="6" name="Slide Number Placeholder 5"/>
          <p:cNvSpPr>
            <a:spLocks noGrp="1"/>
          </p:cNvSpPr>
          <p:nvPr>
            <p:ph type="sldNum" sz="quarter" idx="12"/>
          </p:nvPr>
        </p:nvSpPr>
        <p:spPr/>
        <p:txBody>
          <a:bodyPr/>
          <a:lstStyle>
            <a:lvl1pPr marL="0" indent="0">
              <a:defRPr/>
            </a:lvl1pPr>
          </a:lstStyle>
          <a:p>
            <a:pPr algn="r">
              <a:defRPr/>
            </a:pPr>
            <a:endParaRPr lang="en-US" sz="1200">
              <a:solidFill>
                <a:prstClr val="black">
                  <a:tint val="75000"/>
                </a:prstClr>
              </a:solidFill>
            </a:endParaRPr>
          </a:p>
        </p:txBody>
      </p:sp>
      <p:sp>
        <p:nvSpPr>
          <p:cNvPr id="5" name="Text Placeholder 4"/>
          <p:cNvSpPr>
            <a:spLocks noGrp="1"/>
          </p:cNvSpPr>
          <p:nvPr>
            <p:ph type="body" sz="quarter" idx="13"/>
          </p:nvPr>
        </p:nvSpPr>
        <p:spPr>
          <a:xfrm>
            <a:off x="188913" y="706438"/>
            <a:ext cx="11688762" cy="58166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0534206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2" name="Footer Placeholder 5"/>
          <p:cNvSpPr txBox="1">
            <a:spLocks noGrp="1"/>
          </p:cNvSpPr>
          <p:nvPr>
            <p:ph type="ftr" sz="quarter" idx="9"/>
          </p:nvPr>
        </p:nvSpPr>
        <p:spPr/>
        <p:txBody>
          <a:bodyPr/>
          <a:lstStyle>
            <a:lvl1pPr>
              <a:defRPr/>
            </a:lvl1pPr>
          </a:lstStyle>
          <a:p>
            <a:pPr>
              <a:defRPr/>
            </a:pPr>
            <a:endParaRPr lang="en-US"/>
          </a:p>
        </p:txBody>
      </p:sp>
      <p:sp>
        <p:nvSpPr>
          <p:cNvPr id="3" name="Title 1"/>
          <p:cNvSpPr txBox="1">
            <a:spLocks noGrp="1"/>
          </p:cNvSpPr>
          <p:nvPr>
            <p:ph type="title"/>
          </p:nvPr>
        </p:nvSpPr>
        <p:spPr>
          <a:xfrm>
            <a:off x="1219200" y="336436"/>
            <a:ext cx="9702795" cy="704965"/>
          </a:xfrm>
        </p:spPr>
        <p:txBody>
          <a:bodyPr/>
          <a:lstStyle>
            <a:lvl1pPr>
              <a:defRPr>
                <a:solidFill>
                  <a:schemeClr val="tx1">
                    <a:lumMod val="50000"/>
                    <a:lumOff val="50000"/>
                  </a:schemeClr>
                </a:solidFill>
                <a:latin typeface="Century Gothic" panose="020B0502020202020204" pitchFamily="34" charset="0"/>
              </a:defRPr>
            </a:lvl1pPr>
          </a:lstStyle>
          <a:p>
            <a:pPr lvl="0"/>
            <a:r>
              <a:rPr lang="en-US"/>
              <a:t>Title Text Here</a:t>
            </a:r>
          </a:p>
        </p:txBody>
      </p:sp>
      <p:sp>
        <p:nvSpPr>
          <p:cNvPr id="4" name="Rectangle 3"/>
          <p:cNvSpPr/>
          <p:nvPr userDrawn="1"/>
        </p:nvSpPr>
        <p:spPr>
          <a:xfrm>
            <a:off x="144544" y="6376936"/>
            <a:ext cx="11620108" cy="261610"/>
          </a:xfrm>
          <a:prstGeom prst="rect">
            <a:avLst/>
          </a:prstGeom>
        </p:spPr>
        <p:txBody>
          <a:bodyPr wrap="square">
            <a:spAutoFit/>
          </a:bodyPr>
          <a:lstStyle/>
          <a:p>
            <a:pPr>
              <a:defRPr/>
            </a:pPr>
            <a:r>
              <a:rPr lang="en-US" sz="1100"/>
              <a:t>© All rights reserved. No utilization or reproduction of this material is allowed without the written permission of CSH.</a:t>
            </a:r>
          </a:p>
        </p:txBody>
      </p:sp>
    </p:spTree>
    <p:custDataLst>
      <p:tags r:id="rId1"/>
    </p:custDataLst>
    <p:extLst>
      <p:ext uri="{BB962C8B-B14F-4D97-AF65-F5344CB8AC3E}">
        <p14:creationId xmlns:p14="http://schemas.microsoft.com/office/powerpoint/2010/main" val="300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eaLnBrk="0" fontAlgn="base" hangingPunct="0">
              <a:spcBef>
                <a:spcPct val="0"/>
              </a:spcBef>
              <a:spcAft>
                <a:spcPct val="0"/>
              </a:spcAft>
            </a:pPr>
            <a:fld id="{E2B764D5-3AB2-694F-8B89-2C77F41AEE37}" type="slidenum">
              <a:rPr lang="en-US" smtClean="0"/>
              <a:pPr eaLnBrk="0" fontAlgn="base" hangingPunct="0">
                <a:spcBef>
                  <a:spcPct val="0"/>
                </a:spcBef>
                <a:spcAft>
                  <a:spcPct val="0"/>
                </a:spcAft>
              </a:pPr>
              <a:t>‹#›</a:t>
            </a:fld>
            <a:endParaRPr lang="en-US"/>
          </a:p>
        </p:txBody>
      </p:sp>
    </p:spTree>
    <p:custDataLst>
      <p:tags r:id="rId1"/>
    </p:custDataLst>
    <p:extLst>
      <p:ext uri="{BB962C8B-B14F-4D97-AF65-F5344CB8AC3E}">
        <p14:creationId xmlns:p14="http://schemas.microsoft.com/office/powerpoint/2010/main" val="158443862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TitleandText_NoBullet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9FA1A4">
                  <a:lumMod val="50000"/>
                </a:srgbClr>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1219200" y="336439"/>
            <a:ext cx="9702800" cy="704962"/>
          </a:xfrm>
        </p:spPr>
        <p:txBody>
          <a:bodyPr>
            <a:normAutofit/>
          </a:bodyPr>
          <a:lstStyle>
            <a:lvl1pPr>
              <a:defRPr sz="4000" baseline="0">
                <a:solidFill>
                  <a:schemeClr val="tx1"/>
                </a:solidFill>
              </a:defRPr>
            </a:lvl1pPr>
          </a:lstStyle>
          <a:p>
            <a:r>
              <a:rPr lang="en-US"/>
              <a:t>Title Text Here</a:t>
            </a:r>
          </a:p>
        </p:txBody>
      </p:sp>
      <p:sp>
        <p:nvSpPr>
          <p:cNvPr id="5" name="Text Placeholder 4"/>
          <p:cNvSpPr>
            <a:spLocks noGrp="1"/>
          </p:cNvSpPr>
          <p:nvPr>
            <p:ph type="body" sz="quarter" idx="12"/>
          </p:nvPr>
        </p:nvSpPr>
        <p:spPr>
          <a:xfrm>
            <a:off x="1219200" y="1235075"/>
            <a:ext cx="9702800" cy="4806950"/>
          </a:xfrm>
        </p:spPr>
        <p:txBody>
          <a:bodyPr/>
          <a:lstStyle>
            <a:lvl1pPr marL="0" indent="0">
              <a:buFontTx/>
              <a:buNone/>
              <a:defRPr/>
            </a:lvl1pPr>
            <a:lvl2pPr marL="502920" indent="0">
              <a:buFontTx/>
              <a:buNone/>
              <a:defRPr/>
            </a:lvl2pPr>
            <a:lvl3pPr marL="960120" indent="0">
              <a:buFontTx/>
              <a:buNone/>
              <a:defRPr/>
            </a:lvl3pPr>
            <a:lvl4pPr marL="1417320" indent="0">
              <a:buFontTx/>
              <a:buNone/>
              <a:defRPr/>
            </a:lvl4pPr>
            <a:lvl5pPr marL="187452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10100" y="6089898"/>
            <a:ext cx="1423276" cy="735734"/>
          </a:xfrm>
          <a:prstGeom prst="rect">
            <a:avLst/>
          </a:prstGeom>
        </p:spPr>
      </p:pic>
    </p:spTree>
    <p:custDataLst>
      <p:tags r:id="rId1"/>
    </p:custDataLst>
    <p:extLst>
      <p:ext uri="{BB962C8B-B14F-4D97-AF65-F5344CB8AC3E}">
        <p14:creationId xmlns:p14="http://schemas.microsoft.com/office/powerpoint/2010/main" val="5897374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9FA1A4">
                  <a:lumMod val="50000"/>
                </a:srgbClr>
              </a:solidFill>
              <a:effectLst/>
              <a:uLnTx/>
              <a:uFillTx/>
              <a:latin typeface="Arial" panose="020B0604020202020204"/>
              <a:ea typeface="+mn-ea"/>
              <a:cs typeface="+mn-cs"/>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10100" y="6089898"/>
            <a:ext cx="1423276" cy="735734"/>
          </a:xfrm>
          <a:prstGeom prst="rect">
            <a:avLst/>
          </a:prstGeom>
        </p:spPr>
      </p:pic>
    </p:spTree>
    <p:custDataLst>
      <p:tags r:id="rId1"/>
    </p:custDataLst>
    <p:extLst>
      <p:ext uri="{BB962C8B-B14F-4D97-AF65-F5344CB8AC3E}">
        <p14:creationId xmlns:p14="http://schemas.microsoft.com/office/powerpoint/2010/main" val="326998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6156960" y="-1"/>
            <a:ext cx="6035040" cy="3355848"/>
          </a:xfrm>
        </p:spPr>
        <p:txBody>
          <a:bodyPr anchor="ctr"/>
          <a:lstStyle>
            <a:lvl1pPr marL="0" indent="0" algn="ctr">
              <a:buNone/>
              <a:defRPr/>
            </a:lvl1pPr>
          </a:lstStyle>
          <a:p>
            <a:endParaRPr lang="en-US"/>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6035040" cy="3355848"/>
          </a:xfrm>
        </p:spPr>
        <p:txBody>
          <a:bodyPr anchor="ctr"/>
          <a:lstStyle>
            <a:lvl1pPr marL="0" indent="0" algn="ctr">
              <a:buNone/>
              <a:defRPr/>
            </a:lvl1pPr>
          </a:lstStyle>
          <a:p>
            <a:endParaRPr lang="en-US"/>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6156960" y="3502152"/>
            <a:ext cx="6035040" cy="3355848"/>
          </a:xfrm>
        </p:spPr>
        <p:txBody>
          <a:bodyPr anchor="ctr"/>
          <a:lstStyle>
            <a:lvl1pPr marL="0" indent="0" algn="ctr">
              <a:buNone/>
              <a:defRPr/>
            </a:lvl1pPr>
          </a:lstStyle>
          <a:p>
            <a:endParaRPr lang="en-US"/>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6035040" cy="3355848"/>
          </a:xfrm>
        </p:spPr>
        <p:txBody>
          <a:bodyPr anchor="ctr"/>
          <a:lstStyle>
            <a:lvl1pPr marL="0" indent="0" algn="ctr">
              <a:buNone/>
              <a:defRPr/>
            </a:lvl1pPr>
          </a:lstStyle>
          <a:p>
            <a:endParaRPr lang="en-US"/>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a:p>
        </p:txBody>
      </p:sp>
    </p:spTree>
    <p:extLst>
      <p:ext uri="{BB962C8B-B14F-4D97-AF65-F5344CB8AC3E}">
        <p14:creationId xmlns:p14="http://schemas.microsoft.com/office/powerpoint/2010/main" val="1565347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eaLnBrk="0" fontAlgn="base" hangingPunct="0">
              <a:spcBef>
                <a:spcPct val="0"/>
              </a:spcBef>
              <a:spcAft>
                <a:spcPct val="0"/>
              </a:spcAft>
            </a:pPr>
            <a:fld id="{E2B764D5-3AB2-694F-8B89-2C77F41AEE37}" type="slidenum">
              <a:rPr lang="en-US" smtClean="0"/>
              <a:pPr eaLnBrk="0" fontAlgn="base" hangingPunct="0">
                <a:spcBef>
                  <a:spcPct val="0"/>
                </a:spcBef>
                <a:spcAft>
                  <a:spcPct val="0"/>
                </a:spcAft>
              </a:pPr>
              <a:t>‹#›</a:t>
            </a:fld>
            <a:endParaRPr lang="en-US"/>
          </a:p>
        </p:txBody>
      </p:sp>
    </p:spTree>
    <p:custDataLst>
      <p:tags r:id="rId1"/>
    </p:custDataLst>
    <p:extLst>
      <p:ext uri="{BB962C8B-B14F-4D97-AF65-F5344CB8AC3E}">
        <p14:creationId xmlns:p14="http://schemas.microsoft.com/office/powerpoint/2010/main" val="2075951596"/>
      </p:ext>
    </p:extLst>
  </p:cSld>
  <p:clrMapOvr>
    <a:masterClrMapping/>
  </p:clrMapOvr>
  <p:transition advTm="1000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TitleandText_NoBullets">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9FA1A4">
                  <a:lumMod val="50000"/>
                </a:srgbClr>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1219200" y="336439"/>
            <a:ext cx="9702800" cy="704962"/>
          </a:xfrm>
        </p:spPr>
        <p:txBody>
          <a:bodyPr>
            <a:normAutofit/>
          </a:bodyPr>
          <a:lstStyle>
            <a:lvl1pPr>
              <a:defRPr sz="4000" baseline="0">
                <a:solidFill>
                  <a:schemeClr val="tx1"/>
                </a:solidFill>
              </a:defRPr>
            </a:lvl1pPr>
          </a:lstStyle>
          <a:p>
            <a:r>
              <a:rPr lang="en-US"/>
              <a:t>Title Text Here</a:t>
            </a:r>
          </a:p>
        </p:txBody>
      </p:sp>
      <p:sp>
        <p:nvSpPr>
          <p:cNvPr id="5" name="Text Placeholder 4"/>
          <p:cNvSpPr>
            <a:spLocks noGrp="1"/>
          </p:cNvSpPr>
          <p:nvPr>
            <p:ph type="body" sz="quarter" idx="12"/>
          </p:nvPr>
        </p:nvSpPr>
        <p:spPr>
          <a:xfrm>
            <a:off x="1219200" y="1235075"/>
            <a:ext cx="9702800" cy="4806950"/>
          </a:xfrm>
        </p:spPr>
        <p:txBody>
          <a:bodyPr/>
          <a:lstStyle>
            <a:lvl1pPr marL="0" indent="0">
              <a:buFontTx/>
              <a:buNone/>
              <a:defRPr/>
            </a:lvl1pPr>
            <a:lvl2pPr marL="502920" indent="0">
              <a:buFontTx/>
              <a:buNone/>
              <a:defRPr/>
            </a:lvl2pPr>
            <a:lvl3pPr marL="960120" indent="0">
              <a:buFontTx/>
              <a:buNone/>
              <a:defRPr/>
            </a:lvl3pPr>
            <a:lvl4pPr marL="1417320" indent="0">
              <a:buFontTx/>
              <a:buNone/>
              <a:defRPr/>
            </a:lvl4pPr>
            <a:lvl5pPr marL="187452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10100" y="6089898"/>
            <a:ext cx="1423276" cy="735734"/>
          </a:xfrm>
          <a:prstGeom prst="rect">
            <a:avLst/>
          </a:prstGeom>
        </p:spPr>
      </p:pic>
    </p:spTree>
    <p:custDataLst>
      <p:tags r:id="rId1"/>
    </p:custDataLst>
    <p:extLst>
      <p:ext uri="{BB962C8B-B14F-4D97-AF65-F5344CB8AC3E}">
        <p14:creationId xmlns:p14="http://schemas.microsoft.com/office/powerpoint/2010/main" val="8792299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lvl1pPr>
              <a:defRPr sz="3600"/>
            </a:lvl1pPr>
          </a:lstStyle>
          <a:p>
            <a:r>
              <a:rPr lang="en-US"/>
              <a:t>Click to edit Master title style</a:t>
            </a: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9FA1A4">
                  <a:lumMod val="50000"/>
                </a:srgbClr>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3291234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7D88F1A-1ED1-4F59-A922-0034D87E9530}"/>
              </a:ext>
            </a:extLst>
          </p:cNvPr>
          <p:cNvSpPr>
            <a:spLocks noGrp="1"/>
          </p:cNvSpPr>
          <p:nvPr>
            <p:ph type="pic" sz="quarter" idx="10"/>
          </p:nvPr>
        </p:nvSpPr>
        <p:spPr>
          <a:xfrm>
            <a:off x="3657601" y="0"/>
            <a:ext cx="8534400" cy="6858000"/>
          </a:xfrm>
          <a:custGeom>
            <a:avLst/>
            <a:gdLst>
              <a:gd name="connsiteX0" fmla="*/ 0 w 8534400"/>
              <a:gd name="connsiteY0" fmla="*/ 0 h 6858000"/>
              <a:gd name="connsiteX1" fmla="*/ 8534400 w 8534400"/>
              <a:gd name="connsiteY1" fmla="*/ 0 h 6858000"/>
              <a:gd name="connsiteX2" fmla="*/ 8534400 w 8534400"/>
              <a:gd name="connsiteY2" fmla="*/ 6858000 h 6858000"/>
              <a:gd name="connsiteX3" fmla="*/ 0 w 8534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34400" h="6858000">
                <a:moveTo>
                  <a:pt x="0" y="0"/>
                </a:moveTo>
                <a:lnTo>
                  <a:pt x="8534400" y="0"/>
                </a:lnTo>
                <a:lnTo>
                  <a:pt x="8534400" y="6858000"/>
                </a:lnTo>
                <a:lnTo>
                  <a:pt x="0" y="6858000"/>
                </a:lnTo>
                <a:close/>
              </a:path>
            </a:pathLst>
          </a:custGeom>
        </p:spPr>
        <p:txBody>
          <a:bodyPr wrap="square">
            <a:noAutofit/>
          </a:bodyPr>
          <a:lstStyle/>
          <a:p>
            <a:endParaRPr lang="en-US"/>
          </a:p>
        </p:txBody>
      </p:sp>
    </p:spTree>
    <p:custDataLst>
      <p:tags r:id="rId1"/>
    </p:custDataLst>
    <p:extLst>
      <p:ext uri="{BB962C8B-B14F-4D97-AF65-F5344CB8AC3E}">
        <p14:creationId xmlns:p14="http://schemas.microsoft.com/office/powerpoint/2010/main" val="183985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CEF133E-4307-4223-A4D3-B6424A463368}"/>
              </a:ext>
            </a:extLst>
          </p:cNvPr>
          <p:cNvSpPr>
            <a:spLocks noGrp="1"/>
          </p:cNvSpPr>
          <p:nvPr>
            <p:ph type="pic" sz="quarter" idx="10"/>
          </p:nvPr>
        </p:nvSpPr>
        <p:spPr>
          <a:xfrm>
            <a:off x="1307690" y="1032387"/>
            <a:ext cx="3480620" cy="4793226"/>
          </a:xfrm>
          <a:custGeom>
            <a:avLst/>
            <a:gdLst>
              <a:gd name="connsiteX0" fmla="*/ 0 w 3480620"/>
              <a:gd name="connsiteY0" fmla="*/ 0 h 4793226"/>
              <a:gd name="connsiteX1" fmla="*/ 3480620 w 3480620"/>
              <a:gd name="connsiteY1" fmla="*/ 0 h 4793226"/>
              <a:gd name="connsiteX2" fmla="*/ 3480620 w 3480620"/>
              <a:gd name="connsiteY2" fmla="*/ 4793226 h 4793226"/>
              <a:gd name="connsiteX3" fmla="*/ 0 w 3480620"/>
              <a:gd name="connsiteY3" fmla="*/ 4793226 h 4793226"/>
            </a:gdLst>
            <a:ahLst/>
            <a:cxnLst>
              <a:cxn ang="0">
                <a:pos x="connsiteX0" y="connsiteY0"/>
              </a:cxn>
              <a:cxn ang="0">
                <a:pos x="connsiteX1" y="connsiteY1"/>
              </a:cxn>
              <a:cxn ang="0">
                <a:pos x="connsiteX2" y="connsiteY2"/>
              </a:cxn>
              <a:cxn ang="0">
                <a:pos x="connsiteX3" y="connsiteY3"/>
              </a:cxn>
            </a:cxnLst>
            <a:rect l="l" t="t" r="r" b="b"/>
            <a:pathLst>
              <a:path w="3480620" h="4793226">
                <a:moveTo>
                  <a:pt x="0" y="0"/>
                </a:moveTo>
                <a:lnTo>
                  <a:pt x="3480620" y="0"/>
                </a:lnTo>
                <a:lnTo>
                  <a:pt x="3480620" y="4793226"/>
                </a:lnTo>
                <a:lnTo>
                  <a:pt x="0" y="4793226"/>
                </a:lnTo>
                <a:close/>
              </a:path>
            </a:pathLst>
          </a:custGeom>
        </p:spPr>
        <p:txBody>
          <a:bodyPr wrap="square">
            <a:noAutofit/>
          </a:bodyPr>
          <a:lstStyle/>
          <a:p>
            <a:endParaRPr lang="en-US"/>
          </a:p>
        </p:txBody>
      </p:sp>
    </p:spTree>
    <p:custDataLst>
      <p:tags r:id="rId1"/>
    </p:custDataLst>
    <p:extLst>
      <p:ext uri="{BB962C8B-B14F-4D97-AF65-F5344CB8AC3E}">
        <p14:creationId xmlns:p14="http://schemas.microsoft.com/office/powerpoint/2010/main" val="263577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E471F9D-5351-46DF-9AAA-A889E5D107D2}"/>
              </a:ext>
            </a:extLst>
          </p:cNvPr>
          <p:cNvSpPr>
            <a:spLocks noGrp="1"/>
          </p:cNvSpPr>
          <p:nvPr>
            <p:ph type="pic" sz="quarter" idx="10"/>
          </p:nvPr>
        </p:nvSpPr>
        <p:spPr>
          <a:xfrm>
            <a:off x="7275871" y="1313082"/>
            <a:ext cx="3736258" cy="4158094"/>
          </a:xfrm>
          <a:custGeom>
            <a:avLst/>
            <a:gdLst>
              <a:gd name="connsiteX0" fmla="*/ 0 w 3736258"/>
              <a:gd name="connsiteY0" fmla="*/ 0 h 4158094"/>
              <a:gd name="connsiteX1" fmla="*/ 3736258 w 3736258"/>
              <a:gd name="connsiteY1" fmla="*/ 0 h 4158094"/>
              <a:gd name="connsiteX2" fmla="*/ 3736258 w 3736258"/>
              <a:gd name="connsiteY2" fmla="*/ 4158094 h 4158094"/>
              <a:gd name="connsiteX3" fmla="*/ 0 w 3736258"/>
              <a:gd name="connsiteY3" fmla="*/ 4158094 h 4158094"/>
            </a:gdLst>
            <a:ahLst/>
            <a:cxnLst>
              <a:cxn ang="0">
                <a:pos x="connsiteX0" y="connsiteY0"/>
              </a:cxn>
              <a:cxn ang="0">
                <a:pos x="connsiteX1" y="connsiteY1"/>
              </a:cxn>
              <a:cxn ang="0">
                <a:pos x="connsiteX2" y="connsiteY2"/>
              </a:cxn>
              <a:cxn ang="0">
                <a:pos x="connsiteX3" y="connsiteY3"/>
              </a:cxn>
            </a:cxnLst>
            <a:rect l="l" t="t" r="r" b="b"/>
            <a:pathLst>
              <a:path w="3736258" h="4158094">
                <a:moveTo>
                  <a:pt x="0" y="0"/>
                </a:moveTo>
                <a:lnTo>
                  <a:pt x="3736258" y="0"/>
                </a:lnTo>
                <a:lnTo>
                  <a:pt x="3736258" y="4158094"/>
                </a:lnTo>
                <a:lnTo>
                  <a:pt x="0" y="4158094"/>
                </a:lnTo>
                <a:close/>
              </a:path>
            </a:pathLst>
          </a:custGeom>
        </p:spPr>
        <p:txBody>
          <a:bodyPr wrap="square">
            <a:noAutofit/>
          </a:bodyPr>
          <a:lstStyle/>
          <a:p>
            <a:endParaRPr lang="en-US"/>
          </a:p>
        </p:txBody>
      </p:sp>
    </p:spTree>
    <p:extLst>
      <p:ext uri="{BB962C8B-B14F-4D97-AF65-F5344CB8AC3E}">
        <p14:creationId xmlns:p14="http://schemas.microsoft.com/office/powerpoint/2010/main" val="406080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F6D97F3-398C-4C6D-BEF3-725198893BAC}"/>
              </a:ext>
            </a:extLst>
          </p:cNvPr>
          <p:cNvSpPr>
            <a:spLocks noGrp="1"/>
          </p:cNvSpPr>
          <p:nvPr>
            <p:ph type="pic" sz="quarter" idx="10"/>
          </p:nvPr>
        </p:nvSpPr>
        <p:spPr>
          <a:xfrm>
            <a:off x="3470787" y="0"/>
            <a:ext cx="2625214" cy="6858000"/>
          </a:xfrm>
          <a:custGeom>
            <a:avLst/>
            <a:gdLst>
              <a:gd name="connsiteX0" fmla="*/ 0 w 2625214"/>
              <a:gd name="connsiteY0" fmla="*/ 0 h 6858000"/>
              <a:gd name="connsiteX1" fmla="*/ 2625214 w 2625214"/>
              <a:gd name="connsiteY1" fmla="*/ 0 h 6858000"/>
              <a:gd name="connsiteX2" fmla="*/ 2625214 w 2625214"/>
              <a:gd name="connsiteY2" fmla="*/ 6858000 h 6858000"/>
              <a:gd name="connsiteX3" fmla="*/ 0 w 262521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625214" h="6858000">
                <a:moveTo>
                  <a:pt x="0" y="0"/>
                </a:moveTo>
                <a:lnTo>
                  <a:pt x="2625214" y="0"/>
                </a:lnTo>
                <a:lnTo>
                  <a:pt x="262521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42037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6D30C57-0857-4C52-B180-B9D99CAC5CC3}"/>
              </a:ext>
            </a:extLst>
          </p:cNvPr>
          <p:cNvSpPr>
            <a:spLocks noGrp="1"/>
          </p:cNvSpPr>
          <p:nvPr>
            <p:ph type="pic" sz="quarter" idx="10"/>
          </p:nvPr>
        </p:nvSpPr>
        <p:spPr>
          <a:xfrm>
            <a:off x="3658085" y="1602658"/>
            <a:ext cx="2390442" cy="3652684"/>
          </a:xfrm>
          <a:custGeom>
            <a:avLst/>
            <a:gdLst>
              <a:gd name="connsiteX0" fmla="*/ 0 w 2390442"/>
              <a:gd name="connsiteY0" fmla="*/ 0 h 3652684"/>
              <a:gd name="connsiteX1" fmla="*/ 2390442 w 2390442"/>
              <a:gd name="connsiteY1" fmla="*/ 0 h 3652684"/>
              <a:gd name="connsiteX2" fmla="*/ 2390442 w 2390442"/>
              <a:gd name="connsiteY2" fmla="*/ 3652684 h 3652684"/>
              <a:gd name="connsiteX3" fmla="*/ 0 w 2390442"/>
              <a:gd name="connsiteY3" fmla="*/ 3652684 h 3652684"/>
            </a:gdLst>
            <a:ahLst/>
            <a:cxnLst>
              <a:cxn ang="0">
                <a:pos x="connsiteX0" y="connsiteY0"/>
              </a:cxn>
              <a:cxn ang="0">
                <a:pos x="connsiteX1" y="connsiteY1"/>
              </a:cxn>
              <a:cxn ang="0">
                <a:pos x="connsiteX2" y="connsiteY2"/>
              </a:cxn>
              <a:cxn ang="0">
                <a:pos x="connsiteX3" y="connsiteY3"/>
              </a:cxn>
            </a:cxnLst>
            <a:rect l="l" t="t" r="r" b="b"/>
            <a:pathLst>
              <a:path w="2390442" h="3652684">
                <a:moveTo>
                  <a:pt x="0" y="0"/>
                </a:moveTo>
                <a:lnTo>
                  <a:pt x="2390442" y="0"/>
                </a:lnTo>
                <a:lnTo>
                  <a:pt x="2390442" y="3652684"/>
                </a:lnTo>
                <a:lnTo>
                  <a:pt x="0" y="3652684"/>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99D44B5B-E181-4DB4-B2B9-407B3655C703}"/>
              </a:ext>
            </a:extLst>
          </p:cNvPr>
          <p:cNvSpPr>
            <a:spLocks noGrp="1"/>
          </p:cNvSpPr>
          <p:nvPr>
            <p:ph type="pic" sz="quarter" idx="11"/>
          </p:nvPr>
        </p:nvSpPr>
        <p:spPr>
          <a:xfrm>
            <a:off x="6126718" y="1602658"/>
            <a:ext cx="2390442" cy="3652684"/>
          </a:xfrm>
          <a:custGeom>
            <a:avLst/>
            <a:gdLst>
              <a:gd name="connsiteX0" fmla="*/ 0 w 2390442"/>
              <a:gd name="connsiteY0" fmla="*/ 0 h 3652684"/>
              <a:gd name="connsiteX1" fmla="*/ 2390442 w 2390442"/>
              <a:gd name="connsiteY1" fmla="*/ 0 h 3652684"/>
              <a:gd name="connsiteX2" fmla="*/ 2390442 w 2390442"/>
              <a:gd name="connsiteY2" fmla="*/ 3652684 h 3652684"/>
              <a:gd name="connsiteX3" fmla="*/ 0 w 2390442"/>
              <a:gd name="connsiteY3" fmla="*/ 3652684 h 3652684"/>
            </a:gdLst>
            <a:ahLst/>
            <a:cxnLst>
              <a:cxn ang="0">
                <a:pos x="connsiteX0" y="connsiteY0"/>
              </a:cxn>
              <a:cxn ang="0">
                <a:pos x="connsiteX1" y="connsiteY1"/>
              </a:cxn>
              <a:cxn ang="0">
                <a:pos x="connsiteX2" y="connsiteY2"/>
              </a:cxn>
              <a:cxn ang="0">
                <a:pos x="connsiteX3" y="connsiteY3"/>
              </a:cxn>
            </a:cxnLst>
            <a:rect l="l" t="t" r="r" b="b"/>
            <a:pathLst>
              <a:path w="2390442" h="3652684">
                <a:moveTo>
                  <a:pt x="0" y="0"/>
                </a:moveTo>
                <a:lnTo>
                  <a:pt x="2390442" y="0"/>
                </a:lnTo>
                <a:lnTo>
                  <a:pt x="2390442" y="3652684"/>
                </a:lnTo>
                <a:lnTo>
                  <a:pt x="0" y="3652684"/>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AF7ED3C3-B3F1-4A61-BA26-28B11F3D2EBE}"/>
              </a:ext>
            </a:extLst>
          </p:cNvPr>
          <p:cNvSpPr>
            <a:spLocks noGrp="1"/>
          </p:cNvSpPr>
          <p:nvPr>
            <p:ph type="pic" sz="quarter" idx="12"/>
          </p:nvPr>
        </p:nvSpPr>
        <p:spPr>
          <a:xfrm>
            <a:off x="8612106" y="1602658"/>
            <a:ext cx="2390442" cy="3652684"/>
          </a:xfrm>
          <a:custGeom>
            <a:avLst/>
            <a:gdLst>
              <a:gd name="connsiteX0" fmla="*/ 0 w 2390442"/>
              <a:gd name="connsiteY0" fmla="*/ 0 h 3652684"/>
              <a:gd name="connsiteX1" fmla="*/ 2390442 w 2390442"/>
              <a:gd name="connsiteY1" fmla="*/ 0 h 3652684"/>
              <a:gd name="connsiteX2" fmla="*/ 2390442 w 2390442"/>
              <a:gd name="connsiteY2" fmla="*/ 3652684 h 3652684"/>
              <a:gd name="connsiteX3" fmla="*/ 0 w 2390442"/>
              <a:gd name="connsiteY3" fmla="*/ 3652684 h 3652684"/>
            </a:gdLst>
            <a:ahLst/>
            <a:cxnLst>
              <a:cxn ang="0">
                <a:pos x="connsiteX0" y="connsiteY0"/>
              </a:cxn>
              <a:cxn ang="0">
                <a:pos x="connsiteX1" y="connsiteY1"/>
              </a:cxn>
              <a:cxn ang="0">
                <a:pos x="connsiteX2" y="connsiteY2"/>
              </a:cxn>
              <a:cxn ang="0">
                <a:pos x="connsiteX3" y="connsiteY3"/>
              </a:cxn>
            </a:cxnLst>
            <a:rect l="l" t="t" r="r" b="b"/>
            <a:pathLst>
              <a:path w="2390442" h="3652684">
                <a:moveTo>
                  <a:pt x="0" y="0"/>
                </a:moveTo>
                <a:lnTo>
                  <a:pt x="2390442" y="0"/>
                </a:lnTo>
                <a:lnTo>
                  <a:pt x="2390442" y="3652684"/>
                </a:lnTo>
                <a:lnTo>
                  <a:pt x="0" y="3652684"/>
                </a:lnTo>
                <a:close/>
              </a:path>
            </a:pathLst>
          </a:custGeom>
        </p:spPr>
        <p:txBody>
          <a:bodyPr wrap="square">
            <a:noAutofit/>
          </a:bodyPr>
          <a:lstStyle/>
          <a:p>
            <a:endParaRPr lang="en-US"/>
          </a:p>
        </p:txBody>
      </p:sp>
    </p:spTree>
    <p:extLst>
      <p:ext uri="{BB962C8B-B14F-4D97-AF65-F5344CB8AC3E}">
        <p14:creationId xmlns:p14="http://schemas.microsoft.com/office/powerpoint/2010/main" val="230020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75A7FE4-1478-46A4-88FB-BAE1D9C4D749}"/>
              </a:ext>
            </a:extLst>
          </p:cNvPr>
          <p:cNvSpPr>
            <a:spLocks noGrp="1"/>
          </p:cNvSpPr>
          <p:nvPr>
            <p:ph type="pic" sz="quarter" idx="10"/>
          </p:nvPr>
        </p:nvSpPr>
        <p:spPr>
          <a:xfrm>
            <a:off x="0" y="2297840"/>
            <a:ext cx="3539612" cy="3539612"/>
          </a:xfrm>
          <a:custGeom>
            <a:avLst/>
            <a:gdLst>
              <a:gd name="connsiteX0" fmla="*/ 0 w 3539612"/>
              <a:gd name="connsiteY0" fmla="*/ 0 h 3539612"/>
              <a:gd name="connsiteX1" fmla="*/ 3539612 w 3539612"/>
              <a:gd name="connsiteY1" fmla="*/ 0 h 3539612"/>
              <a:gd name="connsiteX2" fmla="*/ 3539612 w 3539612"/>
              <a:gd name="connsiteY2" fmla="*/ 3539612 h 3539612"/>
              <a:gd name="connsiteX3" fmla="*/ 0 w 3539612"/>
              <a:gd name="connsiteY3" fmla="*/ 3539612 h 3539612"/>
            </a:gdLst>
            <a:ahLst/>
            <a:cxnLst>
              <a:cxn ang="0">
                <a:pos x="connsiteX0" y="connsiteY0"/>
              </a:cxn>
              <a:cxn ang="0">
                <a:pos x="connsiteX1" y="connsiteY1"/>
              </a:cxn>
              <a:cxn ang="0">
                <a:pos x="connsiteX2" y="connsiteY2"/>
              </a:cxn>
              <a:cxn ang="0">
                <a:pos x="connsiteX3" y="connsiteY3"/>
              </a:cxn>
            </a:cxnLst>
            <a:rect l="l" t="t" r="r" b="b"/>
            <a:pathLst>
              <a:path w="3539612" h="3539612">
                <a:moveTo>
                  <a:pt x="0" y="0"/>
                </a:moveTo>
                <a:lnTo>
                  <a:pt x="3539612" y="0"/>
                </a:lnTo>
                <a:lnTo>
                  <a:pt x="3539612" y="3539612"/>
                </a:lnTo>
                <a:lnTo>
                  <a:pt x="0" y="3539612"/>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087AC9FB-D25B-4767-A4A1-BC28913C4B97}"/>
              </a:ext>
            </a:extLst>
          </p:cNvPr>
          <p:cNvSpPr>
            <a:spLocks noGrp="1"/>
          </p:cNvSpPr>
          <p:nvPr>
            <p:ph type="pic" sz="quarter" idx="11"/>
          </p:nvPr>
        </p:nvSpPr>
        <p:spPr>
          <a:xfrm>
            <a:off x="8652388" y="2297840"/>
            <a:ext cx="3539612" cy="3539612"/>
          </a:xfrm>
          <a:custGeom>
            <a:avLst/>
            <a:gdLst>
              <a:gd name="connsiteX0" fmla="*/ 0 w 3539612"/>
              <a:gd name="connsiteY0" fmla="*/ 0 h 3539612"/>
              <a:gd name="connsiteX1" fmla="*/ 3539612 w 3539612"/>
              <a:gd name="connsiteY1" fmla="*/ 0 h 3539612"/>
              <a:gd name="connsiteX2" fmla="*/ 3539612 w 3539612"/>
              <a:gd name="connsiteY2" fmla="*/ 3539612 h 3539612"/>
              <a:gd name="connsiteX3" fmla="*/ 0 w 3539612"/>
              <a:gd name="connsiteY3" fmla="*/ 3539612 h 3539612"/>
            </a:gdLst>
            <a:ahLst/>
            <a:cxnLst>
              <a:cxn ang="0">
                <a:pos x="connsiteX0" y="connsiteY0"/>
              </a:cxn>
              <a:cxn ang="0">
                <a:pos x="connsiteX1" y="connsiteY1"/>
              </a:cxn>
              <a:cxn ang="0">
                <a:pos x="connsiteX2" y="connsiteY2"/>
              </a:cxn>
              <a:cxn ang="0">
                <a:pos x="connsiteX3" y="connsiteY3"/>
              </a:cxn>
            </a:cxnLst>
            <a:rect l="l" t="t" r="r" b="b"/>
            <a:pathLst>
              <a:path w="3539612" h="3539612">
                <a:moveTo>
                  <a:pt x="0" y="0"/>
                </a:moveTo>
                <a:lnTo>
                  <a:pt x="3539612" y="0"/>
                </a:lnTo>
                <a:lnTo>
                  <a:pt x="3539612" y="3539612"/>
                </a:lnTo>
                <a:lnTo>
                  <a:pt x="0" y="3539612"/>
                </a:lnTo>
                <a:close/>
              </a:path>
            </a:pathLst>
          </a:custGeom>
        </p:spPr>
        <p:txBody>
          <a:bodyPr wrap="square">
            <a:noAutofit/>
          </a:bodyPr>
          <a:lstStyle/>
          <a:p>
            <a:endParaRPr lang="en-US"/>
          </a:p>
        </p:txBody>
      </p:sp>
    </p:spTree>
    <p:extLst>
      <p:ext uri="{BB962C8B-B14F-4D97-AF65-F5344CB8AC3E}">
        <p14:creationId xmlns:p14="http://schemas.microsoft.com/office/powerpoint/2010/main" val="66584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661861-CDA5-49C4-A625-8F32907E8C4A}"/>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92375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192000" cy="2514600"/>
          </a:xfrm>
        </p:spPr>
        <p:txBody>
          <a:bodyPr anchor="ctr"/>
          <a:lstStyle>
            <a:lvl1pPr marL="0" indent="0" algn="ctr">
              <a:buNone/>
              <a:defRPr/>
            </a:lvl1pPr>
          </a:lstStyle>
          <a:p>
            <a:endParaRPr lang="en-US"/>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12192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6370321" y="3152775"/>
            <a:ext cx="5196838"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a:xfrm>
            <a:off x="406400" y="6107746"/>
            <a:ext cx="4114800" cy="365125"/>
          </a:xfrm>
          <a:prstGeom prst="rect">
            <a:avLst/>
          </a:prstGeom>
        </p:spPr>
        <p:txBody>
          <a:bodyPr/>
          <a:lstStyle>
            <a:lvl1pPr>
              <a:defRPr>
                <a:solidFill>
                  <a:schemeClr val="bg1"/>
                </a:solidFill>
              </a:defRPr>
            </a:lvl1pPr>
          </a:lstStyle>
          <a:p>
            <a:endParaRPr lang="en-US"/>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613410" y="3163250"/>
            <a:ext cx="5193792" cy="2743200"/>
          </a:xfrm>
        </p:spPr>
        <p:txBody>
          <a:bodyPr anchor="t"/>
          <a:lstStyle>
            <a:lvl1pPr algn="l">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97E9A2C-6220-4186-9F6F-9136A9BA276D}"/>
              </a:ext>
            </a:extLst>
          </p:cNvPr>
          <p:cNvSpPr>
            <a:spLocks noGrp="1"/>
          </p:cNvSpPr>
          <p:nvPr>
            <p:ph type="pic" sz="quarter" idx="10"/>
          </p:nvPr>
        </p:nvSpPr>
        <p:spPr>
          <a:xfrm>
            <a:off x="0" y="4685071"/>
            <a:ext cx="5565058" cy="2172929"/>
          </a:xfrm>
          <a:custGeom>
            <a:avLst/>
            <a:gdLst>
              <a:gd name="connsiteX0" fmla="*/ 0 w 5565058"/>
              <a:gd name="connsiteY0" fmla="*/ 0 h 2172929"/>
              <a:gd name="connsiteX1" fmla="*/ 5565058 w 5565058"/>
              <a:gd name="connsiteY1" fmla="*/ 0 h 2172929"/>
              <a:gd name="connsiteX2" fmla="*/ 5565058 w 5565058"/>
              <a:gd name="connsiteY2" fmla="*/ 2172929 h 2172929"/>
              <a:gd name="connsiteX3" fmla="*/ 0 w 5565058"/>
              <a:gd name="connsiteY3" fmla="*/ 2172929 h 2172929"/>
            </a:gdLst>
            <a:ahLst/>
            <a:cxnLst>
              <a:cxn ang="0">
                <a:pos x="connsiteX0" y="connsiteY0"/>
              </a:cxn>
              <a:cxn ang="0">
                <a:pos x="connsiteX1" y="connsiteY1"/>
              </a:cxn>
              <a:cxn ang="0">
                <a:pos x="connsiteX2" y="connsiteY2"/>
              </a:cxn>
              <a:cxn ang="0">
                <a:pos x="connsiteX3" y="connsiteY3"/>
              </a:cxn>
            </a:cxnLst>
            <a:rect l="l" t="t" r="r" b="b"/>
            <a:pathLst>
              <a:path w="5565058" h="2172929">
                <a:moveTo>
                  <a:pt x="0" y="0"/>
                </a:moveTo>
                <a:lnTo>
                  <a:pt x="5565058" y="0"/>
                </a:lnTo>
                <a:lnTo>
                  <a:pt x="5565058" y="2172929"/>
                </a:lnTo>
                <a:lnTo>
                  <a:pt x="0" y="2172929"/>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2968E767-A22F-46D9-A6E0-F94F1442CBA8}"/>
              </a:ext>
            </a:extLst>
          </p:cNvPr>
          <p:cNvSpPr>
            <a:spLocks noGrp="1"/>
          </p:cNvSpPr>
          <p:nvPr>
            <p:ph type="pic" sz="quarter" idx="11"/>
          </p:nvPr>
        </p:nvSpPr>
        <p:spPr>
          <a:xfrm>
            <a:off x="5565058" y="4685071"/>
            <a:ext cx="3313471" cy="2172929"/>
          </a:xfrm>
          <a:custGeom>
            <a:avLst/>
            <a:gdLst>
              <a:gd name="connsiteX0" fmla="*/ 0 w 3313471"/>
              <a:gd name="connsiteY0" fmla="*/ 0 h 2172929"/>
              <a:gd name="connsiteX1" fmla="*/ 3313471 w 3313471"/>
              <a:gd name="connsiteY1" fmla="*/ 0 h 2172929"/>
              <a:gd name="connsiteX2" fmla="*/ 3313471 w 3313471"/>
              <a:gd name="connsiteY2" fmla="*/ 2172929 h 2172929"/>
              <a:gd name="connsiteX3" fmla="*/ 0 w 3313471"/>
              <a:gd name="connsiteY3" fmla="*/ 2172929 h 2172929"/>
            </a:gdLst>
            <a:ahLst/>
            <a:cxnLst>
              <a:cxn ang="0">
                <a:pos x="connsiteX0" y="connsiteY0"/>
              </a:cxn>
              <a:cxn ang="0">
                <a:pos x="connsiteX1" y="connsiteY1"/>
              </a:cxn>
              <a:cxn ang="0">
                <a:pos x="connsiteX2" y="connsiteY2"/>
              </a:cxn>
              <a:cxn ang="0">
                <a:pos x="connsiteX3" y="connsiteY3"/>
              </a:cxn>
            </a:cxnLst>
            <a:rect l="l" t="t" r="r" b="b"/>
            <a:pathLst>
              <a:path w="3313471" h="2172929">
                <a:moveTo>
                  <a:pt x="0" y="0"/>
                </a:moveTo>
                <a:lnTo>
                  <a:pt x="3313471" y="0"/>
                </a:lnTo>
                <a:lnTo>
                  <a:pt x="3313471" y="2172929"/>
                </a:lnTo>
                <a:lnTo>
                  <a:pt x="0" y="2172929"/>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61EA461A-FA64-443D-AD58-4F4824AE5BAF}"/>
              </a:ext>
            </a:extLst>
          </p:cNvPr>
          <p:cNvSpPr>
            <a:spLocks noGrp="1"/>
          </p:cNvSpPr>
          <p:nvPr>
            <p:ph type="pic" sz="quarter" idx="12"/>
          </p:nvPr>
        </p:nvSpPr>
        <p:spPr>
          <a:xfrm>
            <a:off x="8878529" y="4685072"/>
            <a:ext cx="3313471" cy="2172929"/>
          </a:xfrm>
          <a:custGeom>
            <a:avLst/>
            <a:gdLst>
              <a:gd name="connsiteX0" fmla="*/ 0 w 3313471"/>
              <a:gd name="connsiteY0" fmla="*/ 0 h 2172929"/>
              <a:gd name="connsiteX1" fmla="*/ 3313471 w 3313471"/>
              <a:gd name="connsiteY1" fmla="*/ 0 h 2172929"/>
              <a:gd name="connsiteX2" fmla="*/ 3313471 w 3313471"/>
              <a:gd name="connsiteY2" fmla="*/ 2172929 h 2172929"/>
              <a:gd name="connsiteX3" fmla="*/ 0 w 3313471"/>
              <a:gd name="connsiteY3" fmla="*/ 2172929 h 2172929"/>
            </a:gdLst>
            <a:ahLst/>
            <a:cxnLst>
              <a:cxn ang="0">
                <a:pos x="connsiteX0" y="connsiteY0"/>
              </a:cxn>
              <a:cxn ang="0">
                <a:pos x="connsiteX1" y="connsiteY1"/>
              </a:cxn>
              <a:cxn ang="0">
                <a:pos x="connsiteX2" y="connsiteY2"/>
              </a:cxn>
              <a:cxn ang="0">
                <a:pos x="connsiteX3" y="connsiteY3"/>
              </a:cxn>
            </a:cxnLst>
            <a:rect l="l" t="t" r="r" b="b"/>
            <a:pathLst>
              <a:path w="3313471" h="2172929">
                <a:moveTo>
                  <a:pt x="0" y="0"/>
                </a:moveTo>
                <a:lnTo>
                  <a:pt x="3313471" y="0"/>
                </a:lnTo>
                <a:lnTo>
                  <a:pt x="3313471" y="2172929"/>
                </a:lnTo>
                <a:lnTo>
                  <a:pt x="0" y="2172929"/>
                </a:lnTo>
                <a:close/>
              </a:path>
            </a:pathLst>
          </a:custGeom>
        </p:spPr>
        <p:txBody>
          <a:bodyPr wrap="square">
            <a:noAutofit/>
          </a:bodyPr>
          <a:lstStyle/>
          <a:p>
            <a:endParaRPr lang="en-US"/>
          </a:p>
        </p:txBody>
      </p:sp>
    </p:spTree>
    <p:extLst>
      <p:ext uri="{BB962C8B-B14F-4D97-AF65-F5344CB8AC3E}">
        <p14:creationId xmlns:p14="http://schemas.microsoft.com/office/powerpoint/2010/main" val="70912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FB4740E-AF05-47EC-9D47-C84D756B9897}"/>
              </a:ext>
            </a:extLst>
          </p:cNvPr>
          <p:cNvSpPr>
            <a:spLocks noGrp="1"/>
          </p:cNvSpPr>
          <p:nvPr>
            <p:ph type="pic" sz="quarter" idx="10"/>
          </p:nvPr>
        </p:nvSpPr>
        <p:spPr>
          <a:xfrm>
            <a:off x="2035277" y="3544530"/>
            <a:ext cx="5437239" cy="3313471"/>
          </a:xfrm>
          <a:custGeom>
            <a:avLst/>
            <a:gdLst>
              <a:gd name="connsiteX0" fmla="*/ 0 w 5437239"/>
              <a:gd name="connsiteY0" fmla="*/ 0 h 3313471"/>
              <a:gd name="connsiteX1" fmla="*/ 5437239 w 5437239"/>
              <a:gd name="connsiteY1" fmla="*/ 0 h 3313471"/>
              <a:gd name="connsiteX2" fmla="*/ 5437239 w 5437239"/>
              <a:gd name="connsiteY2" fmla="*/ 3313471 h 3313471"/>
              <a:gd name="connsiteX3" fmla="*/ 0 w 5437239"/>
              <a:gd name="connsiteY3" fmla="*/ 3313471 h 3313471"/>
            </a:gdLst>
            <a:ahLst/>
            <a:cxnLst>
              <a:cxn ang="0">
                <a:pos x="connsiteX0" y="connsiteY0"/>
              </a:cxn>
              <a:cxn ang="0">
                <a:pos x="connsiteX1" y="connsiteY1"/>
              </a:cxn>
              <a:cxn ang="0">
                <a:pos x="connsiteX2" y="connsiteY2"/>
              </a:cxn>
              <a:cxn ang="0">
                <a:pos x="connsiteX3" y="connsiteY3"/>
              </a:cxn>
            </a:cxnLst>
            <a:rect l="l" t="t" r="r" b="b"/>
            <a:pathLst>
              <a:path w="5437239" h="3313471">
                <a:moveTo>
                  <a:pt x="0" y="0"/>
                </a:moveTo>
                <a:lnTo>
                  <a:pt x="5437239" y="0"/>
                </a:lnTo>
                <a:lnTo>
                  <a:pt x="5437239" y="3313471"/>
                </a:lnTo>
                <a:lnTo>
                  <a:pt x="0" y="3313471"/>
                </a:lnTo>
                <a:close/>
              </a:path>
            </a:pathLst>
          </a:custGeom>
        </p:spPr>
        <p:txBody>
          <a:bodyPr wrap="square">
            <a:noAutofit/>
          </a:bodyPr>
          <a:lstStyle/>
          <a:p>
            <a:endParaRPr lang="en-US"/>
          </a:p>
        </p:txBody>
      </p:sp>
    </p:spTree>
    <p:extLst>
      <p:ext uri="{BB962C8B-B14F-4D97-AF65-F5344CB8AC3E}">
        <p14:creationId xmlns:p14="http://schemas.microsoft.com/office/powerpoint/2010/main" val="11401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91E3D08-AF76-4780-9E81-68818A9B9ADD}"/>
              </a:ext>
            </a:extLst>
          </p:cNvPr>
          <p:cNvSpPr>
            <a:spLocks noGrp="1"/>
          </p:cNvSpPr>
          <p:nvPr>
            <p:ph type="pic" sz="quarter" idx="10"/>
          </p:nvPr>
        </p:nvSpPr>
        <p:spPr>
          <a:xfrm>
            <a:off x="678425" y="1020548"/>
            <a:ext cx="4064000" cy="2738652"/>
          </a:xfrm>
          <a:custGeom>
            <a:avLst/>
            <a:gdLst>
              <a:gd name="connsiteX0" fmla="*/ 0 w 4064000"/>
              <a:gd name="connsiteY0" fmla="*/ 0 h 2738652"/>
              <a:gd name="connsiteX1" fmla="*/ 4064000 w 4064000"/>
              <a:gd name="connsiteY1" fmla="*/ 0 h 2738652"/>
              <a:gd name="connsiteX2" fmla="*/ 4064000 w 4064000"/>
              <a:gd name="connsiteY2" fmla="*/ 2738652 h 2738652"/>
              <a:gd name="connsiteX3" fmla="*/ 0 w 4064000"/>
              <a:gd name="connsiteY3" fmla="*/ 2738652 h 2738652"/>
            </a:gdLst>
            <a:ahLst/>
            <a:cxnLst>
              <a:cxn ang="0">
                <a:pos x="connsiteX0" y="connsiteY0"/>
              </a:cxn>
              <a:cxn ang="0">
                <a:pos x="connsiteX1" y="connsiteY1"/>
              </a:cxn>
              <a:cxn ang="0">
                <a:pos x="connsiteX2" y="connsiteY2"/>
              </a:cxn>
              <a:cxn ang="0">
                <a:pos x="connsiteX3" y="connsiteY3"/>
              </a:cxn>
            </a:cxnLst>
            <a:rect l="l" t="t" r="r" b="b"/>
            <a:pathLst>
              <a:path w="4064000" h="2738652">
                <a:moveTo>
                  <a:pt x="0" y="0"/>
                </a:moveTo>
                <a:lnTo>
                  <a:pt x="4064000" y="0"/>
                </a:lnTo>
                <a:lnTo>
                  <a:pt x="4064000" y="2738652"/>
                </a:lnTo>
                <a:lnTo>
                  <a:pt x="0" y="2738652"/>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04C73DD4-91A3-48F8-8B57-303042A155BC}"/>
              </a:ext>
            </a:extLst>
          </p:cNvPr>
          <p:cNvSpPr>
            <a:spLocks noGrp="1"/>
          </p:cNvSpPr>
          <p:nvPr>
            <p:ph type="pic" sz="quarter" idx="11"/>
          </p:nvPr>
        </p:nvSpPr>
        <p:spPr>
          <a:xfrm>
            <a:off x="4742426" y="1969454"/>
            <a:ext cx="2044455" cy="2602546"/>
          </a:xfrm>
          <a:custGeom>
            <a:avLst/>
            <a:gdLst>
              <a:gd name="connsiteX0" fmla="*/ 0 w 2044455"/>
              <a:gd name="connsiteY0" fmla="*/ 0 h 2602546"/>
              <a:gd name="connsiteX1" fmla="*/ 2044455 w 2044455"/>
              <a:gd name="connsiteY1" fmla="*/ 0 h 2602546"/>
              <a:gd name="connsiteX2" fmla="*/ 2044455 w 2044455"/>
              <a:gd name="connsiteY2" fmla="*/ 2602546 h 2602546"/>
              <a:gd name="connsiteX3" fmla="*/ 0 w 2044455"/>
              <a:gd name="connsiteY3" fmla="*/ 2602546 h 2602546"/>
            </a:gdLst>
            <a:ahLst/>
            <a:cxnLst>
              <a:cxn ang="0">
                <a:pos x="connsiteX0" y="connsiteY0"/>
              </a:cxn>
              <a:cxn ang="0">
                <a:pos x="connsiteX1" y="connsiteY1"/>
              </a:cxn>
              <a:cxn ang="0">
                <a:pos x="connsiteX2" y="connsiteY2"/>
              </a:cxn>
              <a:cxn ang="0">
                <a:pos x="connsiteX3" y="connsiteY3"/>
              </a:cxn>
            </a:cxnLst>
            <a:rect l="l" t="t" r="r" b="b"/>
            <a:pathLst>
              <a:path w="2044455" h="2602546">
                <a:moveTo>
                  <a:pt x="0" y="0"/>
                </a:moveTo>
                <a:lnTo>
                  <a:pt x="2044455" y="0"/>
                </a:lnTo>
                <a:lnTo>
                  <a:pt x="2044455" y="2602546"/>
                </a:lnTo>
                <a:lnTo>
                  <a:pt x="0" y="2602546"/>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89A8EBC6-F45A-4270-9021-86976C5E33E3}"/>
              </a:ext>
            </a:extLst>
          </p:cNvPr>
          <p:cNvSpPr>
            <a:spLocks noGrp="1"/>
          </p:cNvSpPr>
          <p:nvPr>
            <p:ph type="pic" sz="quarter" idx="12"/>
          </p:nvPr>
        </p:nvSpPr>
        <p:spPr>
          <a:xfrm>
            <a:off x="2697969" y="3759200"/>
            <a:ext cx="2044455" cy="2602546"/>
          </a:xfrm>
          <a:custGeom>
            <a:avLst/>
            <a:gdLst>
              <a:gd name="connsiteX0" fmla="*/ 0 w 2044455"/>
              <a:gd name="connsiteY0" fmla="*/ 0 h 2602546"/>
              <a:gd name="connsiteX1" fmla="*/ 2044455 w 2044455"/>
              <a:gd name="connsiteY1" fmla="*/ 0 h 2602546"/>
              <a:gd name="connsiteX2" fmla="*/ 2044455 w 2044455"/>
              <a:gd name="connsiteY2" fmla="*/ 2602546 h 2602546"/>
              <a:gd name="connsiteX3" fmla="*/ 0 w 2044455"/>
              <a:gd name="connsiteY3" fmla="*/ 2602546 h 2602546"/>
            </a:gdLst>
            <a:ahLst/>
            <a:cxnLst>
              <a:cxn ang="0">
                <a:pos x="connsiteX0" y="connsiteY0"/>
              </a:cxn>
              <a:cxn ang="0">
                <a:pos x="connsiteX1" y="connsiteY1"/>
              </a:cxn>
              <a:cxn ang="0">
                <a:pos x="connsiteX2" y="connsiteY2"/>
              </a:cxn>
              <a:cxn ang="0">
                <a:pos x="connsiteX3" y="connsiteY3"/>
              </a:cxn>
            </a:cxnLst>
            <a:rect l="l" t="t" r="r" b="b"/>
            <a:pathLst>
              <a:path w="2044455" h="2602546">
                <a:moveTo>
                  <a:pt x="0" y="0"/>
                </a:moveTo>
                <a:lnTo>
                  <a:pt x="2044455" y="0"/>
                </a:lnTo>
                <a:lnTo>
                  <a:pt x="2044455" y="2602546"/>
                </a:lnTo>
                <a:lnTo>
                  <a:pt x="0" y="2602546"/>
                </a:lnTo>
                <a:close/>
              </a:path>
            </a:pathLst>
          </a:custGeom>
        </p:spPr>
        <p:txBody>
          <a:bodyPr wrap="square">
            <a:noAutofit/>
          </a:bodyPr>
          <a:lstStyle/>
          <a:p>
            <a:endParaRPr lang="en-US"/>
          </a:p>
        </p:txBody>
      </p:sp>
    </p:spTree>
    <p:extLst>
      <p:ext uri="{BB962C8B-B14F-4D97-AF65-F5344CB8AC3E}">
        <p14:creationId xmlns:p14="http://schemas.microsoft.com/office/powerpoint/2010/main" val="40104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2875914-A5A2-4915-9A42-E2113294CFE8}"/>
              </a:ext>
            </a:extLst>
          </p:cNvPr>
          <p:cNvSpPr>
            <a:spLocks noGrp="1"/>
          </p:cNvSpPr>
          <p:nvPr>
            <p:ph type="pic" sz="quarter" idx="10"/>
          </p:nvPr>
        </p:nvSpPr>
        <p:spPr>
          <a:xfrm>
            <a:off x="8890000" y="1020548"/>
            <a:ext cx="3302000" cy="4816904"/>
          </a:xfrm>
          <a:custGeom>
            <a:avLst/>
            <a:gdLst>
              <a:gd name="connsiteX0" fmla="*/ 0 w 3302000"/>
              <a:gd name="connsiteY0" fmla="*/ 0 h 4816904"/>
              <a:gd name="connsiteX1" fmla="*/ 3302000 w 3302000"/>
              <a:gd name="connsiteY1" fmla="*/ 0 h 4816904"/>
              <a:gd name="connsiteX2" fmla="*/ 3302000 w 3302000"/>
              <a:gd name="connsiteY2" fmla="*/ 4816904 h 4816904"/>
              <a:gd name="connsiteX3" fmla="*/ 0 w 3302000"/>
              <a:gd name="connsiteY3" fmla="*/ 4816904 h 4816904"/>
            </a:gdLst>
            <a:ahLst/>
            <a:cxnLst>
              <a:cxn ang="0">
                <a:pos x="connsiteX0" y="connsiteY0"/>
              </a:cxn>
              <a:cxn ang="0">
                <a:pos x="connsiteX1" y="connsiteY1"/>
              </a:cxn>
              <a:cxn ang="0">
                <a:pos x="connsiteX2" y="connsiteY2"/>
              </a:cxn>
              <a:cxn ang="0">
                <a:pos x="connsiteX3" y="connsiteY3"/>
              </a:cxn>
            </a:cxnLst>
            <a:rect l="l" t="t" r="r" b="b"/>
            <a:pathLst>
              <a:path w="3302000" h="4816904">
                <a:moveTo>
                  <a:pt x="0" y="0"/>
                </a:moveTo>
                <a:lnTo>
                  <a:pt x="3302000" y="0"/>
                </a:lnTo>
                <a:lnTo>
                  <a:pt x="3302000" y="4816904"/>
                </a:lnTo>
                <a:lnTo>
                  <a:pt x="0" y="4816904"/>
                </a:lnTo>
                <a:close/>
              </a:path>
            </a:pathLst>
          </a:custGeom>
        </p:spPr>
        <p:txBody>
          <a:bodyPr wrap="square">
            <a:noAutofit/>
          </a:bodyPr>
          <a:lstStyle/>
          <a:p>
            <a:endParaRPr lang="en-US"/>
          </a:p>
        </p:txBody>
      </p:sp>
    </p:spTree>
    <p:extLst>
      <p:ext uri="{BB962C8B-B14F-4D97-AF65-F5344CB8AC3E}">
        <p14:creationId xmlns:p14="http://schemas.microsoft.com/office/powerpoint/2010/main" val="217011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32BF46D-1AFB-44FA-A07B-A25FF0AE340E}"/>
              </a:ext>
            </a:extLst>
          </p:cNvPr>
          <p:cNvSpPr>
            <a:spLocks noGrp="1"/>
          </p:cNvSpPr>
          <p:nvPr>
            <p:ph type="pic" sz="quarter" idx="10"/>
          </p:nvPr>
        </p:nvSpPr>
        <p:spPr>
          <a:xfrm>
            <a:off x="6746240" y="0"/>
            <a:ext cx="3972560" cy="4785360"/>
          </a:xfrm>
          <a:custGeom>
            <a:avLst/>
            <a:gdLst>
              <a:gd name="connsiteX0" fmla="*/ 0 w 3972560"/>
              <a:gd name="connsiteY0" fmla="*/ 0 h 4785360"/>
              <a:gd name="connsiteX1" fmla="*/ 3972560 w 3972560"/>
              <a:gd name="connsiteY1" fmla="*/ 0 h 4785360"/>
              <a:gd name="connsiteX2" fmla="*/ 3972560 w 3972560"/>
              <a:gd name="connsiteY2" fmla="*/ 4785360 h 4785360"/>
              <a:gd name="connsiteX3" fmla="*/ 0 w 3972560"/>
              <a:gd name="connsiteY3" fmla="*/ 4785360 h 4785360"/>
            </a:gdLst>
            <a:ahLst/>
            <a:cxnLst>
              <a:cxn ang="0">
                <a:pos x="connsiteX0" y="connsiteY0"/>
              </a:cxn>
              <a:cxn ang="0">
                <a:pos x="connsiteX1" y="connsiteY1"/>
              </a:cxn>
              <a:cxn ang="0">
                <a:pos x="connsiteX2" y="connsiteY2"/>
              </a:cxn>
              <a:cxn ang="0">
                <a:pos x="connsiteX3" y="connsiteY3"/>
              </a:cxn>
            </a:cxnLst>
            <a:rect l="l" t="t" r="r" b="b"/>
            <a:pathLst>
              <a:path w="3972560" h="4785360">
                <a:moveTo>
                  <a:pt x="0" y="0"/>
                </a:moveTo>
                <a:lnTo>
                  <a:pt x="3972560" y="0"/>
                </a:lnTo>
                <a:lnTo>
                  <a:pt x="3972560" y="4785360"/>
                </a:lnTo>
                <a:lnTo>
                  <a:pt x="0" y="4785360"/>
                </a:lnTo>
                <a:close/>
              </a:path>
            </a:pathLst>
          </a:custGeom>
        </p:spPr>
        <p:txBody>
          <a:bodyPr wrap="square">
            <a:noAutofit/>
          </a:bodyPr>
          <a:lstStyle/>
          <a:p>
            <a:endParaRPr lang="en-US"/>
          </a:p>
        </p:txBody>
      </p:sp>
    </p:spTree>
    <p:extLst>
      <p:ext uri="{BB962C8B-B14F-4D97-AF65-F5344CB8AC3E}">
        <p14:creationId xmlns:p14="http://schemas.microsoft.com/office/powerpoint/2010/main" val="289528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9444312-F602-4FAD-9B86-7ECDF80BA19C}"/>
              </a:ext>
            </a:extLst>
          </p:cNvPr>
          <p:cNvSpPr>
            <a:spLocks noGrp="1"/>
          </p:cNvSpPr>
          <p:nvPr>
            <p:ph type="pic" sz="quarter" idx="10"/>
          </p:nvPr>
        </p:nvSpPr>
        <p:spPr>
          <a:xfrm>
            <a:off x="2438400" y="1742440"/>
            <a:ext cx="8148320" cy="3373120"/>
          </a:xfrm>
          <a:custGeom>
            <a:avLst/>
            <a:gdLst>
              <a:gd name="connsiteX0" fmla="*/ 0 w 8148320"/>
              <a:gd name="connsiteY0" fmla="*/ 0 h 3373120"/>
              <a:gd name="connsiteX1" fmla="*/ 8148320 w 8148320"/>
              <a:gd name="connsiteY1" fmla="*/ 0 h 3373120"/>
              <a:gd name="connsiteX2" fmla="*/ 8148320 w 8148320"/>
              <a:gd name="connsiteY2" fmla="*/ 3373120 h 3373120"/>
              <a:gd name="connsiteX3" fmla="*/ 0 w 8148320"/>
              <a:gd name="connsiteY3" fmla="*/ 3373120 h 3373120"/>
            </a:gdLst>
            <a:ahLst/>
            <a:cxnLst>
              <a:cxn ang="0">
                <a:pos x="connsiteX0" y="connsiteY0"/>
              </a:cxn>
              <a:cxn ang="0">
                <a:pos x="connsiteX1" y="connsiteY1"/>
              </a:cxn>
              <a:cxn ang="0">
                <a:pos x="connsiteX2" y="connsiteY2"/>
              </a:cxn>
              <a:cxn ang="0">
                <a:pos x="connsiteX3" y="connsiteY3"/>
              </a:cxn>
            </a:cxnLst>
            <a:rect l="l" t="t" r="r" b="b"/>
            <a:pathLst>
              <a:path w="8148320" h="3373120">
                <a:moveTo>
                  <a:pt x="0" y="0"/>
                </a:moveTo>
                <a:lnTo>
                  <a:pt x="8148320" y="0"/>
                </a:lnTo>
                <a:lnTo>
                  <a:pt x="8148320" y="3373120"/>
                </a:lnTo>
                <a:lnTo>
                  <a:pt x="0" y="3373120"/>
                </a:lnTo>
                <a:close/>
              </a:path>
            </a:pathLst>
          </a:custGeom>
        </p:spPr>
        <p:txBody>
          <a:bodyPr wrap="square">
            <a:noAutofit/>
          </a:bodyPr>
          <a:lstStyle/>
          <a:p>
            <a:endParaRPr lang="en-US"/>
          </a:p>
        </p:txBody>
      </p:sp>
    </p:spTree>
    <p:extLst>
      <p:ext uri="{BB962C8B-B14F-4D97-AF65-F5344CB8AC3E}">
        <p14:creationId xmlns:p14="http://schemas.microsoft.com/office/powerpoint/2010/main" val="51673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BA29013-1E57-4AB3-99AD-3FE052CC3E27}"/>
              </a:ext>
            </a:extLst>
          </p:cNvPr>
          <p:cNvSpPr>
            <a:spLocks noGrp="1"/>
          </p:cNvSpPr>
          <p:nvPr>
            <p:ph type="pic" sz="quarter" idx="10"/>
          </p:nvPr>
        </p:nvSpPr>
        <p:spPr>
          <a:xfrm>
            <a:off x="1056640" y="1234440"/>
            <a:ext cx="4389120" cy="4389120"/>
          </a:xfrm>
          <a:custGeom>
            <a:avLst/>
            <a:gdLst>
              <a:gd name="connsiteX0" fmla="*/ 0 w 4389120"/>
              <a:gd name="connsiteY0" fmla="*/ 0 h 4389120"/>
              <a:gd name="connsiteX1" fmla="*/ 4389120 w 4389120"/>
              <a:gd name="connsiteY1" fmla="*/ 0 h 4389120"/>
              <a:gd name="connsiteX2" fmla="*/ 4389120 w 4389120"/>
              <a:gd name="connsiteY2" fmla="*/ 4389120 h 4389120"/>
              <a:gd name="connsiteX3" fmla="*/ 0 w 4389120"/>
              <a:gd name="connsiteY3" fmla="*/ 4389120 h 4389120"/>
            </a:gdLst>
            <a:ahLst/>
            <a:cxnLst>
              <a:cxn ang="0">
                <a:pos x="connsiteX0" y="connsiteY0"/>
              </a:cxn>
              <a:cxn ang="0">
                <a:pos x="connsiteX1" y="connsiteY1"/>
              </a:cxn>
              <a:cxn ang="0">
                <a:pos x="connsiteX2" y="connsiteY2"/>
              </a:cxn>
              <a:cxn ang="0">
                <a:pos x="connsiteX3" y="connsiteY3"/>
              </a:cxn>
            </a:cxnLst>
            <a:rect l="l" t="t" r="r" b="b"/>
            <a:pathLst>
              <a:path w="4389120" h="4389120">
                <a:moveTo>
                  <a:pt x="0" y="0"/>
                </a:moveTo>
                <a:lnTo>
                  <a:pt x="4389120" y="0"/>
                </a:lnTo>
                <a:lnTo>
                  <a:pt x="4389120" y="4389120"/>
                </a:lnTo>
                <a:lnTo>
                  <a:pt x="0" y="4389120"/>
                </a:lnTo>
                <a:close/>
              </a:path>
            </a:pathLst>
          </a:custGeom>
        </p:spPr>
        <p:txBody>
          <a:bodyPr wrap="square">
            <a:noAutofit/>
          </a:bodyPr>
          <a:lstStyle/>
          <a:p>
            <a:endParaRPr lang="en-US"/>
          </a:p>
        </p:txBody>
      </p:sp>
    </p:spTree>
    <p:extLst>
      <p:ext uri="{BB962C8B-B14F-4D97-AF65-F5344CB8AC3E}">
        <p14:creationId xmlns:p14="http://schemas.microsoft.com/office/powerpoint/2010/main" val="152432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B72E47A-6608-4CE2-B14D-2E15B6D03BD6}"/>
              </a:ext>
            </a:extLst>
          </p:cNvPr>
          <p:cNvSpPr>
            <a:spLocks noGrp="1"/>
          </p:cNvSpPr>
          <p:nvPr>
            <p:ph type="pic" sz="quarter" idx="10"/>
          </p:nvPr>
        </p:nvSpPr>
        <p:spPr>
          <a:xfrm>
            <a:off x="7316258" y="0"/>
            <a:ext cx="4130040" cy="4130040"/>
          </a:xfrm>
          <a:custGeom>
            <a:avLst/>
            <a:gdLst>
              <a:gd name="connsiteX0" fmla="*/ 0 w 4130040"/>
              <a:gd name="connsiteY0" fmla="*/ 0 h 4130040"/>
              <a:gd name="connsiteX1" fmla="*/ 4130040 w 4130040"/>
              <a:gd name="connsiteY1" fmla="*/ 0 h 4130040"/>
              <a:gd name="connsiteX2" fmla="*/ 4130040 w 4130040"/>
              <a:gd name="connsiteY2" fmla="*/ 4130040 h 4130040"/>
              <a:gd name="connsiteX3" fmla="*/ 0 w 4130040"/>
              <a:gd name="connsiteY3" fmla="*/ 4130040 h 4130040"/>
            </a:gdLst>
            <a:ahLst/>
            <a:cxnLst>
              <a:cxn ang="0">
                <a:pos x="connsiteX0" y="connsiteY0"/>
              </a:cxn>
              <a:cxn ang="0">
                <a:pos x="connsiteX1" y="connsiteY1"/>
              </a:cxn>
              <a:cxn ang="0">
                <a:pos x="connsiteX2" y="connsiteY2"/>
              </a:cxn>
              <a:cxn ang="0">
                <a:pos x="connsiteX3" y="connsiteY3"/>
              </a:cxn>
            </a:cxnLst>
            <a:rect l="l" t="t" r="r" b="b"/>
            <a:pathLst>
              <a:path w="4130040" h="4130040">
                <a:moveTo>
                  <a:pt x="0" y="0"/>
                </a:moveTo>
                <a:lnTo>
                  <a:pt x="4130040" y="0"/>
                </a:lnTo>
                <a:lnTo>
                  <a:pt x="4130040" y="4130040"/>
                </a:lnTo>
                <a:lnTo>
                  <a:pt x="0" y="4130040"/>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36A7B170-0DF6-4162-9D18-80CE5908AD16}"/>
              </a:ext>
            </a:extLst>
          </p:cNvPr>
          <p:cNvSpPr>
            <a:spLocks noGrp="1"/>
          </p:cNvSpPr>
          <p:nvPr>
            <p:ph type="pic" sz="quarter" idx="11"/>
          </p:nvPr>
        </p:nvSpPr>
        <p:spPr>
          <a:xfrm>
            <a:off x="745702" y="2727960"/>
            <a:ext cx="4130040" cy="4130040"/>
          </a:xfrm>
          <a:custGeom>
            <a:avLst/>
            <a:gdLst>
              <a:gd name="connsiteX0" fmla="*/ 0 w 4130040"/>
              <a:gd name="connsiteY0" fmla="*/ 0 h 4130040"/>
              <a:gd name="connsiteX1" fmla="*/ 4130040 w 4130040"/>
              <a:gd name="connsiteY1" fmla="*/ 0 h 4130040"/>
              <a:gd name="connsiteX2" fmla="*/ 4130040 w 4130040"/>
              <a:gd name="connsiteY2" fmla="*/ 4130040 h 4130040"/>
              <a:gd name="connsiteX3" fmla="*/ 0 w 4130040"/>
              <a:gd name="connsiteY3" fmla="*/ 4130040 h 4130040"/>
            </a:gdLst>
            <a:ahLst/>
            <a:cxnLst>
              <a:cxn ang="0">
                <a:pos x="connsiteX0" y="connsiteY0"/>
              </a:cxn>
              <a:cxn ang="0">
                <a:pos x="connsiteX1" y="connsiteY1"/>
              </a:cxn>
              <a:cxn ang="0">
                <a:pos x="connsiteX2" y="connsiteY2"/>
              </a:cxn>
              <a:cxn ang="0">
                <a:pos x="connsiteX3" y="connsiteY3"/>
              </a:cxn>
            </a:cxnLst>
            <a:rect l="l" t="t" r="r" b="b"/>
            <a:pathLst>
              <a:path w="4130040" h="4130040">
                <a:moveTo>
                  <a:pt x="0" y="0"/>
                </a:moveTo>
                <a:lnTo>
                  <a:pt x="4130040" y="0"/>
                </a:lnTo>
                <a:lnTo>
                  <a:pt x="4130040" y="4130040"/>
                </a:lnTo>
                <a:lnTo>
                  <a:pt x="0" y="4130040"/>
                </a:lnTo>
                <a:close/>
              </a:path>
            </a:pathLst>
          </a:custGeom>
        </p:spPr>
        <p:txBody>
          <a:bodyPr wrap="square">
            <a:noAutofit/>
          </a:bodyPr>
          <a:lstStyle/>
          <a:p>
            <a:endParaRPr lang="en-US"/>
          </a:p>
        </p:txBody>
      </p:sp>
    </p:spTree>
    <p:extLst>
      <p:ext uri="{BB962C8B-B14F-4D97-AF65-F5344CB8AC3E}">
        <p14:creationId xmlns:p14="http://schemas.microsoft.com/office/powerpoint/2010/main" val="30428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E201D0C-002C-49D5-BA47-BF634F5E8B1C}"/>
              </a:ext>
            </a:extLst>
          </p:cNvPr>
          <p:cNvSpPr>
            <a:spLocks noGrp="1"/>
          </p:cNvSpPr>
          <p:nvPr>
            <p:ph type="pic" sz="quarter" idx="10"/>
          </p:nvPr>
        </p:nvSpPr>
        <p:spPr>
          <a:xfrm>
            <a:off x="0" y="0"/>
            <a:ext cx="6868160" cy="6868160"/>
          </a:xfrm>
          <a:custGeom>
            <a:avLst/>
            <a:gdLst>
              <a:gd name="connsiteX0" fmla="*/ 0 w 6868160"/>
              <a:gd name="connsiteY0" fmla="*/ 0 h 6868160"/>
              <a:gd name="connsiteX1" fmla="*/ 6868160 w 6868160"/>
              <a:gd name="connsiteY1" fmla="*/ 0 h 6868160"/>
              <a:gd name="connsiteX2" fmla="*/ 6868160 w 6868160"/>
              <a:gd name="connsiteY2" fmla="*/ 6868160 h 6868160"/>
              <a:gd name="connsiteX3" fmla="*/ 0 w 6868160"/>
              <a:gd name="connsiteY3" fmla="*/ 6868160 h 6868160"/>
            </a:gdLst>
            <a:ahLst/>
            <a:cxnLst>
              <a:cxn ang="0">
                <a:pos x="connsiteX0" y="connsiteY0"/>
              </a:cxn>
              <a:cxn ang="0">
                <a:pos x="connsiteX1" y="connsiteY1"/>
              </a:cxn>
              <a:cxn ang="0">
                <a:pos x="connsiteX2" y="connsiteY2"/>
              </a:cxn>
              <a:cxn ang="0">
                <a:pos x="connsiteX3" y="connsiteY3"/>
              </a:cxn>
            </a:cxnLst>
            <a:rect l="l" t="t" r="r" b="b"/>
            <a:pathLst>
              <a:path w="6868160" h="6868160">
                <a:moveTo>
                  <a:pt x="0" y="0"/>
                </a:moveTo>
                <a:lnTo>
                  <a:pt x="6868160" y="0"/>
                </a:lnTo>
                <a:lnTo>
                  <a:pt x="6868160" y="6868160"/>
                </a:lnTo>
                <a:lnTo>
                  <a:pt x="0" y="6868160"/>
                </a:lnTo>
                <a:close/>
              </a:path>
            </a:pathLst>
          </a:custGeom>
        </p:spPr>
        <p:txBody>
          <a:bodyPr wrap="square">
            <a:noAutofit/>
          </a:bodyPr>
          <a:lstStyle/>
          <a:p>
            <a:endParaRPr lang="en-US"/>
          </a:p>
        </p:txBody>
      </p:sp>
    </p:spTree>
    <p:extLst>
      <p:ext uri="{BB962C8B-B14F-4D97-AF65-F5344CB8AC3E}">
        <p14:creationId xmlns:p14="http://schemas.microsoft.com/office/powerpoint/2010/main" val="82387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BC9D99D-AF63-4E4D-8091-1329B02AAE55}"/>
              </a:ext>
            </a:extLst>
          </p:cNvPr>
          <p:cNvSpPr>
            <a:spLocks noGrp="1"/>
          </p:cNvSpPr>
          <p:nvPr>
            <p:ph type="pic" sz="quarter" idx="10"/>
          </p:nvPr>
        </p:nvSpPr>
        <p:spPr>
          <a:xfrm>
            <a:off x="1622385" y="1423687"/>
            <a:ext cx="2866663" cy="4085863"/>
          </a:xfrm>
          <a:custGeom>
            <a:avLst/>
            <a:gdLst>
              <a:gd name="connsiteX0" fmla="*/ 0 w 2866663"/>
              <a:gd name="connsiteY0" fmla="*/ 0 h 4085863"/>
              <a:gd name="connsiteX1" fmla="*/ 2866663 w 2866663"/>
              <a:gd name="connsiteY1" fmla="*/ 0 h 4085863"/>
              <a:gd name="connsiteX2" fmla="*/ 2866663 w 2866663"/>
              <a:gd name="connsiteY2" fmla="*/ 4085863 h 4085863"/>
              <a:gd name="connsiteX3" fmla="*/ 0 w 2866663"/>
              <a:gd name="connsiteY3" fmla="*/ 4085863 h 4085863"/>
            </a:gdLst>
            <a:ahLst/>
            <a:cxnLst>
              <a:cxn ang="0">
                <a:pos x="connsiteX0" y="connsiteY0"/>
              </a:cxn>
              <a:cxn ang="0">
                <a:pos x="connsiteX1" y="connsiteY1"/>
              </a:cxn>
              <a:cxn ang="0">
                <a:pos x="connsiteX2" y="connsiteY2"/>
              </a:cxn>
              <a:cxn ang="0">
                <a:pos x="connsiteX3" y="connsiteY3"/>
              </a:cxn>
            </a:cxnLst>
            <a:rect l="l" t="t" r="r" b="b"/>
            <a:pathLst>
              <a:path w="2866663" h="4085863">
                <a:moveTo>
                  <a:pt x="0" y="0"/>
                </a:moveTo>
                <a:lnTo>
                  <a:pt x="2866663" y="0"/>
                </a:lnTo>
                <a:lnTo>
                  <a:pt x="2866663" y="4085863"/>
                </a:lnTo>
                <a:lnTo>
                  <a:pt x="0" y="4085863"/>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E6512888-89AB-4A4C-A28A-B4019C518561}"/>
              </a:ext>
            </a:extLst>
          </p:cNvPr>
          <p:cNvSpPr>
            <a:spLocks noGrp="1"/>
          </p:cNvSpPr>
          <p:nvPr>
            <p:ph type="pic" sz="quarter" idx="11"/>
          </p:nvPr>
        </p:nvSpPr>
        <p:spPr>
          <a:xfrm>
            <a:off x="4489049" y="1423686"/>
            <a:ext cx="2866663" cy="4085863"/>
          </a:xfrm>
          <a:custGeom>
            <a:avLst/>
            <a:gdLst>
              <a:gd name="connsiteX0" fmla="*/ 0 w 2866663"/>
              <a:gd name="connsiteY0" fmla="*/ 0 h 4085863"/>
              <a:gd name="connsiteX1" fmla="*/ 2866663 w 2866663"/>
              <a:gd name="connsiteY1" fmla="*/ 0 h 4085863"/>
              <a:gd name="connsiteX2" fmla="*/ 2866663 w 2866663"/>
              <a:gd name="connsiteY2" fmla="*/ 4085863 h 4085863"/>
              <a:gd name="connsiteX3" fmla="*/ 0 w 2866663"/>
              <a:gd name="connsiteY3" fmla="*/ 4085863 h 4085863"/>
            </a:gdLst>
            <a:ahLst/>
            <a:cxnLst>
              <a:cxn ang="0">
                <a:pos x="connsiteX0" y="connsiteY0"/>
              </a:cxn>
              <a:cxn ang="0">
                <a:pos x="connsiteX1" y="connsiteY1"/>
              </a:cxn>
              <a:cxn ang="0">
                <a:pos x="connsiteX2" y="connsiteY2"/>
              </a:cxn>
              <a:cxn ang="0">
                <a:pos x="connsiteX3" y="connsiteY3"/>
              </a:cxn>
            </a:cxnLst>
            <a:rect l="l" t="t" r="r" b="b"/>
            <a:pathLst>
              <a:path w="2866663" h="4085863">
                <a:moveTo>
                  <a:pt x="0" y="0"/>
                </a:moveTo>
                <a:lnTo>
                  <a:pt x="2866663" y="0"/>
                </a:lnTo>
                <a:lnTo>
                  <a:pt x="2866663" y="4085863"/>
                </a:lnTo>
                <a:lnTo>
                  <a:pt x="0" y="4085863"/>
                </a:ln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1404BF0E-5CD8-4573-A3EC-4627578B7A6D}"/>
              </a:ext>
            </a:extLst>
          </p:cNvPr>
          <p:cNvSpPr>
            <a:spLocks noGrp="1"/>
          </p:cNvSpPr>
          <p:nvPr>
            <p:ph type="pic" sz="quarter" idx="12"/>
          </p:nvPr>
        </p:nvSpPr>
        <p:spPr>
          <a:xfrm>
            <a:off x="7355711" y="1423686"/>
            <a:ext cx="2866663" cy="4085863"/>
          </a:xfrm>
          <a:custGeom>
            <a:avLst/>
            <a:gdLst>
              <a:gd name="connsiteX0" fmla="*/ 0 w 2866663"/>
              <a:gd name="connsiteY0" fmla="*/ 0 h 4085863"/>
              <a:gd name="connsiteX1" fmla="*/ 2866663 w 2866663"/>
              <a:gd name="connsiteY1" fmla="*/ 0 h 4085863"/>
              <a:gd name="connsiteX2" fmla="*/ 2866663 w 2866663"/>
              <a:gd name="connsiteY2" fmla="*/ 4085863 h 4085863"/>
              <a:gd name="connsiteX3" fmla="*/ 0 w 2866663"/>
              <a:gd name="connsiteY3" fmla="*/ 4085863 h 4085863"/>
            </a:gdLst>
            <a:ahLst/>
            <a:cxnLst>
              <a:cxn ang="0">
                <a:pos x="connsiteX0" y="connsiteY0"/>
              </a:cxn>
              <a:cxn ang="0">
                <a:pos x="connsiteX1" y="connsiteY1"/>
              </a:cxn>
              <a:cxn ang="0">
                <a:pos x="connsiteX2" y="connsiteY2"/>
              </a:cxn>
              <a:cxn ang="0">
                <a:pos x="connsiteX3" y="connsiteY3"/>
              </a:cxn>
            </a:cxnLst>
            <a:rect l="l" t="t" r="r" b="b"/>
            <a:pathLst>
              <a:path w="2866663" h="4085863">
                <a:moveTo>
                  <a:pt x="0" y="0"/>
                </a:moveTo>
                <a:lnTo>
                  <a:pt x="2866663" y="0"/>
                </a:lnTo>
                <a:lnTo>
                  <a:pt x="2866663" y="4085863"/>
                </a:lnTo>
                <a:lnTo>
                  <a:pt x="0" y="4085863"/>
                </a:lnTo>
                <a:close/>
              </a:path>
            </a:pathLst>
          </a:custGeom>
        </p:spPr>
        <p:txBody>
          <a:bodyPr wrap="square">
            <a:noAutofit/>
          </a:bodyPr>
          <a:lstStyle/>
          <a:p>
            <a:endParaRPr lang="en-US"/>
          </a:p>
        </p:txBody>
      </p:sp>
    </p:spTree>
    <p:extLst>
      <p:ext uri="{BB962C8B-B14F-4D97-AF65-F5344CB8AC3E}">
        <p14:creationId xmlns:p14="http://schemas.microsoft.com/office/powerpoint/2010/main" val="368631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7.xml"/><Relationship Id="rId21" Type="http://schemas.openxmlformats.org/officeDocument/2006/relationships/slideLayout" Target="../slideLayouts/slideLayout72.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63" Type="http://schemas.openxmlformats.org/officeDocument/2006/relationships/slideLayout" Target="../slideLayouts/slideLayout114.xml"/><Relationship Id="rId68" Type="http://schemas.openxmlformats.org/officeDocument/2006/relationships/slideLayout" Target="../slideLayouts/slideLayout119.xml"/><Relationship Id="rId7" Type="http://schemas.openxmlformats.org/officeDocument/2006/relationships/slideLayout" Target="../slideLayouts/slideLayout58.xml"/><Relationship Id="rId71" Type="http://schemas.openxmlformats.org/officeDocument/2006/relationships/tags" Target="../tags/tag1.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slideLayout" Target="../slideLayouts/slideLayout109.xml"/><Relationship Id="rId66" Type="http://schemas.openxmlformats.org/officeDocument/2006/relationships/slideLayout" Target="../slideLayouts/slideLayout117.xml"/><Relationship Id="rId5" Type="http://schemas.openxmlformats.org/officeDocument/2006/relationships/slideLayout" Target="../slideLayouts/slideLayout56.xml"/><Relationship Id="rId61" Type="http://schemas.openxmlformats.org/officeDocument/2006/relationships/slideLayout" Target="../slideLayouts/slideLayout112.xml"/><Relationship Id="rId19" Type="http://schemas.openxmlformats.org/officeDocument/2006/relationships/slideLayout" Target="../slideLayouts/slideLayout7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64" Type="http://schemas.openxmlformats.org/officeDocument/2006/relationships/slideLayout" Target="../slideLayouts/slideLayout115.xml"/><Relationship Id="rId69" Type="http://schemas.openxmlformats.org/officeDocument/2006/relationships/slideLayout" Target="../slideLayouts/slideLayout120.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slideLayout" Target="../slideLayouts/slideLayout110.xml"/><Relationship Id="rId67" Type="http://schemas.openxmlformats.org/officeDocument/2006/relationships/slideLayout" Target="../slideLayouts/slideLayout118.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62" Type="http://schemas.openxmlformats.org/officeDocument/2006/relationships/slideLayout" Target="../slideLayouts/slideLayout113.xml"/><Relationship Id="rId70"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slideLayout" Target="../slideLayouts/slideLayout108.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 Id="rId60" Type="http://schemas.openxmlformats.org/officeDocument/2006/relationships/slideLayout" Target="../slideLayouts/slideLayout111.xml"/><Relationship Id="rId65" Type="http://schemas.openxmlformats.org/officeDocument/2006/relationships/slideLayout" Target="../slideLayouts/slideLayout116.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9" Type="http://schemas.openxmlformats.org/officeDocument/2006/relationships/slideLayout" Target="../slideLayouts/slideLayout90.xml"/><Relationship Id="rId34" Type="http://schemas.openxmlformats.org/officeDocument/2006/relationships/slideLayout" Target="../slideLayouts/slideLayout85.xml"/><Relationship Id="rId50" Type="http://schemas.openxmlformats.org/officeDocument/2006/relationships/slideLayout" Target="../slideLayouts/slideLayout101.xml"/><Relationship Id="rId55"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11277600" y="5949791"/>
            <a:ext cx="609600" cy="681037"/>
          </a:xfrm>
          <a:prstGeom prst="rect">
            <a:avLst/>
          </a:prstGeom>
        </p:spPr>
        <p:txBody>
          <a:bodyPr vert="horz" lIns="91440" tIns="45720" rIns="91440" bIns="45720" rtlCol="0" anchor="ctr"/>
          <a:lstStyle>
            <a:lvl1pPr algn="ctr">
              <a:defRPr sz="1000">
                <a:solidFill>
                  <a:schemeClr val="tx1">
                    <a:tint val="75000"/>
                  </a:schemeClr>
                </a:solidFill>
              </a:defRPr>
            </a:lvl1pPr>
          </a:lstStyle>
          <a:p>
            <a:fld id="{F0843D39-99EE-401B-99F1-6A73870E547A}" type="slidenum">
              <a:rPr lang="en-US" smtClean="0"/>
              <a:pPr/>
              <a:t>‹#›</a:t>
            </a:fld>
            <a:endParaRPr lang="en-US"/>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66" r:id="rId1"/>
    <p:sldLayoutId id="2147483781" r:id="rId2"/>
    <p:sldLayoutId id="2147483780" r:id="rId3"/>
    <p:sldLayoutId id="2147483660" r:id="rId4"/>
    <p:sldLayoutId id="2147483779" r:id="rId5"/>
    <p:sldLayoutId id="2147483768" r:id="rId6"/>
    <p:sldLayoutId id="2147483770" r:id="rId7"/>
    <p:sldLayoutId id="2147483769" r:id="rId8"/>
    <p:sldLayoutId id="2147483747" r:id="rId9"/>
    <p:sldLayoutId id="2147483751" r:id="rId10"/>
    <p:sldLayoutId id="2147483670" r:id="rId11"/>
    <p:sldLayoutId id="2147483762" r:id="rId12"/>
    <p:sldLayoutId id="2147483745" r:id="rId13"/>
    <p:sldLayoutId id="2147483746" r:id="rId14"/>
    <p:sldLayoutId id="2147483708" r:id="rId15"/>
    <p:sldLayoutId id="2147483761" r:id="rId16"/>
    <p:sldLayoutId id="2147483774" r:id="rId17"/>
    <p:sldLayoutId id="2147483732" r:id="rId18"/>
    <p:sldLayoutId id="2147483782" r:id="rId19"/>
    <p:sldLayoutId id="2147483785" r:id="rId20"/>
    <p:sldLayoutId id="2147483786" r:id="rId21"/>
    <p:sldLayoutId id="2147483788" r:id="rId22"/>
    <p:sldLayoutId id="2147483789" r:id="rId23"/>
    <p:sldLayoutId id="2147483790" r:id="rId24"/>
    <p:sldLayoutId id="2147483791" r:id="rId25"/>
    <p:sldLayoutId id="2147483793" r:id="rId26"/>
    <p:sldLayoutId id="2147483794" r:id="rId27"/>
    <p:sldLayoutId id="2147483795" r:id="rId28"/>
    <p:sldLayoutId id="2147483796" r:id="rId29"/>
    <p:sldLayoutId id="2147483867" r:id="rId30"/>
    <p:sldLayoutId id="2147483868" r:id="rId31"/>
  </p:sldLayoutIdLst>
  <p:hf hdr="0" ftr="0" dt="0"/>
  <p:txStyles>
    <p:title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7344" y="548640"/>
            <a:ext cx="10497312" cy="114204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7344" y="1825625"/>
            <a:ext cx="104973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77600" y="5949791"/>
            <a:ext cx="609600" cy="681037"/>
          </a:xfrm>
          <a:prstGeom prst="rect">
            <a:avLst/>
          </a:prstGeom>
        </p:spPr>
        <p:txBody>
          <a:bodyPr vert="horz" lIns="91440" tIns="45720" rIns="91440" bIns="45720" rtlCol="0" anchor="ctr"/>
          <a:lstStyle>
            <a:lvl1pPr algn="ctr">
              <a:defRPr sz="1000">
                <a:solidFill>
                  <a:schemeClr val="tx1"/>
                </a:solidFill>
              </a:defRPr>
            </a:lvl1pPr>
          </a:lstStyle>
          <a:p>
            <a:fld id="{93CAF254-72B9-406C-9E86-C9D983240C82}" type="slidenum">
              <a:rPr lang="en-US" smtClean="0"/>
              <a:pPr/>
              <a:t>‹#›</a:t>
            </a:fld>
            <a:endParaRPr lang="en-US"/>
          </a:p>
        </p:txBody>
      </p:sp>
      <p:sp>
        <p:nvSpPr>
          <p:cNvPr id="8" name="Footer Placeholder 4">
            <a:extLst>
              <a:ext uri="{FF2B5EF4-FFF2-40B4-BE49-F238E27FC236}">
                <a16:creationId xmlns:a16="http://schemas.microsoft.com/office/drawing/2014/main" id="{7BAD0A3A-D1F3-46C7-B5AC-31A176125FC5}"/>
              </a:ext>
            </a:extLst>
          </p:cNvPr>
          <p:cNvSpPr>
            <a:spLocks noGrp="1"/>
          </p:cNvSpPr>
          <p:nvPr>
            <p:ph type="ftr" sz="quarter" idx="3"/>
          </p:nvPr>
        </p:nvSpPr>
        <p:spPr>
          <a:xfrm>
            <a:off x="406400" y="6107747"/>
            <a:ext cx="4114800"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Tree>
    <p:extLst>
      <p:ext uri="{BB962C8B-B14F-4D97-AF65-F5344CB8AC3E}">
        <p14:creationId xmlns:p14="http://schemas.microsoft.com/office/powerpoint/2010/main" val="2945651048"/>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63" r:id="rId6"/>
    <p:sldLayoutId id="2147483764" r:id="rId7"/>
    <p:sldLayoutId id="2147483711" r:id="rId8"/>
    <p:sldLayoutId id="2147483753" r:id="rId9"/>
    <p:sldLayoutId id="2147483700" r:id="rId10"/>
    <p:sldLayoutId id="2147483701" r:id="rId11"/>
    <p:sldLayoutId id="2147483759" r:id="rId12"/>
    <p:sldLayoutId id="2147483758" r:id="rId13"/>
    <p:sldLayoutId id="2147483757" r:id="rId14"/>
    <p:sldLayoutId id="2147483754" r:id="rId15"/>
    <p:sldLayoutId id="2147483771" r:id="rId16"/>
    <p:sldLayoutId id="2147483756" r:id="rId17"/>
    <p:sldLayoutId id="2147483755" r:id="rId18"/>
    <p:sldLayoutId id="2147483733" r:id="rId19"/>
    <p:sldLayoutId id="2147483734" r:id="rId20"/>
  </p:sldLayoutIdLst>
  <p:hf hdr="0" ftr="0" dt="0"/>
  <p:txStyles>
    <p:titleStyle>
      <a:lvl1pPr algn="l" defTabSz="914400" rtl="0" eaLnBrk="1" latinLnBrk="0" hangingPunct="1">
        <a:lnSpc>
          <a:spcPct val="90000"/>
        </a:lnSpc>
        <a:spcBef>
          <a:spcPct val="0"/>
        </a:spcBef>
        <a:buNone/>
        <a:defRPr sz="40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71"/>
    </p:custDataLst>
    <p:extLst>
      <p:ext uri="{BB962C8B-B14F-4D97-AF65-F5344CB8AC3E}">
        <p14:creationId xmlns:p14="http://schemas.microsoft.com/office/powerpoint/2010/main" val="371205952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 id="2147483839" r:id="rId42"/>
    <p:sldLayoutId id="2147483840" r:id="rId43"/>
    <p:sldLayoutId id="2147483841" r:id="rId44"/>
    <p:sldLayoutId id="2147483842" r:id="rId45"/>
    <p:sldLayoutId id="2147483843" r:id="rId46"/>
    <p:sldLayoutId id="2147483844" r:id="rId47"/>
    <p:sldLayoutId id="2147483845" r:id="rId48"/>
    <p:sldLayoutId id="2147483846" r:id="rId49"/>
    <p:sldLayoutId id="2147483847" r:id="rId50"/>
    <p:sldLayoutId id="2147483848" r:id="rId51"/>
    <p:sldLayoutId id="2147483849" r:id="rId52"/>
    <p:sldLayoutId id="2147483850" r:id="rId53"/>
    <p:sldLayoutId id="2147483851" r:id="rId54"/>
    <p:sldLayoutId id="2147483852" r:id="rId55"/>
    <p:sldLayoutId id="2147483853" r:id="rId56"/>
    <p:sldLayoutId id="2147483854" r:id="rId57"/>
    <p:sldLayoutId id="2147483855" r:id="rId58"/>
    <p:sldLayoutId id="2147483856" r:id="rId59"/>
    <p:sldLayoutId id="2147483857" r:id="rId60"/>
    <p:sldLayoutId id="2147483858" r:id="rId61"/>
    <p:sldLayoutId id="2147483859" r:id="rId62"/>
    <p:sldLayoutId id="2147483860" r:id="rId63"/>
    <p:sldLayoutId id="2147483861" r:id="rId64"/>
    <p:sldLayoutId id="2147483862" r:id="rId65"/>
    <p:sldLayoutId id="2147483863" r:id="rId66"/>
    <p:sldLayoutId id="2147483864" r:id="rId67"/>
    <p:sldLayoutId id="2147483865" r:id="rId68"/>
    <p:sldLayoutId id="2147483866" r:id="rId6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88.png"/></Relationships>
</file>

<file path=ppt/slides/_rels/slide1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90.png"/></Relationships>
</file>

<file path=ppt/slides/_rels/slide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92.png"/></Relationships>
</file>

<file path=ppt/slides/_rels/slide1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96.png"/></Relationships>
</file>

<file path=ppt/slides/_rels/slide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9.png"/><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0.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1.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2.pn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7.png"/></Relationships>
</file>

<file path=ppt/slides/_rels/slide1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9EE_8BBD53B5.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9DF_76092EF2.xml"/><Relationship Id="rId1" Type="http://schemas.openxmlformats.org/officeDocument/2006/relationships/slideLayout" Target="../slideLayouts/slideLayout20.xml"/></Relationships>
</file>

<file path=ppt/slides/_rels/slide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hyperlink" Target="mailto:Meagan.Cutler@dca.ga.gov" TargetMode="External"/><Relationship Id="rId2" Type="http://schemas.openxmlformats.org/officeDocument/2006/relationships/hyperlink" Target="mailto:HTCPolicy@dca.ga.gov" TargetMode="Externa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caqap.formstack.com/forms/2025_gahc_conference_award_nominations_copy" TargetMode="Externa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hyperlink" Target="mailto:john.Stovall@dca.ga.gov" TargetMode="External"/><Relationship Id="rId2" Type="http://schemas.openxmlformats.org/officeDocument/2006/relationships/image" Target="../media/image20.jpe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svg"/><Relationship Id="rId10"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32.svg"/></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svg"/><Relationship Id="rId18" Type="http://schemas.openxmlformats.org/officeDocument/2006/relationships/image" Target="../media/image48.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8.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28.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9.xml"/><Relationship Id="rId5" Type="http://schemas.openxmlformats.org/officeDocument/2006/relationships/image" Target="../media/image7.png"/><Relationship Id="rId4" Type="http://schemas.openxmlformats.org/officeDocument/2006/relationships/image" Target="../media/image57.jpe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SupportiveHousing@dca.ga.gov" TargetMode="Externa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John.Stovall@dca.ga.gov" TargetMode="Externa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medicaid.georgia.gov/programs/all-programs/georgia-money-follows-person-ga-mfp" TargetMode="Externa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A71_444CF643.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ca.georgia.gov/affordable-housing/housing-development/housing-tax-credit-program/qualified-allocation-plans-and-13" TargetMode="Externa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hyperlink" Target="https://dca.georgia.gov/affordable-housing/housing-development/housing-tax-credit-program/qualified-allocation-plans-and-13" TargetMode="External"/><Relationship Id="rId2" Type="http://schemas.microsoft.com/office/2018/10/relationships/comments" Target="../comments/modernComment_A6C_4D2F8667.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mailto:OHFPolicy@dca.ga.gov" TargetMode="External"/><Relationship Id="rId3" Type="http://schemas.openxmlformats.org/officeDocument/2006/relationships/hyperlink" Target="https://dcaqap.formstack.com/forms/2026_2027_qap_q_a_survey" TargetMode="External"/><Relationship Id="rId7" Type="http://schemas.openxmlformats.org/officeDocument/2006/relationships/hyperlink" Target="mailto:HFDConstructionServices@dca.ga.gov" TargetMode="External"/><Relationship Id="rId2" Type="http://schemas.openxmlformats.org/officeDocument/2006/relationships/hyperlink" Target="mailto:Allocation@dca.ga.gov" TargetMode="External"/><Relationship Id="rId1" Type="http://schemas.openxmlformats.org/officeDocument/2006/relationships/slideLayout" Target="../slideLayouts/slideLayout21.xml"/><Relationship Id="rId6" Type="http://schemas.openxmlformats.org/officeDocument/2006/relationships/hyperlink" Target="mailto:Development@dca.ga.gov" TargetMode="External"/><Relationship Id="rId5" Type="http://schemas.openxmlformats.org/officeDocument/2006/relationships/hyperlink" Target="mailto:RelocationReview@dca.ga.gov" TargetMode="External"/><Relationship Id="rId4" Type="http://schemas.openxmlformats.org/officeDocument/2006/relationships/hyperlink" Target="https://dcaqap.formstack.com/forms/28_29qapinputsurvey"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png"/><Relationship Id="rId2" Type="http://schemas.openxmlformats.org/officeDocument/2006/relationships/image" Target="../media/image60.png"/><Relationship Id="rId1" Type="http://schemas.openxmlformats.org/officeDocument/2006/relationships/slideLayout" Target="../slideLayouts/slideLayout30.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8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png"/></Relationships>
</file>

<file path=ppt/slides/_rels/slide8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png"/><Relationship Id="rId2" Type="http://schemas.openxmlformats.org/officeDocument/2006/relationships/diagramData" Target="../diagrams/data4.xml"/><Relationship Id="rId1" Type="http://schemas.openxmlformats.org/officeDocument/2006/relationships/slideLayout" Target="../slideLayouts/slideLayout2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81.png"/><Relationship Id="rId4" Type="http://schemas.openxmlformats.org/officeDocument/2006/relationships/image" Target="../media/image80.png"/></Relationships>
</file>

<file path=ppt/slides/_rels/slide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3.png"/><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png"/><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86.png"/></Relationships>
</file>

<file path=ppt/slides/_rels/slide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6D3226-DB0B-4933-A1F4-DF7920A2AB2B}"/>
              </a:ext>
            </a:extLst>
          </p:cNvPr>
          <p:cNvSpPr>
            <a:spLocks noGrp="1"/>
          </p:cNvSpPr>
          <p:nvPr>
            <p:ph type="body" sz="quarter" idx="13"/>
          </p:nvPr>
        </p:nvSpPr>
        <p:spPr>
          <a:xfrm>
            <a:off x="1524000" y="2270248"/>
            <a:ext cx="9144000" cy="4079751"/>
          </a:xfrm>
        </p:spPr>
        <p:txBody>
          <a:bodyPr>
            <a:normAutofit/>
          </a:bodyPr>
          <a:lstStyle/>
          <a:p>
            <a:r>
              <a:rPr lang="en-US"/>
              <a:t>Welcome to the</a:t>
            </a:r>
          </a:p>
          <a:p>
            <a:r>
              <a:rPr lang="en-US" sz="9600"/>
              <a:t>2026 QAP Workshop</a:t>
            </a:r>
          </a:p>
        </p:txBody>
      </p:sp>
    </p:spTree>
    <p:extLst>
      <p:ext uri="{BB962C8B-B14F-4D97-AF65-F5344CB8AC3E}">
        <p14:creationId xmlns:p14="http://schemas.microsoft.com/office/powerpoint/2010/main" val="407943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189F3-5E9E-73FD-B44D-BCB11ADFB17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A379EC-AD93-CD38-CA5E-7F9FAEC621BB}"/>
              </a:ext>
            </a:extLst>
          </p:cNvPr>
          <p:cNvSpPr>
            <a:spLocks noGrp="1"/>
          </p:cNvSpPr>
          <p:nvPr>
            <p:ph idx="1"/>
          </p:nvPr>
        </p:nvSpPr>
        <p:spPr/>
        <p:txBody>
          <a:bodyPr>
            <a:normAutofit/>
          </a:bodyPr>
          <a:lstStyle/>
          <a:p>
            <a:r>
              <a:rPr lang="en-US" sz="2600" dirty="0"/>
              <a:t>Nothing that is stated verbally can be used for purposes of Competitive Round review or appeals</a:t>
            </a:r>
          </a:p>
          <a:p>
            <a:r>
              <a:rPr lang="en-US" sz="2600" dirty="0"/>
              <a:t>You must submit a question through the Q&amp;A process to ensure DCA issues public, written guidance addressing the matter</a:t>
            </a:r>
          </a:p>
          <a:p>
            <a:r>
              <a:rPr lang="en-US" sz="2600" dirty="0"/>
              <a:t>Goal is to hold discussions that:</a:t>
            </a:r>
          </a:p>
          <a:p>
            <a:pPr lvl="1"/>
            <a:r>
              <a:rPr lang="en-US" sz="2600" dirty="0"/>
              <a:t>Identify policy ambiguity or concerns from our partners, to help prioritize future guidance</a:t>
            </a:r>
          </a:p>
          <a:p>
            <a:pPr lvl="1"/>
            <a:r>
              <a:rPr lang="en-US" sz="2600" dirty="0"/>
              <a:t>Provide more context than is often possible in Q&amp;A</a:t>
            </a:r>
          </a:p>
        </p:txBody>
      </p:sp>
      <p:sp>
        <p:nvSpPr>
          <p:cNvPr id="3" name="Title 2">
            <a:extLst>
              <a:ext uri="{FF2B5EF4-FFF2-40B4-BE49-F238E27FC236}">
                <a16:creationId xmlns:a16="http://schemas.microsoft.com/office/drawing/2014/main" id="{3A4EC49D-C221-4C5A-23A4-E1E982E8A820}"/>
              </a:ext>
            </a:extLst>
          </p:cNvPr>
          <p:cNvSpPr>
            <a:spLocks noGrp="1"/>
          </p:cNvSpPr>
          <p:nvPr>
            <p:ph type="title"/>
          </p:nvPr>
        </p:nvSpPr>
        <p:spPr/>
        <p:txBody>
          <a:bodyPr/>
          <a:lstStyle/>
          <a:p>
            <a:r>
              <a:rPr lang="en-US">
                <a:solidFill>
                  <a:schemeClr val="accent6"/>
                </a:solidFill>
              </a:rPr>
              <a:t>Verbal Guidance Disclosure</a:t>
            </a:r>
          </a:p>
        </p:txBody>
      </p:sp>
      <p:pic>
        <p:nvPicPr>
          <p:cNvPr id="7" name="Picture 6">
            <a:extLst>
              <a:ext uri="{FF2B5EF4-FFF2-40B4-BE49-F238E27FC236}">
                <a16:creationId xmlns:a16="http://schemas.microsoft.com/office/drawing/2014/main" id="{8FB13873-CD9E-7E9E-DA58-1CC0103725B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E8FA1128-D245-A718-A5DD-F9EC05AF40A9}"/>
              </a:ext>
            </a:extLst>
          </p:cNvPr>
          <p:cNvSpPr>
            <a:spLocks noGrp="1"/>
          </p:cNvSpPr>
          <p:nvPr>
            <p:ph type="sldNum" sz="quarter" idx="4"/>
          </p:nvPr>
        </p:nvSpPr>
        <p:spPr/>
        <p:txBody>
          <a:bodyPr/>
          <a:lstStyle/>
          <a:p>
            <a:fld id="{93CAF254-72B9-406C-9E86-C9D983240C82}" type="slidenum">
              <a:rPr lang="en-US" smtClean="0"/>
              <a:pPr/>
              <a:t>10</a:t>
            </a:fld>
            <a:endParaRPr lang="en-US"/>
          </a:p>
        </p:txBody>
      </p:sp>
    </p:spTree>
    <p:extLst>
      <p:ext uri="{BB962C8B-B14F-4D97-AF65-F5344CB8AC3E}">
        <p14:creationId xmlns:p14="http://schemas.microsoft.com/office/powerpoint/2010/main" val="5414712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E355448-5CA9-513B-DA16-BCEFB9CCD82A}"/>
              </a:ext>
            </a:extLst>
          </p:cNvPr>
          <p:cNvPicPr>
            <a:picLocks noGrp="1" noChangeAspect="1"/>
          </p:cNvPicPr>
          <p:nvPr>
            <p:ph idx="1"/>
          </p:nvPr>
        </p:nvPicPr>
        <p:blipFill>
          <a:blip r:embed="rId3"/>
          <a:stretch>
            <a:fillRect/>
          </a:stretch>
        </p:blipFill>
        <p:spPr>
          <a:xfrm>
            <a:off x="2946315" y="2064669"/>
            <a:ext cx="7196007" cy="3511140"/>
          </a:xfrm>
          <a:prstGeom prst="rect">
            <a:avLst/>
          </a:prstGeom>
        </p:spPr>
      </p:pic>
      <p:sp>
        <p:nvSpPr>
          <p:cNvPr id="4" name="Title 3">
            <a:extLst>
              <a:ext uri="{FF2B5EF4-FFF2-40B4-BE49-F238E27FC236}">
                <a16:creationId xmlns:a16="http://schemas.microsoft.com/office/drawing/2014/main" id="{71316B08-643F-8CDE-ACAF-778CBBABD016}"/>
              </a:ext>
            </a:extLst>
          </p:cNvPr>
          <p:cNvSpPr>
            <a:spLocks noGrp="1"/>
          </p:cNvSpPr>
          <p:nvPr>
            <p:ph type="title"/>
          </p:nvPr>
        </p:nvSpPr>
        <p:spPr/>
        <p:txBody>
          <a:bodyPr/>
          <a:lstStyle/>
          <a:p>
            <a:r>
              <a:rPr lang="en-US" dirty="0"/>
              <a:t>Region 4</a:t>
            </a:r>
          </a:p>
        </p:txBody>
      </p:sp>
      <p:pic>
        <p:nvPicPr>
          <p:cNvPr id="9" name="Picture 8">
            <a:extLst>
              <a:ext uri="{FF2B5EF4-FFF2-40B4-BE49-F238E27FC236}">
                <a16:creationId xmlns:a16="http://schemas.microsoft.com/office/drawing/2014/main" id="{C33383E0-D2AE-AFF3-67C6-76B2220159EA}"/>
              </a:ext>
            </a:extLst>
          </p:cNvPr>
          <p:cNvPicPr>
            <a:picLocks noChangeAspect="1"/>
          </p:cNvPicPr>
          <p:nvPr/>
        </p:nvPicPr>
        <p:blipFill>
          <a:blip r:embed="rId4"/>
          <a:stretch>
            <a:fillRect/>
          </a:stretch>
        </p:blipFill>
        <p:spPr>
          <a:xfrm>
            <a:off x="406400" y="1638547"/>
            <a:ext cx="2249424" cy="2181692"/>
          </a:xfrm>
          <a:prstGeom prst="rect">
            <a:avLst/>
          </a:prstGeom>
        </p:spPr>
      </p:pic>
      <p:pic>
        <p:nvPicPr>
          <p:cNvPr id="2" name="Picture 1">
            <a:extLst>
              <a:ext uri="{FF2B5EF4-FFF2-40B4-BE49-F238E27FC236}">
                <a16:creationId xmlns:a16="http://schemas.microsoft.com/office/drawing/2014/main" id="{C8DB0C42-B868-A313-3546-479B1577252F}"/>
              </a:ext>
            </a:extLst>
          </p:cNvPr>
          <p:cNvPicPr>
            <a:picLocks noChangeAspect="1"/>
          </p:cNvPicPr>
          <p:nvPr/>
        </p:nvPicPr>
        <p:blipFill rotWithShape="1">
          <a:blip r:embed="rId5">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83939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AEFA6-5E36-7628-8092-B03DCC52943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88A4BFF-FAC2-9BF7-4C85-CF574A19A427}"/>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5E1EC24D-6C7F-BCF2-DCE6-F8B3D6C50676}"/>
              </a:ext>
            </a:extLst>
          </p:cNvPr>
          <p:cNvSpPr/>
          <p:nvPr/>
        </p:nvSpPr>
        <p:spPr>
          <a:xfrm>
            <a:off x="4257231" y="2764753"/>
            <a:ext cx="1838769" cy="336434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C678D1-AB93-0121-7130-0082A0C2B979}"/>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83897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7CACC1B-D4A2-180C-2333-6081DF7C9ECA}"/>
              </a:ext>
            </a:extLst>
          </p:cNvPr>
          <p:cNvPicPr>
            <a:picLocks noGrp="1" noChangeAspect="1"/>
          </p:cNvPicPr>
          <p:nvPr>
            <p:ph idx="1"/>
          </p:nvPr>
        </p:nvPicPr>
        <p:blipFill>
          <a:blip r:embed="rId3"/>
          <a:stretch>
            <a:fillRect/>
          </a:stretch>
        </p:blipFill>
        <p:spPr>
          <a:xfrm>
            <a:off x="4727410" y="989044"/>
            <a:ext cx="2737179" cy="4960747"/>
          </a:xfrm>
          <a:prstGeom prst="rect">
            <a:avLst/>
          </a:prstGeom>
        </p:spPr>
      </p:pic>
      <p:sp>
        <p:nvSpPr>
          <p:cNvPr id="4" name="Title 3">
            <a:extLst>
              <a:ext uri="{FF2B5EF4-FFF2-40B4-BE49-F238E27FC236}">
                <a16:creationId xmlns:a16="http://schemas.microsoft.com/office/drawing/2014/main" id="{2EC55269-BAB0-B229-5F02-13D2A891FC94}"/>
              </a:ext>
            </a:extLst>
          </p:cNvPr>
          <p:cNvSpPr>
            <a:spLocks noGrp="1"/>
          </p:cNvSpPr>
          <p:nvPr>
            <p:ph type="title"/>
          </p:nvPr>
        </p:nvSpPr>
        <p:spPr/>
        <p:txBody>
          <a:bodyPr/>
          <a:lstStyle/>
          <a:p>
            <a:r>
              <a:rPr lang="en-US" dirty="0"/>
              <a:t>Region 6</a:t>
            </a:r>
          </a:p>
        </p:txBody>
      </p:sp>
      <p:pic>
        <p:nvPicPr>
          <p:cNvPr id="7" name="Picture 6">
            <a:extLst>
              <a:ext uri="{FF2B5EF4-FFF2-40B4-BE49-F238E27FC236}">
                <a16:creationId xmlns:a16="http://schemas.microsoft.com/office/drawing/2014/main" id="{C4E1A563-EB38-B8CA-625F-F3FBA053EF4A}"/>
              </a:ext>
            </a:extLst>
          </p:cNvPr>
          <p:cNvPicPr>
            <a:picLocks noChangeAspect="1"/>
          </p:cNvPicPr>
          <p:nvPr/>
        </p:nvPicPr>
        <p:blipFill>
          <a:blip r:embed="rId4"/>
          <a:stretch>
            <a:fillRect/>
          </a:stretch>
        </p:blipFill>
        <p:spPr>
          <a:xfrm>
            <a:off x="625134" y="1510086"/>
            <a:ext cx="2249424" cy="2184537"/>
          </a:xfrm>
          <a:prstGeom prst="rect">
            <a:avLst/>
          </a:prstGeom>
        </p:spPr>
      </p:pic>
      <p:pic>
        <p:nvPicPr>
          <p:cNvPr id="2" name="Picture 1">
            <a:extLst>
              <a:ext uri="{FF2B5EF4-FFF2-40B4-BE49-F238E27FC236}">
                <a16:creationId xmlns:a16="http://schemas.microsoft.com/office/drawing/2014/main" id="{A1CFF5C8-FC9C-C48B-606C-A9BD28AA6278}"/>
              </a:ext>
            </a:extLst>
          </p:cNvPr>
          <p:cNvPicPr>
            <a:picLocks noChangeAspect="1"/>
          </p:cNvPicPr>
          <p:nvPr/>
        </p:nvPicPr>
        <p:blipFill rotWithShape="1">
          <a:blip r:embed="rId5">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13848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5F512-83AD-ADEC-2AE2-BB64CC9CBB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EE65551-7EF5-5F78-A5FD-9ABC4B0E2DE6}"/>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983074B0-A031-1D4A-F794-2CA638055469}"/>
              </a:ext>
            </a:extLst>
          </p:cNvPr>
          <p:cNvSpPr/>
          <p:nvPr/>
        </p:nvSpPr>
        <p:spPr>
          <a:xfrm>
            <a:off x="6383743" y="531916"/>
            <a:ext cx="4322357" cy="191357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57273A3-24AA-9AF2-AA4E-450B7CE46B72}"/>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46205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9D4465F-0B46-7477-1D7D-EA22F7DAD4C3}"/>
              </a:ext>
            </a:extLst>
          </p:cNvPr>
          <p:cNvPicPr>
            <a:picLocks noGrp="1" noChangeAspect="1"/>
          </p:cNvPicPr>
          <p:nvPr>
            <p:ph idx="1"/>
          </p:nvPr>
        </p:nvPicPr>
        <p:blipFill>
          <a:blip r:embed="rId3"/>
          <a:stretch>
            <a:fillRect/>
          </a:stretch>
        </p:blipFill>
        <p:spPr>
          <a:xfrm>
            <a:off x="2623255" y="1981732"/>
            <a:ext cx="8159833" cy="3555302"/>
          </a:xfrm>
          <a:prstGeom prst="rect">
            <a:avLst/>
          </a:prstGeom>
        </p:spPr>
      </p:pic>
      <p:sp>
        <p:nvSpPr>
          <p:cNvPr id="4" name="Title 3">
            <a:extLst>
              <a:ext uri="{FF2B5EF4-FFF2-40B4-BE49-F238E27FC236}">
                <a16:creationId xmlns:a16="http://schemas.microsoft.com/office/drawing/2014/main" id="{DEDFCBBF-2B4E-2BDB-23CB-F36EDC5085F3}"/>
              </a:ext>
            </a:extLst>
          </p:cNvPr>
          <p:cNvSpPr>
            <a:spLocks noGrp="1"/>
          </p:cNvSpPr>
          <p:nvPr>
            <p:ph type="title"/>
          </p:nvPr>
        </p:nvSpPr>
        <p:spPr/>
        <p:txBody>
          <a:bodyPr/>
          <a:lstStyle/>
          <a:p>
            <a:r>
              <a:rPr lang="en-US" dirty="0"/>
              <a:t>Region 7</a:t>
            </a:r>
          </a:p>
        </p:txBody>
      </p:sp>
      <p:pic>
        <p:nvPicPr>
          <p:cNvPr id="9" name="Picture 8">
            <a:extLst>
              <a:ext uri="{FF2B5EF4-FFF2-40B4-BE49-F238E27FC236}">
                <a16:creationId xmlns:a16="http://schemas.microsoft.com/office/drawing/2014/main" id="{EF1F16A6-1065-8D87-276A-2722CA801D21}"/>
              </a:ext>
            </a:extLst>
          </p:cNvPr>
          <p:cNvPicPr>
            <a:picLocks noChangeAspect="1"/>
          </p:cNvPicPr>
          <p:nvPr/>
        </p:nvPicPr>
        <p:blipFill>
          <a:blip r:embed="rId4"/>
          <a:stretch>
            <a:fillRect/>
          </a:stretch>
        </p:blipFill>
        <p:spPr>
          <a:xfrm>
            <a:off x="673533" y="1531350"/>
            <a:ext cx="2249424" cy="2181042"/>
          </a:xfrm>
          <a:prstGeom prst="rect">
            <a:avLst/>
          </a:prstGeom>
        </p:spPr>
      </p:pic>
      <p:pic>
        <p:nvPicPr>
          <p:cNvPr id="2" name="Picture 1">
            <a:extLst>
              <a:ext uri="{FF2B5EF4-FFF2-40B4-BE49-F238E27FC236}">
                <a16:creationId xmlns:a16="http://schemas.microsoft.com/office/drawing/2014/main" id="{CCD146A2-BE23-DC58-F055-E62F86D9938F}"/>
              </a:ext>
            </a:extLst>
          </p:cNvPr>
          <p:cNvPicPr>
            <a:picLocks noChangeAspect="1"/>
          </p:cNvPicPr>
          <p:nvPr/>
        </p:nvPicPr>
        <p:blipFill rotWithShape="1">
          <a:blip r:embed="rId5">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4362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E6BA7-3E55-22A5-58DD-19C61B5A89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58E76E-253D-CB85-968C-A11C21D3E70A}"/>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B32EEAB9-6C5C-B2B4-1E31-2DE49D61D7C0}"/>
              </a:ext>
            </a:extLst>
          </p:cNvPr>
          <p:cNvSpPr/>
          <p:nvPr/>
        </p:nvSpPr>
        <p:spPr>
          <a:xfrm>
            <a:off x="6213622" y="2472214"/>
            <a:ext cx="4397671" cy="157879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C25C3E-E688-9338-4A36-36CBCD6B0310}"/>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65608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9C5A434-ED69-6EF8-ADC3-5EE9A4A12F53}"/>
              </a:ext>
            </a:extLst>
          </p:cNvPr>
          <p:cNvPicPr>
            <a:picLocks noGrp="1" noChangeAspect="1"/>
          </p:cNvPicPr>
          <p:nvPr>
            <p:ph idx="1"/>
          </p:nvPr>
        </p:nvPicPr>
        <p:blipFill>
          <a:blip r:embed="rId3"/>
          <a:stretch>
            <a:fillRect/>
          </a:stretch>
        </p:blipFill>
        <p:spPr>
          <a:xfrm>
            <a:off x="2369288" y="2115517"/>
            <a:ext cx="8908312" cy="3177636"/>
          </a:xfrm>
          <a:prstGeom prst="rect">
            <a:avLst/>
          </a:prstGeom>
        </p:spPr>
      </p:pic>
      <p:sp>
        <p:nvSpPr>
          <p:cNvPr id="4" name="Title 3">
            <a:extLst>
              <a:ext uri="{FF2B5EF4-FFF2-40B4-BE49-F238E27FC236}">
                <a16:creationId xmlns:a16="http://schemas.microsoft.com/office/drawing/2014/main" id="{2A4D4BCB-B154-7CC2-18A0-E60B843D970A}"/>
              </a:ext>
            </a:extLst>
          </p:cNvPr>
          <p:cNvSpPr>
            <a:spLocks noGrp="1"/>
          </p:cNvSpPr>
          <p:nvPr>
            <p:ph type="title"/>
          </p:nvPr>
        </p:nvSpPr>
        <p:spPr/>
        <p:txBody>
          <a:bodyPr/>
          <a:lstStyle/>
          <a:p>
            <a:r>
              <a:rPr lang="en-US" dirty="0"/>
              <a:t>Region 9</a:t>
            </a:r>
          </a:p>
        </p:txBody>
      </p:sp>
      <p:pic>
        <p:nvPicPr>
          <p:cNvPr id="7" name="Picture 6">
            <a:extLst>
              <a:ext uri="{FF2B5EF4-FFF2-40B4-BE49-F238E27FC236}">
                <a16:creationId xmlns:a16="http://schemas.microsoft.com/office/drawing/2014/main" id="{3AE2EF73-1170-0F13-7EDC-7E8B0548195E}"/>
              </a:ext>
            </a:extLst>
          </p:cNvPr>
          <p:cNvPicPr>
            <a:picLocks noChangeAspect="1"/>
          </p:cNvPicPr>
          <p:nvPr/>
        </p:nvPicPr>
        <p:blipFill>
          <a:blip r:embed="rId4"/>
          <a:stretch>
            <a:fillRect/>
          </a:stretch>
        </p:blipFill>
        <p:spPr>
          <a:xfrm>
            <a:off x="616713" y="1540876"/>
            <a:ext cx="2249424" cy="2163459"/>
          </a:xfrm>
          <a:prstGeom prst="rect">
            <a:avLst/>
          </a:prstGeom>
        </p:spPr>
      </p:pic>
      <p:pic>
        <p:nvPicPr>
          <p:cNvPr id="2" name="Picture 1">
            <a:extLst>
              <a:ext uri="{FF2B5EF4-FFF2-40B4-BE49-F238E27FC236}">
                <a16:creationId xmlns:a16="http://schemas.microsoft.com/office/drawing/2014/main" id="{448F0108-4194-5769-C849-E6C35F519D6C}"/>
              </a:ext>
            </a:extLst>
          </p:cNvPr>
          <p:cNvPicPr>
            <a:picLocks noChangeAspect="1"/>
          </p:cNvPicPr>
          <p:nvPr/>
        </p:nvPicPr>
        <p:blipFill rotWithShape="1">
          <a:blip r:embed="rId5">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38503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09040-A256-D470-9B93-739EB18195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811157-C21A-FA90-019F-7A9A07E7C3A1}"/>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0E52F799-8C5F-BFB1-60EF-423194F531DB}"/>
              </a:ext>
            </a:extLst>
          </p:cNvPr>
          <p:cNvSpPr/>
          <p:nvPr/>
        </p:nvSpPr>
        <p:spPr>
          <a:xfrm>
            <a:off x="6096000" y="4045832"/>
            <a:ext cx="2122968" cy="190395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C11CE0-B849-76C6-8055-040E39E244A3}"/>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14240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8177B61-4916-2C5D-8946-16D7589BF42A}"/>
              </a:ext>
            </a:extLst>
          </p:cNvPr>
          <p:cNvPicPr>
            <a:picLocks noGrp="1" noChangeAspect="1"/>
          </p:cNvPicPr>
          <p:nvPr>
            <p:ph idx="1"/>
          </p:nvPr>
        </p:nvPicPr>
        <p:blipFill>
          <a:blip r:embed="rId3"/>
          <a:stretch>
            <a:fillRect/>
          </a:stretch>
        </p:blipFill>
        <p:spPr>
          <a:xfrm>
            <a:off x="3910584" y="1825625"/>
            <a:ext cx="4370831" cy="4114800"/>
          </a:xfrm>
          <a:prstGeom prst="rect">
            <a:avLst/>
          </a:prstGeom>
        </p:spPr>
      </p:pic>
      <p:sp>
        <p:nvSpPr>
          <p:cNvPr id="4" name="Title 3">
            <a:extLst>
              <a:ext uri="{FF2B5EF4-FFF2-40B4-BE49-F238E27FC236}">
                <a16:creationId xmlns:a16="http://schemas.microsoft.com/office/drawing/2014/main" id="{2FC20779-41F5-CC20-8B7F-8AE5DC9B124A}"/>
              </a:ext>
            </a:extLst>
          </p:cNvPr>
          <p:cNvSpPr>
            <a:spLocks noGrp="1"/>
          </p:cNvSpPr>
          <p:nvPr>
            <p:ph type="title"/>
          </p:nvPr>
        </p:nvSpPr>
        <p:spPr/>
        <p:txBody>
          <a:bodyPr/>
          <a:lstStyle/>
          <a:p>
            <a:r>
              <a:rPr lang="en-US" dirty="0"/>
              <a:t>Region 10</a:t>
            </a:r>
          </a:p>
        </p:txBody>
      </p:sp>
      <p:pic>
        <p:nvPicPr>
          <p:cNvPr id="7" name="Picture 6">
            <a:extLst>
              <a:ext uri="{FF2B5EF4-FFF2-40B4-BE49-F238E27FC236}">
                <a16:creationId xmlns:a16="http://schemas.microsoft.com/office/drawing/2014/main" id="{828A3D8C-C1AA-1DC2-BCC9-BF65BE0735A3}"/>
              </a:ext>
            </a:extLst>
          </p:cNvPr>
          <p:cNvPicPr>
            <a:picLocks noChangeAspect="1"/>
          </p:cNvPicPr>
          <p:nvPr/>
        </p:nvPicPr>
        <p:blipFill>
          <a:blip r:embed="rId4"/>
          <a:stretch>
            <a:fillRect/>
          </a:stretch>
        </p:blipFill>
        <p:spPr>
          <a:xfrm>
            <a:off x="724483" y="1504216"/>
            <a:ext cx="2249424" cy="2191468"/>
          </a:xfrm>
          <a:prstGeom prst="rect">
            <a:avLst/>
          </a:prstGeom>
        </p:spPr>
      </p:pic>
      <p:pic>
        <p:nvPicPr>
          <p:cNvPr id="2" name="Picture 1">
            <a:extLst>
              <a:ext uri="{FF2B5EF4-FFF2-40B4-BE49-F238E27FC236}">
                <a16:creationId xmlns:a16="http://schemas.microsoft.com/office/drawing/2014/main" id="{93911BEA-0BCD-8A14-D763-A5C123FB95AC}"/>
              </a:ext>
            </a:extLst>
          </p:cNvPr>
          <p:cNvPicPr>
            <a:picLocks noChangeAspect="1"/>
          </p:cNvPicPr>
          <p:nvPr/>
        </p:nvPicPr>
        <p:blipFill rotWithShape="1">
          <a:blip r:embed="rId5">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87708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3393C-7097-638B-39C7-8E8EEA3E01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A2747F-0376-3C10-C8A9-F286E3293112}"/>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86A19FAD-9648-B658-1D25-A03411CE8383}"/>
              </a:ext>
            </a:extLst>
          </p:cNvPr>
          <p:cNvSpPr/>
          <p:nvPr/>
        </p:nvSpPr>
        <p:spPr>
          <a:xfrm>
            <a:off x="8328836" y="4045832"/>
            <a:ext cx="2229293" cy="208326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93EB87-786E-AF4F-6E08-0691F0BD4A63}"/>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4811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0FD88-22C3-A63B-35BF-C43D78A602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8E3DFF-F499-6F6D-9092-F83B75200EE1}"/>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F7BCEBA0-AFCF-D294-4520-49DFF4C89CC0}"/>
              </a:ext>
            </a:extLst>
          </p:cNvPr>
          <p:cNvSpPr>
            <a:spLocks noGrp="1"/>
          </p:cNvSpPr>
          <p:nvPr>
            <p:ph type="body" sz="quarter" idx="10"/>
          </p:nvPr>
        </p:nvSpPr>
        <p:spPr/>
        <p:txBody>
          <a:bodyPr>
            <a:normAutofit/>
          </a:bodyPr>
          <a:lstStyle/>
          <a:p>
            <a:r>
              <a:rPr lang="en-US"/>
              <a:t>Kim Golden</a:t>
            </a:r>
          </a:p>
        </p:txBody>
      </p:sp>
      <p:sp>
        <p:nvSpPr>
          <p:cNvPr id="5" name="Text Placeholder 4">
            <a:extLst>
              <a:ext uri="{FF2B5EF4-FFF2-40B4-BE49-F238E27FC236}">
                <a16:creationId xmlns:a16="http://schemas.microsoft.com/office/drawing/2014/main" id="{BBBB8273-B4B1-2801-750E-213B484BBFF2}"/>
              </a:ext>
            </a:extLst>
          </p:cNvPr>
          <p:cNvSpPr>
            <a:spLocks noGrp="1"/>
          </p:cNvSpPr>
          <p:nvPr>
            <p:ph type="body" sz="quarter" idx="11"/>
          </p:nvPr>
        </p:nvSpPr>
        <p:spPr/>
        <p:txBody>
          <a:bodyPr>
            <a:normAutofit/>
          </a:bodyPr>
          <a:lstStyle/>
          <a:p>
            <a:r>
              <a:rPr lang="en-US"/>
              <a:t>Kim.Golden@dca.ga.gov</a:t>
            </a:r>
          </a:p>
        </p:txBody>
      </p:sp>
      <p:sp>
        <p:nvSpPr>
          <p:cNvPr id="7" name="Text Placeholder 6">
            <a:extLst>
              <a:ext uri="{FF2B5EF4-FFF2-40B4-BE49-F238E27FC236}">
                <a16:creationId xmlns:a16="http://schemas.microsoft.com/office/drawing/2014/main" id="{78638C17-CCDF-C90C-45CF-C44F2F76F853}"/>
              </a:ext>
            </a:extLst>
          </p:cNvPr>
          <p:cNvSpPr>
            <a:spLocks noGrp="1"/>
          </p:cNvSpPr>
          <p:nvPr>
            <p:ph type="body" sz="quarter" idx="13"/>
          </p:nvPr>
        </p:nvSpPr>
        <p:spPr/>
        <p:txBody>
          <a:bodyPr>
            <a:normAutofit/>
          </a:bodyPr>
          <a:lstStyle/>
          <a:p>
            <a:r>
              <a:rPr lang="en-US" i="1"/>
              <a:t>Director</a:t>
            </a:r>
          </a:p>
          <a:p>
            <a:r>
              <a:rPr lang="en-US" i="1"/>
              <a:t>Office of Housing Finance</a:t>
            </a:r>
          </a:p>
        </p:txBody>
      </p:sp>
      <p:sp>
        <p:nvSpPr>
          <p:cNvPr id="19" name="Text Placeholder 18">
            <a:extLst>
              <a:ext uri="{FF2B5EF4-FFF2-40B4-BE49-F238E27FC236}">
                <a16:creationId xmlns:a16="http://schemas.microsoft.com/office/drawing/2014/main" id="{2634193D-3447-9784-DE9D-A5DD866E916E}"/>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25099858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F130E3E-464A-8EA7-B437-670757BBE07A}"/>
              </a:ext>
            </a:extLst>
          </p:cNvPr>
          <p:cNvPicPr>
            <a:picLocks noGrp="1" noChangeAspect="1"/>
          </p:cNvPicPr>
          <p:nvPr>
            <p:ph idx="1"/>
          </p:nvPr>
        </p:nvPicPr>
        <p:blipFill>
          <a:blip r:embed="rId3"/>
          <a:stretch>
            <a:fillRect/>
          </a:stretch>
        </p:blipFill>
        <p:spPr>
          <a:xfrm>
            <a:off x="3855543" y="1825625"/>
            <a:ext cx="4480913" cy="4114800"/>
          </a:xfrm>
          <a:prstGeom prst="rect">
            <a:avLst/>
          </a:prstGeom>
        </p:spPr>
      </p:pic>
      <p:sp>
        <p:nvSpPr>
          <p:cNvPr id="4" name="Title 3">
            <a:extLst>
              <a:ext uri="{FF2B5EF4-FFF2-40B4-BE49-F238E27FC236}">
                <a16:creationId xmlns:a16="http://schemas.microsoft.com/office/drawing/2014/main" id="{E059DD93-1A91-F6DC-8242-F84F05818AAD}"/>
              </a:ext>
            </a:extLst>
          </p:cNvPr>
          <p:cNvSpPr>
            <a:spLocks noGrp="1"/>
          </p:cNvSpPr>
          <p:nvPr>
            <p:ph type="title"/>
          </p:nvPr>
        </p:nvSpPr>
        <p:spPr/>
        <p:txBody>
          <a:bodyPr/>
          <a:lstStyle/>
          <a:p>
            <a:r>
              <a:rPr lang="en-US" dirty="0"/>
              <a:t>Region 12</a:t>
            </a:r>
          </a:p>
        </p:txBody>
      </p:sp>
      <p:pic>
        <p:nvPicPr>
          <p:cNvPr id="7" name="Picture 6">
            <a:extLst>
              <a:ext uri="{FF2B5EF4-FFF2-40B4-BE49-F238E27FC236}">
                <a16:creationId xmlns:a16="http://schemas.microsoft.com/office/drawing/2014/main" id="{3C9300E4-399C-AD63-96B9-A51D3C199115}"/>
              </a:ext>
            </a:extLst>
          </p:cNvPr>
          <p:cNvPicPr>
            <a:picLocks noChangeAspect="1"/>
          </p:cNvPicPr>
          <p:nvPr/>
        </p:nvPicPr>
        <p:blipFill>
          <a:blip r:embed="rId4"/>
          <a:stretch>
            <a:fillRect/>
          </a:stretch>
        </p:blipFill>
        <p:spPr>
          <a:xfrm>
            <a:off x="688929" y="1499453"/>
            <a:ext cx="2249424" cy="2184537"/>
          </a:xfrm>
          <a:prstGeom prst="rect">
            <a:avLst/>
          </a:prstGeom>
        </p:spPr>
      </p:pic>
      <p:pic>
        <p:nvPicPr>
          <p:cNvPr id="2" name="Picture 1">
            <a:extLst>
              <a:ext uri="{FF2B5EF4-FFF2-40B4-BE49-F238E27FC236}">
                <a16:creationId xmlns:a16="http://schemas.microsoft.com/office/drawing/2014/main" id="{5EAB1DAD-58D5-13D7-C797-9847103B164F}"/>
              </a:ext>
            </a:extLst>
          </p:cNvPr>
          <p:cNvPicPr>
            <a:picLocks noChangeAspect="1"/>
          </p:cNvPicPr>
          <p:nvPr/>
        </p:nvPicPr>
        <p:blipFill rotWithShape="1">
          <a:blip r:embed="rId5">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9229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EFE6-6E48-B5FE-54FB-E0762A58A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EDFBE-0F48-1AF2-2E51-4377DC2B4873}"/>
              </a:ext>
            </a:extLst>
          </p:cNvPr>
          <p:cNvSpPr>
            <a:spLocks noGrp="1"/>
          </p:cNvSpPr>
          <p:nvPr>
            <p:ph type="title"/>
          </p:nvPr>
        </p:nvSpPr>
        <p:spPr>
          <a:xfrm>
            <a:off x="847344" y="2857976"/>
            <a:ext cx="10497312" cy="1142048"/>
          </a:xfrm>
        </p:spPr>
        <p:txBody>
          <a:bodyPr>
            <a:normAutofit/>
          </a:bodyPr>
          <a:lstStyle/>
          <a:p>
            <a:pPr algn="ctr"/>
            <a:r>
              <a:rPr lang="en-US" sz="4000" dirty="0"/>
              <a:t>Where can you find this?</a:t>
            </a:r>
            <a:endParaRPr lang="en-US" sz="4000" b="1" dirty="0"/>
          </a:p>
        </p:txBody>
      </p:sp>
      <p:pic>
        <p:nvPicPr>
          <p:cNvPr id="3" name="Picture 2">
            <a:extLst>
              <a:ext uri="{FF2B5EF4-FFF2-40B4-BE49-F238E27FC236}">
                <a16:creationId xmlns:a16="http://schemas.microsoft.com/office/drawing/2014/main" id="{97BCB0C7-BA1D-F9C9-165E-5784F106D653}"/>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57092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34CD-8F3D-7390-7629-0779F0E983FC}"/>
              </a:ext>
            </a:extLst>
          </p:cNvPr>
          <p:cNvPicPr>
            <a:picLocks noChangeAspect="1"/>
          </p:cNvPicPr>
          <p:nvPr/>
        </p:nvPicPr>
        <p:blipFill>
          <a:blip r:embed="rId2"/>
          <a:srcRect t="18731" b="-30"/>
          <a:stretch>
            <a:fillRect/>
          </a:stretch>
        </p:blipFill>
        <p:spPr>
          <a:xfrm>
            <a:off x="704850" y="1134469"/>
            <a:ext cx="10782300" cy="4589063"/>
          </a:xfrm>
          <a:prstGeom prst="rect">
            <a:avLst/>
          </a:prstGeom>
        </p:spPr>
      </p:pic>
      <p:sp>
        <p:nvSpPr>
          <p:cNvPr id="5" name="Rectangle 4">
            <a:extLst>
              <a:ext uri="{FF2B5EF4-FFF2-40B4-BE49-F238E27FC236}">
                <a16:creationId xmlns:a16="http://schemas.microsoft.com/office/drawing/2014/main" id="{7D6E63E8-73EB-4560-745E-A60035E7210F}"/>
              </a:ext>
            </a:extLst>
          </p:cNvPr>
          <p:cNvSpPr/>
          <p:nvPr/>
        </p:nvSpPr>
        <p:spPr>
          <a:xfrm>
            <a:off x="523875" y="990600"/>
            <a:ext cx="5210175" cy="151447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3AF83E-E695-5C2D-DC22-F8A91EB1E52B}"/>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70689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D68300-B447-C201-8FFD-0B84F992D65E}"/>
              </a:ext>
            </a:extLst>
          </p:cNvPr>
          <p:cNvPicPr>
            <a:picLocks noChangeAspect="1"/>
          </p:cNvPicPr>
          <p:nvPr/>
        </p:nvPicPr>
        <p:blipFill>
          <a:blip r:embed="rId2"/>
          <a:srcRect t="18333" b="-203"/>
          <a:stretch>
            <a:fillRect/>
          </a:stretch>
        </p:blipFill>
        <p:spPr>
          <a:xfrm>
            <a:off x="338138" y="967632"/>
            <a:ext cx="11515725" cy="4922737"/>
          </a:xfrm>
          <a:prstGeom prst="rect">
            <a:avLst/>
          </a:prstGeom>
        </p:spPr>
      </p:pic>
      <p:sp>
        <p:nvSpPr>
          <p:cNvPr id="5" name="Rectangle 4">
            <a:extLst>
              <a:ext uri="{FF2B5EF4-FFF2-40B4-BE49-F238E27FC236}">
                <a16:creationId xmlns:a16="http://schemas.microsoft.com/office/drawing/2014/main" id="{099164EE-7633-E5A3-876D-F6FEF2ADE5DF}"/>
              </a:ext>
            </a:extLst>
          </p:cNvPr>
          <p:cNvSpPr/>
          <p:nvPr/>
        </p:nvSpPr>
        <p:spPr>
          <a:xfrm>
            <a:off x="11620500" y="908210"/>
            <a:ext cx="390525" cy="512111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0D91CF-EF00-B03F-DCFF-F3E76BED21F5}"/>
              </a:ext>
            </a:extLst>
          </p:cNvPr>
          <p:cNvSpPr/>
          <p:nvPr/>
        </p:nvSpPr>
        <p:spPr>
          <a:xfrm>
            <a:off x="7839075" y="1343025"/>
            <a:ext cx="3214688" cy="443920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C3B47D-F8AB-6107-E20D-155FE747BC9B}"/>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82525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C7709-4645-065C-C63E-A1D1C0152C6C}"/>
              </a:ext>
            </a:extLst>
          </p:cNvPr>
          <p:cNvPicPr>
            <a:picLocks noChangeAspect="1"/>
          </p:cNvPicPr>
          <p:nvPr/>
        </p:nvPicPr>
        <p:blipFill>
          <a:blip r:embed="rId2"/>
          <a:srcRect t="18278" b="-2"/>
          <a:stretch>
            <a:fillRect/>
          </a:stretch>
        </p:blipFill>
        <p:spPr>
          <a:xfrm>
            <a:off x="419100" y="1001607"/>
            <a:ext cx="11353800" cy="4854787"/>
          </a:xfrm>
          <a:prstGeom prst="rect">
            <a:avLst/>
          </a:prstGeom>
        </p:spPr>
      </p:pic>
      <p:sp>
        <p:nvSpPr>
          <p:cNvPr id="5" name="Rectangle 4">
            <a:extLst>
              <a:ext uri="{FF2B5EF4-FFF2-40B4-BE49-F238E27FC236}">
                <a16:creationId xmlns:a16="http://schemas.microsoft.com/office/drawing/2014/main" id="{B1A0EA7E-4E51-6AE3-36BF-AB572C33E8D0}"/>
              </a:ext>
            </a:extLst>
          </p:cNvPr>
          <p:cNvSpPr/>
          <p:nvPr/>
        </p:nvSpPr>
        <p:spPr>
          <a:xfrm>
            <a:off x="9201149" y="1001606"/>
            <a:ext cx="2209801" cy="51286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F68857-2DEA-4599-B0BF-15B01CB55F18}"/>
              </a:ext>
            </a:extLst>
          </p:cNvPr>
          <p:cNvSpPr/>
          <p:nvPr/>
        </p:nvSpPr>
        <p:spPr>
          <a:xfrm>
            <a:off x="2790824" y="5469201"/>
            <a:ext cx="6505576" cy="512869"/>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86E1F1B-A0AB-7428-A68A-A6BD4C9A0BFC}"/>
              </a:ext>
            </a:extLst>
          </p:cNvPr>
          <p:cNvSpPr/>
          <p:nvPr/>
        </p:nvSpPr>
        <p:spPr>
          <a:xfrm>
            <a:off x="7858125" y="5153025"/>
            <a:ext cx="371476" cy="31617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CC66324-A672-5E9C-CBBE-EF8F91F9B1C5}"/>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07539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7813A-6B8A-6C48-8AAB-CA17E2ADA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43A01-9C48-D0EC-B62E-6E3E48BBF8A4}"/>
              </a:ext>
            </a:extLst>
          </p:cNvPr>
          <p:cNvSpPr>
            <a:spLocks noGrp="1"/>
          </p:cNvSpPr>
          <p:nvPr>
            <p:ph type="title"/>
          </p:nvPr>
        </p:nvSpPr>
        <p:spPr>
          <a:xfrm>
            <a:off x="847344" y="2857976"/>
            <a:ext cx="10497312" cy="1142048"/>
          </a:xfrm>
        </p:spPr>
        <p:txBody>
          <a:bodyPr>
            <a:normAutofit/>
          </a:bodyPr>
          <a:lstStyle/>
          <a:p>
            <a:pPr algn="ctr"/>
            <a:r>
              <a:rPr lang="en-US" sz="4000" dirty="0"/>
              <a:t>Housing Development Need Dashboard</a:t>
            </a:r>
            <a:endParaRPr lang="en-US" sz="4000" b="1" dirty="0"/>
          </a:p>
        </p:txBody>
      </p:sp>
      <p:pic>
        <p:nvPicPr>
          <p:cNvPr id="3" name="Picture 2">
            <a:extLst>
              <a:ext uri="{FF2B5EF4-FFF2-40B4-BE49-F238E27FC236}">
                <a16:creationId xmlns:a16="http://schemas.microsoft.com/office/drawing/2014/main" id="{4BB3FB69-8A36-8A90-1FF2-48FD1E42416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207833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001673-9E13-0306-B378-C6DD7D8D465E}"/>
              </a:ext>
            </a:extLst>
          </p:cNvPr>
          <p:cNvPicPr>
            <a:picLocks noChangeAspect="1"/>
          </p:cNvPicPr>
          <p:nvPr/>
        </p:nvPicPr>
        <p:blipFill>
          <a:blip r:embed="rId2"/>
          <a:stretch>
            <a:fillRect/>
          </a:stretch>
        </p:blipFill>
        <p:spPr>
          <a:xfrm>
            <a:off x="430619" y="923272"/>
            <a:ext cx="11330763" cy="5011456"/>
          </a:xfrm>
          <a:prstGeom prst="rect">
            <a:avLst/>
          </a:prstGeom>
        </p:spPr>
      </p:pic>
      <p:sp>
        <p:nvSpPr>
          <p:cNvPr id="6" name="Rectangle 5">
            <a:extLst>
              <a:ext uri="{FF2B5EF4-FFF2-40B4-BE49-F238E27FC236}">
                <a16:creationId xmlns:a16="http://schemas.microsoft.com/office/drawing/2014/main" id="{9A4C0F23-BE40-7668-B7C1-D82D8624D00B}"/>
              </a:ext>
            </a:extLst>
          </p:cNvPr>
          <p:cNvSpPr/>
          <p:nvPr/>
        </p:nvSpPr>
        <p:spPr>
          <a:xfrm>
            <a:off x="3519377" y="1701209"/>
            <a:ext cx="1201479" cy="47846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CF81CD-DC07-06AE-5F31-B336BA5B12D0}"/>
              </a:ext>
            </a:extLst>
          </p:cNvPr>
          <p:cNvSpPr/>
          <p:nvPr/>
        </p:nvSpPr>
        <p:spPr>
          <a:xfrm>
            <a:off x="2918637" y="2479146"/>
            <a:ext cx="2408275" cy="27468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5BAD42-60C1-3C9F-5C42-2F1032C54C9A}"/>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3169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AI-generated content may be incorrect.">
            <a:extLst>
              <a:ext uri="{FF2B5EF4-FFF2-40B4-BE49-F238E27FC236}">
                <a16:creationId xmlns:a16="http://schemas.microsoft.com/office/drawing/2014/main" id="{470D07E2-470B-9886-BFEE-8A9E66876C21}"/>
              </a:ext>
            </a:extLst>
          </p:cNvPr>
          <p:cNvPicPr>
            <a:picLocks noChangeAspect="1"/>
          </p:cNvPicPr>
          <p:nvPr/>
        </p:nvPicPr>
        <p:blipFill>
          <a:blip r:embed="rId3"/>
          <a:stretch>
            <a:fillRect/>
          </a:stretch>
        </p:blipFill>
        <p:spPr>
          <a:xfrm>
            <a:off x="304800" y="695425"/>
            <a:ext cx="11329416" cy="5366566"/>
          </a:xfrm>
          <a:prstGeom prst="rect">
            <a:avLst/>
          </a:prstGeom>
        </p:spPr>
      </p:pic>
      <p:sp>
        <p:nvSpPr>
          <p:cNvPr id="7" name="Rectangle 6">
            <a:extLst>
              <a:ext uri="{FF2B5EF4-FFF2-40B4-BE49-F238E27FC236}">
                <a16:creationId xmlns:a16="http://schemas.microsoft.com/office/drawing/2014/main" id="{0C13353F-B07F-3810-894B-1F624FCAA87F}"/>
              </a:ext>
            </a:extLst>
          </p:cNvPr>
          <p:cNvSpPr/>
          <p:nvPr/>
        </p:nvSpPr>
        <p:spPr>
          <a:xfrm>
            <a:off x="3920460" y="4413929"/>
            <a:ext cx="4248180" cy="174864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7D49F2-28FB-2589-8D7D-3CF502F16C6F}"/>
              </a:ext>
            </a:extLst>
          </p:cNvPr>
          <p:cNvPicPr>
            <a:picLocks noChangeAspect="1"/>
          </p:cNvPicPr>
          <p:nvPr/>
        </p:nvPicPr>
        <p:blipFill rotWithShape="1">
          <a:blip r:embed="rId4">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56318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A2667A-72AF-4472-363E-8AF88923204A}"/>
              </a:ext>
            </a:extLst>
          </p:cNvPr>
          <p:cNvSpPr>
            <a:spLocks noGrp="1"/>
          </p:cNvSpPr>
          <p:nvPr>
            <p:ph type="sldNum" sz="quarter" idx="11"/>
          </p:nvPr>
        </p:nvSpPr>
        <p:spPr/>
        <p:txBody>
          <a:bodyPr/>
          <a:lstStyle/>
          <a:p>
            <a:fld id="{93CAF254-72B9-406C-9E86-C9D983240C82}" type="slidenum">
              <a:rPr lang="en-US" smtClean="0"/>
              <a:t>118</a:t>
            </a:fld>
            <a:endParaRPr lang="en-US"/>
          </a:p>
        </p:txBody>
      </p:sp>
      <p:pic>
        <p:nvPicPr>
          <p:cNvPr id="5" name="Picture 4">
            <a:extLst>
              <a:ext uri="{FF2B5EF4-FFF2-40B4-BE49-F238E27FC236}">
                <a16:creationId xmlns:a16="http://schemas.microsoft.com/office/drawing/2014/main" id="{A8B12384-A69E-0002-25F1-B34812EF8022}"/>
              </a:ext>
            </a:extLst>
          </p:cNvPr>
          <p:cNvPicPr>
            <a:picLocks noChangeAspect="1"/>
          </p:cNvPicPr>
          <p:nvPr/>
        </p:nvPicPr>
        <p:blipFill>
          <a:blip r:embed="rId2"/>
          <a:stretch>
            <a:fillRect/>
          </a:stretch>
        </p:blipFill>
        <p:spPr>
          <a:xfrm>
            <a:off x="414671" y="456649"/>
            <a:ext cx="11362659" cy="5944702"/>
          </a:xfrm>
          <a:prstGeom prst="rect">
            <a:avLst/>
          </a:prstGeom>
        </p:spPr>
      </p:pic>
    </p:spTree>
    <p:extLst>
      <p:ext uri="{BB962C8B-B14F-4D97-AF65-F5344CB8AC3E}">
        <p14:creationId xmlns:p14="http://schemas.microsoft.com/office/powerpoint/2010/main" val="12512271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E0914-679F-42DD-07EC-63DB9555D4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E03D18-DB04-B61B-E9D9-55833036BB1F}"/>
              </a:ext>
            </a:extLst>
          </p:cNvPr>
          <p:cNvSpPr>
            <a:spLocks noGrp="1"/>
          </p:cNvSpPr>
          <p:nvPr>
            <p:ph type="sldNum" sz="quarter" idx="11"/>
          </p:nvPr>
        </p:nvSpPr>
        <p:spPr/>
        <p:txBody>
          <a:bodyPr/>
          <a:lstStyle/>
          <a:p>
            <a:fld id="{93CAF254-72B9-406C-9E86-C9D983240C82}" type="slidenum">
              <a:rPr lang="en-US" smtClean="0"/>
              <a:t>119</a:t>
            </a:fld>
            <a:endParaRPr lang="en-US"/>
          </a:p>
        </p:txBody>
      </p:sp>
      <p:pic>
        <p:nvPicPr>
          <p:cNvPr id="5" name="Picture 4">
            <a:extLst>
              <a:ext uri="{FF2B5EF4-FFF2-40B4-BE49-F238E27FC236}">
                <a16:creationId xmlns:a16="http://schemas.microsoft.com/office/drawing/2014/main" id="{57BA5586-29F9-0339-D09B-35F5F72697D5}"/>
              </a:ext>
            </a:extLst>
          </p:cNvPr>
          <p:cNvPicPr>
            <a:picLocks noChangeAspect="1"/>
          </p:cNvPicPr>
          <p:nvPr/>
        </p:nvPicPr>
        <p:blipFill>
          <a:blip r:embed="rId2"/>
          <a:stretch>
            <a:fillRect/>
          </a:stretch>
        </p:blipFill>
        <p:spPr>
          <a:xfrm>
            <a:off x="311889" y="402876"/>
            <a:ext cx="11568223" cy="6052249"/>
          </a:xfrm>
          <a:prstGeom prst="rect">
            <a:avLst/>
          </a:prstGeom>
        </p:spPr>
      </p:pic>
      <p:sp>
        <p:nvSpPr>
          <p:cNvPr id="6" name="Rectangle 5">
            <a:extLst>
              <a:ext uri="{FF2B5EF4-FFF2-40B4-BE49-F238E27FC236}">
                <a16:creationId xmlns:a16="http://schemas.microsoft.com/office/drawing/2014/main" id="{5C9FDCC9-A2B7-615A-5262-870979F2B184}"/>
              </a:ext>
            </a:extLst>
          </p:cNvPr>
          <p:cNvSpPr/>
          <p:nvPr/>
        </p:nvSpPr>
        <p:spPr>
          <a:xfrm>
            <a:off x="3118220" y="492642"/>
            <a:ext cx="2431975" cy="94275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68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19333-90A6-D948-F53D-D0C547B25B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9780EA-C7D7-8AB7-CEAD-E3CDD4100372}"/>
              </a:ext>
            </a:extLst>
          </p:cNvPr>
          <p:cNvSpPr>
            <a:spLocks noGrp="1"/>
          </p:cNvSpPr>
          <p:nvPr>
            <p:ph type="body" sz="quarter" idx="13"/>
          </p:nvPr>
        </p:nvSpPr>
        <p:spPr>
          <a:xfrm>
            <a:off x="1524000" y="2675067"/>
            <a:ext cx="9144000" cy="3185160"/>
          </a:xfrm>
        </p:spPr>
        <p:txBody>
          <a:bodyPr>
            <a:normAutofit fontScale="62500" lnSpcReduction="20000"/>
          </a:bodyPr>
          <a:lstStyle/>
          <a:p>
            <a:r>
              <a:rPr lang="en-US" sz="8800"/>
              <a:t>Office of Housing Finance Manager Updates</a:t>
            </a:r>
          </a:p>
          <a:p>
            <a:endParaRPr lang="en-US" sz="8800"/>
          </a:p>
          <a:p>
            <a:r>
              <a:rPr lang="en-US" sz="5400"/>
              <a:t>9:30 – 10:15 a.m.</a:t>
            </a:r>
          </a:p>
        </p:txBody>
      </p:sp>
    </p:spTree>
    <p:extLst>
      <p:ext uri="{BB962C8B-B14F-4D97-AF65-F5344CB8AC3E}">
        <p14:creationId xmlns:p14="http://schemas.microsoft.com/office/powerpoint/2010/main" val="41932148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A913F1-3295-93D8-D0E8-723A92EFA52E}"/>
              </a:ext>
            </a:extLst>
          </p:cNvPr>
          <p:cNvSpPr>
            <a:spLocks noGrp="1"/>
          </p:cNvSpPr>
          <p:nvPr>
            <p:ph type="sldNum" sz="quarter" idx="11"/>
          </p:nvPr>
        </p:nvSpPr>
        <p:spPr/>
        <p:txBody>
          <a:bodyPr/>
          <a:lstStyle/>
          <a:p>
            <a:fld id="{93CAF254-72B9-406C-9E86-C9D983240C82}" type="slidenum">
              <a:rPr lang="en-US" smtClean="0"/>
              <a:t>120</a:t>
            </a:fld>
            <a:endParaRPr lang="en-US"/>
          </a:p>
        </p:txBody>
      </p:sp>
      <p:pic>
        <p:nvPicPr>
          <p:cNvPr id="5" name="Picture 4">
            <a:extLst>
              <a:ext uri="{FF2B5EF4-FFF2-40B4-BE49-F238E27FC236}">
                <a16:creationId xmlns:a16="http://schemas.microsoft.com/office/drawing/2014/main" id="{3D3B6EB6-1B10-303E-125B-5833D2D2BC3E}"/>
              </a:ext>
            </a:extLst>
          </p:cNvPr>
          <p:cNvPicPr>
            <a:picLocks noChangeAspect="1"/>
          </p:cNvPicPr>
          <p:nvPr/>
        </p:nvPicPr>
        <p:blipFill>
          <a:blip r:embed="rId2"/>
          <a:stretch>
            <a:fillRect/>
          </a:stretch>
        </p:blipFill>
        <p:spPr>
          <a:xfrm>
            <a:off x="312420" y="318999"/>
            <a:ext cx="11567160" cy="6220003"/>
          </a:xfrm>
          <a:prstGeom prst="rect">
            <a:avLst/>
          </a:prstGeom>
        </p:spPr>
      </p:pic>
      <p:sp>
        <p:nvSpPr>
          <p:cNvPr id="6" name="Rectangle 5">
            <a:extLst>
              <a:ext uri="{FF2B5EF4-FFF2-40B4-BE49-F238E27FC236}">
                <a16:creationId xmlns:a16="http://schemas.microsoft.com/office/drawing/2014/main" id="{E3B2B34F-374A-46EC-0230-4714B3116ABF}"/>
              </a:ext>
            </a:extLst>
          </p:cNvPr>
          <p:cNvSpPr/>
          <p:nvPr/>
        </p:nvSpPr>
        <p:spPr>
          <a:xfrm>
            <a:off x="2972058" y="318998"/>
            <a:ext cx="2578137" cy="109513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8669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2E8A1-F1F8-BDDA-7427-011317682430}"/>
              </a:ext>
            </a:extLst>
          </p:cNvPr>
          <p:cNvSpPr>
            <a:spLocks noGrp="1"/>
          </p:cNvSpPr>
          <p:nvPr>
            <p:ph type="sldNum" sz="quarter" idx="11"/>
          </p:nvPr>
        </p:nvSpPr>
        <p:spPr/>
        <p:txBody>
          <a:bodyPr/>
          <a:lstStyle/>
          <a:p>
            <a:fld id="{93CAF254-72B9-406C-9E86-C9D983240C82}" type="slidenum">
              <a:rPr lang="en-US" smtClean="0"/>
              <a:t>121</a:t>
            </a:fld>
            <a:endParaRPr lang="en-US"/>
          </a:p>
        </p:txBody>
      </p:sp>
      <p:pic>
        <p:nvPicPr>
          <p:cNvPr id="5" name="Picture 4">
            <a:extLst>
              <a:ext uri="{FF2B5EF4-FFF2-40B4-BE49-F238E27FC236}">
                <a16:creationId xmlns:a16="http://schemas.microsoft.com/office/drawing/2014/main" id="{D7BB995E-14FB-138F-C448-586FB0F8E4F7}"/>
              </a:ext>
            </a:extLst>
          </p:cNvPr>
          <p:cNvPicPr>
            <a:picLocks noChangeAspect="1"/>
          </p:cNvPicPr>
          <p:nvPr/>
        </p:nvPicPr>
        <p:blipFill>
          <a:blip r:embed="rId2"/>
          <a:stretch>
            <a:fillRect/>
          </a:stretch>
        </p:blipFill>
        <p:spPr>
          <a:xfrm>
            <a:off x="316992" y="342931"/>
            <a:ext cx="11558016" cy="6172138"/>
          </a:xfrm>
          <a:prstGeom prst="rect">
            <a:avLst/>
          </a:prstGeom>
        </p:spPr>
      </p:pic>
      <p:sp>
        <p:nvSpPr>
          <p:cNvPr id="7" name="Rectangle 6">
            <a:extLst>
              <a:ext uri="{FF2B5EF4-FFF2-40B4-BE49-F238E27FC236}">
                <a16:creationId xmlns:a16="http://schemas.microsoft.com/office/drawing/2014/main" id="{9F91DF6B-72B6-2391-DAC0-33A5526694CD}"/>
              </a:ext>
            </a:extLst>
          </p:cNvPr>
          <p:cNvSpPr/>
          <p:nvPr/>
        </p:nvSpPr>
        <p:spPr>
          <a:xfrm>
            <a:off x="2972058" y="342931"/>
            <a:ext cx="2684463" cy="115626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73271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D30AB3-E2ED-BBAE-053A-206283277578}"/>
              </a:ext>
            </a:extLst>
          </p:cNvPr>
          <p:cNvSpPr>
            <a:spLocks noGrp="1"/>
          </p:cNvSpPr>
          <p:nvPr>
            <p:ph type="sldNum" sz="quarter" idx="11"/>
          </p:nvPr>
        </p:nvSpPr>
        <p:spPr/>
        <p:txBody>
          <a:bodyPr/>
          <a:lstStyle/>
          <a:p>
            <a:fld id="{93CAF254-72B9-406C-9E86-C9D983240C82}" type="slidenum">
              <a:rPr lang="en-US" smtClean="0"/>
              <a:t>122</a:t>
            </a:fld>
            <a:endParaRPr lang="en-US"/>
          </a:p>
        </p:txBody>
      </p:sp>
      <p:pic>
        <p:nvPicPr>
          <p:cNvPr id="5" name="Picture 4">
            <a:extLst>
              <a:ext uri="{FF2B5EF4-FFF2-40B4-BE49-F238E27FC236}">
                <a16:creationId xmlns:a16="http://schemas.microsoft.com/office/drawing/2014/main" id="{C6CE842C-C21B-C54D-1C86-B799BBF9C8DD}"/>
              </a:ext>
            </a:extLst>
          </p:cNvPr>
          <p:cNvPicPr>
            <a:picLocks noChangeAspect="1"/>
          </p:cNvPicPr>
          <p:nvPr/>
        </p:nvPicPr>
        <p:blipFill>
          <a:blip r:embed="rId2"/>
          <a:stretch>
            <a:fillRect/>
          </a:stretch>
        </p:blipFill>
        <p:spPr>
          <a:xfrm>
            <a:off x="316992" y="313601"/>
            <a:ext cx="11558016" cy="6230799"/>
          </a:xfrm>
          <a:prstGeom prst="rect">
            <a:avLst/>
          </a:prstGeom>
        </p:spPr>
      </p:pic>
      <p:sp>
        <p:nvSpPr>
          <p:cNvPr id="6" name="Rectangle 5">
            <a:extLst>
              <a:ext uri="{FF2B5EF4-FFF2-40B4-BE49-F238E27FC236}">
                <a16:creationId xmlns:a16="http://schemas.microsoft.com/office/drawing/2014/main" id="{E3ED4CE8-F8C6-3110-6A03-962B3A2197F6}"/>
              </a:ext>
            </a:extLst>
          </p:cNvPr>
          <p:cNvSpPr/>
          <p:nvPr/>
        </p:nvSpPr>
        <p:spPr>
          <a:xfrm>
            <a:off x="3014589" y="358487"/>
            <a:ext cx="2588770" cy="115133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110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53D70C-3B7B-8D7A-C015-7856E1BD5EC8}"/>
              </a:ext>
            </a:extLst>
          </p:cNvPr>
          <p:cNvPicPr>
            <a:picLocks noChangeAspect="1"/>
          </p:cNvPicPr>
          <p:nvPr/>
        </p:nvPicPr>
        <p:blipFill>
          <a:blip r:embed="rId2"/>
          <a:stretch>
            <a:fillRect/>
          </a:stretch>
        </p:blipFill>
        <p:spPr>
          <a:xfrm>
            <a:off x="316992" y="686942"/>
            <a:ext cx="11558016" cy="5484116"/>
          </a:xfrm>
          <a:prstGeom prst="rect">
            <a:avLst/>
          </a:prstGeom>
        </p:spPr>
      </p:pic>
      <p:sp>
        <p:nvSpPr>
          <p:cNvPr id="6" name="Rectangle 5">
            <a:extLst>
              <a:ext uri="{FF2B5EF4-FFF2-40B4-BE49-F238E27FC236}">
                <a16:creationId xmlns:a16="http://schemas.microsoft.com/office/drawing/2014/main" id="{0043EEF3-10DF-2BC7-732C-75A50FC80F6B}"/>
              </a:ext>
            </a:extLst>
          </p:cNvPr>
          <p:cNvSpPr/>
          <p:nvPr/>
        </p:nvSpPr>
        <p:spPr>
          <a:xfrm>
            <a:off x="406399" y="4673939"/>
            <a:ext cx="6770577" cy="127585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2020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C40BD-0189-0CAE-09C6-1CF09535835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8475E3-0809-0776-331F-69278186B70E}"/>
              </a:ext>
            </a:extLst>
          </p:cNvPr>
          <p:cNvSpPr>
            <a:spLocks noGrp="1"/>
          </p:cNvSpPr>
          <p:nvPr>
            <p:ph type="title"/>
          </p:nvPr>
        </p:nvSpPr>
        <p:spPr/>
        <p:txBody>
          <a:bodyPr/>
          <a:lstStyle/>
          <a:p>
            <a:r>
              <a:rPr lang="en-US" b="0" dirty="0">
                <a:solidFill>
                  <a:schemeClr val="accent5"/>
                </a:solidFill>
              </a:rPr>
              <a:t>Questions?</a:t>
            </a:r>
          </a:p>
        </p:txBody>
      </p:sp>
      <p:sp>
        <p:nvSpPr>
          <p:cNvPr id="3" name="Text Placeholder 2">
            <a:extLst>
              <a:ext uri="{FF2B5EF4-FFF2-40B4-BE49-F238E27FC236}">
                <a16:creationId xmlns:a16="http://schemas.microsoft.com/office/drawing/2014/main" id="{02F0922D-93D4-F4D2-0545-83750464F8C3}"/>
              </a:ext>
            </a:extLst>
          </p:cNvPr>
          <p:cNvSpPr>
            <a:spLocks noGrp="1"/>
          </p:cNvSpPr>
          <p:nvPr>
            <p:ph type="body" sz="quarter" idx="10"/>
          </p:nvPr>
        </p:nvSpPr>
        <p:spPr/>
        <p:txBody>
          <a:bodyPr>
            <a:normAutofit/>
          </a:bodyPr>
          <a:lstStyle/>
          <a:p>
            <a:r>
              <a:rPr lang="en-US"/>
              <a:t>Megan Conville</a:t>
            </a:r>
          </a:p>
        </p:txBody>
      </p:sp>
      <p:sp>
        <p:nvSpPr>
          <p:cNvPr id="5" name="Text Placeholder 4">
            <a:extLst>
              <a:ext uri="{FF2B5EF4-FFF2-40B4-BE49-F238E27FC236}">
                <a16:creationId xmlns:a16="http://schemas.microsoft.com/office/drawing/2014/main" id="{182F6ECB-4C38-31C6-55C9-45BBB65FEDA9}"/>
              </a:ext>
            </a:extLst>
          </p:cNvPr>
          <p:cNvSpPr>
            <a:spLocks noGrp="1"/>
          </p:cNvSpPr>
          <p:nvPr>
            <p:ph type="body" sz="quarter" idx="11"/>
          </p:nvPr>
        </p:nvSpPr>
        <p:spPr/>
        <p:txBody>
          <a:bodyPr>
            <a:normAutofit/>
          </a:bodyPr>
          <a:lstStyle/>
          <a:p>
            <a:r>
              <a:rPr lang="en-US"/>
              <a:t>Megan.Conville@dca.ga.gov</a:t>
            </a:r>
          </a:p>
        </p:txBody>
      </p:sp>
      <p:sp>
        <p:nvSpPr>
          <p:cNvPr id="7" name="Text Placeholder 6">
            <a:extLst>
              <a:ext uri="{FF2B5EF4-FFF2-40B4-BE49-F238E27FC236}">
                <a16:creationId xmlns:a16="http://schemas.microsoft.com/office/drawing/2014/main" id="{4EE355D5-5BE9-5F84-94BB-20B206F2497B}"/>
              </a:ext>
            </a:extLst>
          </p:cNvPr>
          <p:cNvSpPr>
            <a:spLocks noGrp="1"/>
          </p:cNvSpPr>
          <p:nvPr>
            <p:ph type="body" sz="quarter" idx="13"/>
          </p:nvPr>
        </p:nvSpPr>
        <p:spPr/>
        <p:txBody>
          <a:bodyPr>
            <a:normAutofit/>
          </a:bodyPr>
          <a:lstStyle/>
          <a:p>
            <a:r>
              <a:rPr lang="en-US" i="1"/>
              <a:t>Principal Analyst</a:t>
            </a:r>
          </a:p>
          <a:p>
            <a:r>
              <a:rPr lang="en-US" i="1"/>
              <a:t>Applied Housing Research</a:t>
            </a:r>
          </a:p>
        </p:txBody>
      </p:sp>
      <p:sp>
        <p:nvSpPr>
          <p:cNvPr id="19" name="Text Placeholder 18">
            <a:extLst>
              <a:ext uri="{FF2B5EF4-FFF2-40B4-BE49-F238E27FC236}">
                <a16:creationId xmlns:a16="http://schemas.microsoft.com/office/drawing/2014/main" id="{61A8ED70-AF92-088C-F928-68802D886795}"/>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27709550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7791F-B50B-B2E2-F36A-09CBF4474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0B3189-30E4-3F02-7538-C8F80E995B1E}"/>
              </a:ext>
            </a:extLst>
          </p:cNvPr>
          <p:cNvSpPr>
            <a:spLocks noGrp="1"/>
          </p:cNvSpPr>
          <p:nvPr>
            <p:ph type="title"/>
          </p:nvPr>
        </p:nvSpPr>
        <p:spPr>
          <a:xfrm>
            <a:off x="850392" y="548640"/>
            <a:ext cx="7607808" cy="2562223"/>
          </a:xfrm>
        </p:spPr>
        <p:txBody>
          <a:bodyPr>
            <a:normAutofit fontScale="90000"/>
          </a:bodyPr>
          <a:lstStyle/>
          <a:p>
            <a:r>
              <a:rPr lang="en-US" sz="6600">
                <a:solidFill>
                  <a:schemeClr val="accent6"/>
                </a:solidFill>
              </a:rPr>
              <a:t>Federal Compliance for Environmental Review</a:t>
            </a:r>
          </a:p>
        </p:txBody>
      </p:sp>
      <p:sp>
        <p:nvSpPr>
          <p:cNvPr id="3" name="Text Placeholder 2">
            <a:extLst>
              <a:ext uri="{FF2B5EF4-FFF2-40B4-BE49-F238E27FC236}">
                <a16:creationId xmlns:a16="http://schemas.microsoft.com/office/drawing/2014/main" id="{3569389F-B667-2FA8-801B-00A42021A2B7}"/>
              </a:ext>
            </a:extLst>
          </p:cNvPr>
          <p:cNvSpPr>
            <a:spLocks noGrp="1"/>
          </p:cNvSpPr>
          <p:nvPr>
            <p:ph type="body" idx="1"/>
          </p:nvPr>
        </p:nvSpPr>
        <p:spPr/>
        <p:txBody>
          <a:bodyPr>
            <a:normAutofit/>
          </a:bodyPr>
          <a:lstStyle/>
          <a:p>
            <a:r>
              <a:rPr lang="en-US" sz="2400"/>
              <a:t>Shon Walker</a:t>
            </a:r>
          </a:p>
          <a:p>
            <a:r>
              <a:rPr lang="en-US" sz="2400"/>
              <a:t>Federal Compliance Manager</a:t>
            </a:r>
          </a:p>
        </p:txBody>
      </p:sp>
      <p:pic>
        <p:nvPicPr>
          <p:cNvPr id="6" name="Picture 5">
            <a:extLst>
              <a:ext uri="{FF2B5EF4-FFF2-40B4-BE49-F238E27FC236}">
                <a16:creationId xmlns:a16="http://schemas.microsoft.com/office/drawing/2014/main" id="{1FB47839-624F-811E-71BB-9EBB392831F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2" y="5974643"/>
            <a:ext cx="4572000" cy="744855"/>
          </a:xfrm>
          <a:prstGeom prst="rect">
            <a:avLst/>
          </a:prstGeom>
          <a:noFill/>
          <a:ln>
            <a:noFill/>
          </a:ln>
          <a:extLst>
            <a:ext uri="{53640926-AAD7-44D8-BBD7-CCE9431645EC}">
              <a14:shadowObscured xmlns:a14="http://schemas.microsoft.com/office/drawing/2010/main"/>
            </a:ext>
          </a:extLst>
        </p:spPr>
      </p:pic>
      <p:sp>
        <p:nvSpPr>
          <p:cNvPr id="8" name="Slide Number Placeholder 7">
            <a:extLst>
              <a:ext uri="{FF2B5EF4-FFF2-40B4-BE49-F238E27FC236}">
                <a16:creationId xmlns:a16="http://schemas.microsoft.com/office/drawing/2014/main" id="{8A157580-9533-4B42-7874-9EC13A531108}"/>
              </a:ext>
            </a:extLst>
          </p:cNvPr>
          <p:cNvSpPr>
            <a:spLocks noGrp="1"/>
          </p:cNvSpPr>
          <p:nvPr>
            <p:ph type="sldNum" sz="quarter" idx="11"/>
          </p:nvPr>
        </p:nvSpPr>
        <p:spPr/>
        <p:txBody>
          <a:bodyPr/>
          <a:lstStyle/>
          <a:p>
            <a:fld id="{93CAF254-72B9-406C-9E86-C9D983240C82}" type="slidenum">
              <a:rPr lang="en-US" smtClean="0"/>
              <a:t>125</a:t>
            </a:fld>
            <a:endParaRPr lang="en-US"/>
          </a:p>
        </p:txBody>
      </p:sp>
    </p:spTree>
    <p:extLst>
      <p:ext uri="{BB962C8B-B14F-4D97-AF65-F5344CB8AC3E}">
        <p14:creationId xmlns:p14="http://schemas.microsoft.com/office/powerpoint/2010/main" val="16462384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ED802-8062-68E3-25D3-410CB15E67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80D2DB-6D14-4062-354C-2991F07EAB27}"/>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F1D5D26A-946F-389D-D23D-D5DBA15B29A0}"/>
              </a:ext>
            </a:extLst>
          </p:cNvPr>
          <p:cNvSpPr>
            <a:spLocks noGrp="1"/>
          </p:cNvSpPr>
          <p:nvPr>
            <p:ph type="body" sz="quarter" idx="10"/>
          </p:nvPr>
        </p:nvSpPr>
        <p:spPr/>
        <p:txBody>
          <a:bodyPr>
            <a:normAutofit/>
          </a:bodyPr>
          <a:lstStyle/>
          <a:p>
            <a:r>
              <a:rPr lang="en-US"/>
              <a:t>Shon Walker</a:t>
            </a:r>
          </a:p>
        </p:txBody>
      </p:sp>
      <p:sp>
        <p:nvSpPr>
          <p:cNvPr id="5" name="Text Placeholder 4">
            <a:extLst>
              <a:ext uri="{FF2B5EF4-FFF2-40B4-BE49-F238E27FC236}">
                <a16:creationId xmlns:a16="http://schemas.microsoft.com/office/drawing/2014/main" id="{D7D41F90-CAEC-DFDD-9F14-2FD940DE07C2}"/>
              </a:ext>
            </a:extLst>
          </p:cNvPr>
          <p:cNvSpPr>
            <a:spLocks noGrp="1"/>
          </p:cNvSpPr>
          <p:nvPr>
            <p:ph type="body" sz="quarter" idx="11"/>
          </p:nvPr>
        </p:nvSpPr>
        <p:spPr/>
        <p:txBody>
          <a:bodyPr>
            <a:normAutofit/>
          </a:bodyPr>
          <a:lstStyle/>
          <a:p>
            <a:r>
              <a:rPr lang="en-US"/>
              <a:t>Shon.Walker@dca.ga.gov</a:t>
            </a:r>
          </a:p>
        </p:txBody>
      </p:sp>
      <p:sp>
        <p:nvSpPr>
          <p:cNvPr id="7" name="Text Placeholder 6">
            <a:extLst>
              <a:ext uri="{FF2B5EF4-FFF2-40B4-BE49-F238E27FC236}">
                <a16:creationId xmlns:a16="http://schemas.microsoft.com/office/drawing/2014/main" id="{71EFA2EC-7FC3-8C4D-B277-A6541AEA87E3}"/>
              </a:ext>
            </a:extLst>
          </p:cNvPr>
          <p:cNvSpPr>
            <a:spLocks noGrp="1"/>
          </p:cNvSpPr>
          <p:nvPr>
            <p:ph type="body" sz="quarter" idx="13"/>
          </p:nvPr>
        </p:nvSpPr>
        <p:spPr/>
        <p:txBody>
          <a:bodyPr>
            <a:normAutofit/>
          </a:bodyPr>
          <a:lstStyle/>
          <a:p>
            <a:r>
              <a:rPr lang="en-US" i="1"/>
              <a:t>Federal Compliance Manager</a:t>
            </a:r>
          </a:p>
        </p:txBody>
      </p:sp>
      <p:sp>
        <p:nvSpPr>
          <p:cNvPr id="19" name="Text Placeholder 18">
            <a:extLst>
              <a:ext uri="{FF2B5EF4-FFF2-40B4-BE49-F238E27FC236}">
                <a16:creationId xmlns:a16="http://schemas.microsoft.com/office/drawing/2014/main" id="{7A9BBE5B-C9AF-73ED-AE3D-D4B07340AF4A}"/>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35673419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BC13E-9022-9563-201B-02E5342ADAF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BBDF70-7E74-E68E-7902-35C511389CFF}"/>
              </a:ext>
            </a:extLst>
          </p:cNvPr>
          <p:cNvSpPr>
            <a:spLocks noGrp="1"/>
          </p:cNvSpPr>
          <p:nvPr>
            <p:ph type="body" sz="quarter" idx="13"/>
          </p:nvPr>
        </p:nvSpPr>
        <p:spPr>
          <a:xfrm>
            <a:off x="1524000" y="2675067"/>
            <a:ext cx="9144000" cy="3185160"/>
          </a:xfrm>
        </p:spPr>
        <p:txBody>
          <a:bodyPr>
            <a:normAutofit fontScale="92500" lnSpcReduction="10000"/>
          </a:bodyPr>
          <a:lstStyle/>
          <a:p>
            <a:r>
              <a:rPr lang="en-US" sz="8800"/>
              <a:t>Networking Break</a:t>
            </a:r>
          </a:p>
          <a:p>
            <a:endParaRPr lang="en-US" sz="8800"/>
          </a:p>
          <a:p>
            <a:r>
              <a:rPr lang="en-US" sz="5400"/>
              <a:t>2:00 – 2:30 p.m.</a:t>
            </a:r>
          </a:p>
        </p:txBody>
      </p:sp>
    </p:spTree>
    <p:extLst>
      <p:ext uri="{BB962C8B-B14F-4D97-AF65-F5344CB8AC3E}">
        <p14:creationId xmlns:p14="http://schemas.microsoft.com/office/powerpoint/2010/main" val="8368181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3DDE4-B98D-10D1-E313-DCA366615EB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CAB70A-0287-372B-1ADE-15FDC2317531}"/>
              </a:ext>
            </a:extLst>
          </p:cNvPr>
          <p:cNvSpPr>
            <a:spLocks noGrp="1"/>
          </p:cNvSpPr>
          <p:nvPr>
            <p:ph type="body" sz="quarter" idx="13"/>
          </p:nvPr>
        </p:nvSpPr>
        <p:spPr>
          <a:xfrm>
            <a:off x="698241" y="2286000"/>
            <a:ext cx="10795517" cy="4156403"/>
          </a:xfrm>
        </p:spPr>
        <p:txBody>
          <a:bodyPr>
            <a:normAutofit fontScale="32500" lnSpcReduction="20000"/>
          </a:bodyPr>
          <a:lstStyle/>
          <a:p>
            <a:pPr>
              <a:spcBef>
                <a:spcPts val="0"/>
              </a:spcBef>
            </a:pPr>
            <a:r>
              <a:rPr lang="en-US" sz="14400"/>
              <a:t>2026-2027 QAP Changes</a:t>
            </a:r>
          </a:p>
          <a:p>
            <a:pPr>
              <a:spcBef>
                <a:spcPts val="0"/>
              </a:spcBef>
            </a:pPr>
            <a:endParaRPr lang="en-US" sz="14400"/>
          </a:p>
          <a:p>
            <a:pPr>
              <a:spcBef>
                <a:spcPts val="0"/>
              </a:spcBef>
            </a:pPr>
            <a:r>
              <a:rPr lang="en-US" sz="14400"/>
              <a:t>2028-2029 QAP Development</a:t>
            </a:r>
          </a:p>
          <a:p>
            <a:pPr>
              <a:spcBef>
                <a:spcPts val="0"/>
              </a:spcBef>
            </a:pPr>
            <a:endParaRPr lang="en-US" sz="14400"/>
          </a:p>
          <a:p>
            <a:pPr>
              <a:spcBef>
                <a:spcPts val="0"/>
              </a:spcBef>
            </a:pPr>
            <a:r>
              <a:rPr lang="en-US" sz="14400"/>
              <a:t>Upcoming Changes &amp; Goals</a:t>
            </a:r>
          </a:p>
          <a:p>
            <a:endParaRPr lang="en-US" sz="8800"/>
          </a:p>
          <a:p>
            <a:r>
              <a:rPr lang="en-US" sz="9600"/>
              <a:t>2:30 – 4:00 p.m.</a:t>
            </a:r>
          </a:p>
        </p:txBody>
      </p:sp>
    </p:spTree>
    <p:extLst>
      <p:ext uri="{BB962C8B-B14F-4D97-AF65-F5344CB8AC3E}">
        <p14:creationId xmlns:p14="http://schemas.microsoft.com/office/powerpoint/2010/main" val="29837204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1A116-08BA-3062-A80E-4375B29BB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9676D-FF0E-D201-51FA-AAC347EE796A}"/>
              </a:ext>
            </a:extLst>
          </p:cNvPr>
          <p:cNvSpPr>
            <a:spLocks noGrp="1"/>
          </p:cNvSpPr>
          <p:nvPr>
            <p:ph type="title"/>
          </p:nvPr>
        </p:nvSpPr>
        <p:spPr/>
        <p:txBody>
          <a:bodyPr>
            <a:normAutofit/>
          </a:bodyPr>
          <a:lstStyle/>
          <a:p>
            <a:r>
              <a:rPr lang="en-US" sz="6600">
                <a:solidFill>
                  <a:schemeClr val="accent6"/>
                </a:solidFill>
              </a:rPr>
              <a:t>2026-2027 QAP Changes</a:t>
            </a:r>
          </a:p>
        </p:txBody>
      </p:sp>
      <p:sp>
        <p:nvSpPr>
          <p:cNvPr id="3" name="Text Placeholder 2">
            <a:extLst>
              <a:ext uri="{FF2B5EF4-FFF2-40B4-BE49-F238E27FC236}">
                <a16:creationId xmlns:a16="http://schemas.microsoft.com/office/drawing/2014/main" id="{E3573A4E-5599-F316-6526-5F8A12FEAB67}"/>
              </a:ext>
            </a:extLst>
          </p:cNvPr>
          <p:cNvSpPr>
            <a:spLocks noGrp="1"/>
          </p:cNvSpPr>
          <p:nvPr>
            <p:ph type="body" idx="1"/>
          </p:nvPr>
        </p:nvSpPr>
        <p:spPr/>
        <p:txBody>
          <a:bodyPr>
            <a:normAutofit/>
          </a:bodyPr>
          <a:lstStyle/>
          <a:p>
            <a:r>
              <a:rPr lang="en-US" sz="2400"/>
              <a:t>Meagan Cutler</a:t>
            </a:r>
          </a:p>
          <a:p>
            <a:r>
              <a:rPr lang="en-US" sz="2400"/>
              <a:t>Senior Housing Finance Policy Manager</a:t>
            </a:r>
          </a:p>
        </p:txBody>
      </p:sp>
      <p:pic>
        <p:nvPicPr>
          <p:cNvPr id="6" name="Picture 5">
            <a:extLst>
              <a:ext uri="{FF2B5EF4-FFF2-40B4-BE49-F238E27FC236}">
                <a16:creationId xmlns:a16="http://schemas.microsoft.com/office/drawing/2014/main" id="{D540A986-593D-C12C-0CB7-11DD38DD7C0F}"/>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2" y="5936932"/>
            <a:ext cx="4572000" cy="744855"/>
          </a:xfrm>
          <a:prstGeom prst="rect">
            <a:avLst/>
          </a:prstGeom>
          <a:noFill/>
          <a:ln>
            <a:noFill/>
          </a:ln>
          <a:extLst>
            <a:ext uri="{53640926-AAD7-44D8-BBD7-CCE9431645EC}">
              <a14:shadowObscured xmlns:a14="http://schemas.microsoft.com/office/drawing/2010/main"/>
            </a:ext>
          </a:extLst>
        </p:spPr>
      </p:pic>
      <p:sp>
        <p:nvSpPr>
          <p:cNvPr id="8" name="Slide Number Placeholder 7">
            <a:extLst>
              <a:ext uri="{FF2B5EF4-FFF2-40B4-BE49-F238E27FC236}">
                <a16:creationId xmlns:a16="http://schemas.microsoft.com/office/drawing/2014/main" id="{C517F508-4509-020B-B8BC-C87405CD56A7}"/>
              </a:ext>
            </a:extLst>
          </p:cNvPr>
          <p:cNvSpPr>
            <a:spLocks noGrp="1"/>
          </p:cNvSpPr>
          <p:nvPr>
            <p:ph type="sldNum" sz="quarter" idx="11"/>
          </p:nvPr>
        </p:nvSpPr>
        <p:spPr/>
        <p:txBody>
          <a:bodyPr/>
          <a:lstStyle/>
          <a:p>
            <a:fld id="{93CAF254-72B9-406C-9E86-C9D983240C82}" type="slidenum">
              <a:rPr lang="en-US" smtClean="0"/>
              <a:t>129</a:t>
            </a:fld>
            <a:endParaRPr lang="en-US"/>
          </a:p>
        </p:txBody>
      </p:sp>
    </p:spTree>
    <p:extLst>
      <p:ext uri="{BB962C8B-B14F-4D97-AF65-F5344CB8AC3E}">
        <p14:creationId xmlns:p14="http://schemas.microsoft.com/office/powerpoint/2010/main" val="322587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2FE22-9E98-0E67-6C72-6B5F128CC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AACEC1-BE31-8A1A-1A2B-01192A67AFA6}"/>
              </a:ext>
            </a:extLst>
          </p:cNvPr>
          <p:cNvSpPr>
            <a:spLocks noGrp="1"/>
          </p:cNvSpPr>
          <p:nvPr>
            <p:ph type="title"/>
          </p:nvPr>
        </p:nvSpPr>
        <p:spPr/>
        <p:txBody>
          <a:bodyPr>
            <a:normAutofit/>
          </a:bodyPr>
          <a:lstStyle/>
          <a:p>
            <a:r>
              <a:rPr lang="en-US" sz="6600">
                <a:solidFill>
                  <a:schemeClr val="accent6"/>
                </a:solidFill>
              </a:rPr>
              <a:t>Allocation</a:t>
            </a:r>
          </a:p>
        </p:txBody>
      </p:sp>
      <p:pic>
        <p:nvPicPr>
          <p:cNvPr id="8" name="Picture 7">
            <a:extLst>
              <a:ext uri="{FF2B5EF4-FFF2-40B4-BE49-F238E27FC236}">
                <a16:creationId xmlns:a16="http://schemas.microsoft.com/office/drawing/2014/main" id="{40E589AA-6684-0AA0-616D-DA8F37E2CCD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700315" y="5885973"/>
            <a:ext cx="4572000" cy="744855"/>
          </a:xfrm>
          <a:prstGeom prst="rect">
            <a:avLst/>
          </a:prstGeom>
          <a:noFill/>
          <a:ln>
            <a:noFill/>
          </a:ln>
          <a:extLst>
            <a:ext uri="{53640926-AAD7-44D8-BBD7-CCE9431645EC}">
              <a14:shadowObscured xmlns:a14="http://schemas.microsoft.com/office/drawing/2010/main"/>
            </a:ext>
          </a:extLst>
        </p:spPr>
      </p:pic>
      <p:sp>
        <p:nvSpPr>
          <p:cNvPr id="9" name="Text Placeholder 2">
            <a:extLst>
              <a:ext uri="{FF2B5EF4-FFF2-40B4-BE49-F238E27FC236}">
                <a16:creationId xmlns:a16="http://schemas.microsoft.com/office/drawing/2014/main" id="{E6CC66F6-027C-95B2-D3DA-22B126801816}"/>
              </a:ext>
            </a:extLst>
          </p:cNvPr>
          <p:cNvSpPr txBox="1">
            <a:spLocks/>
          </p:cNvSpPr>
          <p:nvPr/>
        </p:nvSpPr>
        <p:spPr>
          <a:xfrm>
            <a:off x="1030224" y="3924297"/>
            <a:ext cx="6175376" cy="217789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400"/>
              <a:t>Brendan Waterman</a:t>
            </a:r>
          </a:p>
          <a:p>
            <a:r>
              <a:rPr lang="en-US" sz="2400"/>
              <a:t>Allocation Manager</a:t>
            </a:r>
          </a:p>
        </p:txBody>
      </p:sp>
      <p:sp>
        <p:nvSpPr>
          <p:cNvPr id="11" name="Slide Number Placeholder 10">
            <a:extLst>
              <a:ext uri="{FF2B5EF4-FFF2-40B4-BE49-F238E27FC236}">
                <a16:creationId xmlns:a16="http://schemas.microsoft.com/office/drawing/2014/main" id="{00AF6934-37CB-6003-D54E-28F1D70C265F}"/>
              </a:ext>
            </a:extLst>
          </p:cNvPr>
          <p:cNvSpPr>
            <a:spLocks noGrp="1"/>
          </p:cNvSpPr>
          <p:nvPr>
            <p:ph type="sldNum" sz="quarter" idx="11"/>
          </p:nvPr>
        </p:nvSpPr>
        <p:spPr/>
        <p:txBody>
          <a:bodyPr/>
          <a:lstStyle/>
          <a:p>
            <a:fld id="{93CAF254-72B9-406C-9E86-C9D983240C82}" type="slidenum">
              <a:rPr lang="en-US" smtClean="0"/>
              <a:t>13</a:t>
            </a:fld>
            <a:endParaRPr lang="en-US"/>
          </a:p>
        </p:txBody>
      </p:sp>
    </p:spTree>
    <p:extLst>
      <p:ext uri="{BB962C8B-B14F-4D97-AF65-F5344CB8AC3E}">
        <p14:creationId xmlns:p14="http://schemas.microsoft.com/office/powerpoint/2010/main" val="213606946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8DC123-62A9-E774-C552-BD8D78279592}"/>
              </a:ext>
            </a:extLst>
          </p:cNvPr>
          <p:cNvSpPr>
            <a:spLocks noGrp="1"/>
          </p:cNvSpPr>
          <p:nvPr>
            <p:ph type="title"/>
          </p:nvPr>
        </p:nvSpPr>
        <p:spPr/>
        <p:txBody>
          <a:bodyPr/>
          <a:lstStyle/>
          <a:p>
            <a:r>
              <a:rPr lang="en-US">
                <a:solidFill>
                  <a:schemeClr val="accent6"/>
                </a:solidFill>
                <a:cs typeface="Arial"/>
              </a:rPr>
              <a:t>(Core) Definitions: “Successful Projects”</a:t>
            </a:r>
          </a:p>
        </p:txBody>
      </p:sp>
      <p:sp>
        <p:nvSpPr>
          <p:cNvPr id="8" name="Content Placeholder 7">
            <a:extLst>
              <a:ext uri="{FF2B5EF4-FFF2-40B4-BE49-F238E27FC236}">
                <a16:creationId xmlns:a16="http://schemas.microsoft.com/office/drawing/2014/main" id="{79953CA6-415B-EFFC-3F50-DCFA81CACDAB}"/>
              </a:ext>
            </a:extLst>
          </p:cNvPr>
          <p:cNvSpPr>
            <a:spLocks noGrp="1"/>
          </p:cNvSpPr>
          <p:nvPr>
            <p:ph idx="1"/>
          </p:nvPr>
        </p:nvSpPr>
        <p:spPr/>
        <p:txBody>
          <a:bodyPr vert="horz" lIns="91440" tIns="45720" rIns="91440" bIns="45720" rtlCol="0" anchor="t">
            <a:normAutofit/>
          </a:bodyPr>
          <a:lstStyle/>
          <a:p>
            <a:pPr marL="0" indent="0">
              <a:buNone/>
            </a:pPr>
            <a:r>
              <a:rPr lang="en-US" sz="2800" b="1" dirty="0">
                <a:solidFill>
                  <a:schemeClr val="accent4"/>
                </a:solidFill>
                <a:cs typeface="Arial"/>
              </a:rPr>
              <a:t>Definition updated: </a:t>
            </a:r>
          </a:p>
          <a:p>
            <a:r>
              <a:rPr lang="en-US" sz="2800" dirty="0">
                <a:cs typeface="Arial"/>
              </a:rPr>
              <a:t>"Successful Projects" or "Successful Tax Credit Projects" definition is now updated to include </a:t>
            </a:r>
            <a:r>
              <a:rPr lang="en-US" sz="2800" u="sng" dirty="0">
                <a:cs typeface="Arial"/>
              </a:rPr>
              <a:t>no open 8823s</a:t>
            </a:r>
            <a:r>
              <a:rPr lang="en-US" sz="2800" dirty="0">
                <a:cs typeface="Arial"/>
              </a:rPr>
              <a:t> listing uncorrected noncompliance. </a:t>
            </a:r>
            <a:endParaRPr lang="en-US" sz="2800" dirty="0"/>
          </a:p>
        </p:txBody>
      </p:sp>
      <p:pic>
        <p:nvPicPr>
          <p:cNvPr id="2" name="Picture 1">
            <a:extLst>
              <a:ext uri="{FF2B5EF4-FFF2-40B4-BE49-F238E27FC236}">
                <a16:creationId xmlns:a16="http://schemas.microsoft.com/office/drawing/2014/main" id="{9D0C5F5C-9EB8-35F3-B24E-F5A4F8905F6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038A3DAD-CD32-5E53-5CB8-1C349536F4F5}"/>
              </a:ext>
            </a:extLst>
          </p:cNvPr>
          <p:cNvSpPr>
            <a:spLocks noGrp="1"/>
          </p:cNvSpPr>
          <p:nvPr>
            <p:ph type="sldNum" sz="quarter" idx="4"/>
          </p:nvPr>
        </p:nvSpPr>
        <p:spPr/>
        <p:txBody>
          <a:bodyPr/>
          <a:lstStyle/>
          <a:p>
            <a:fld id="{93CAF254-72B9-406C-9E86-C9D983240C82}" type="slidenum">
              <a:rPr lang="en-US" smtClean="0"/>
              <a:pPr/>
              <a:t>130</a:t>
            </a:fld>
            <a:endParaRPr lang="en-US"/>
          </a:p>
        </p:txBody>
      </p:sp>
    </p:spTree>
    <p:extLst>
      <p:ext uri="{BB962C8B-B14F-4D97-AF65-F5344CB8AC3E}">
        <p14:creationId xmlns:p14="http://schemas.microsoft.com/office/powerpoint/2010/main" val="4364906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8EA7BE-DDA0-E816-5D82-0FF7EA4AD237}"/>
              </a:ext>
            </a:extLst>
          </p:cNvPr>
          <p:cNvSpPr>
            <a:spLocks noGrp="1"/>
          </p:cNvSpPr>
          <p:nvPr>
            <p:ph idx="1"/>
          </p:nvPr>
        </p:nvSpPr>
        <p:spPr>
          <a:xfrm>
            <a:off x="838200" y="1690688"/>
            <a:ext cx="10515600" cy="4249737"/>
          </a:xfrm>
        </p:spPr>
        <p:txBody>
          <a:bodyPr vert="horz" lIns="91440" tIns="45720" rIns="91440" bIns="45720" rtlCol="0" anchor="t">
            <a:noAutofit/>
          </a:bodyPr>
          <a:lstStyle/>
          <a:p>
            <a:r>
              <a:rPr lang="en-US" sz="2200" b="1" dirty="0">
                <a:solidFill>
                  <a:schemeClr val="accent4"/>
                </a:solidFill>
                <a:cs typeface="Arial"/>
              </a:rPr>
              <a:t>Submission removed: </a:t>
            </a:r>
            <a:r>
              <a:rPr lang="en-US" sz="2200" dirty="0">
                <a:cs typeface="Arial"/>
              </a:rPr>
              <a:t>Intent to Apply submission </a:t>
            </a:r>
            <a:r>
              <a:rPr lang="en-US" sz="2200" u="sng" dirty="0">
                <a:cs typeface="Arial"/>
              </a:rPr>
              <a:t>removed</a:t>
            </a:r>
          </a:p>
          <a:p>
            <a:r>
              <a:rPr lang="en-US" sz="2200" b="1" dirty="0">
                <a:solidFill>
                  <a:schemeClr val="accent4"/>
                </a:solidFill>
                <a:cs typeface="Arial"/>
              </a:rPr>
              <a:t>Submission name changed:</a:t>
            </a:r>
            <a:r>
              <a:rPr lang="en-US" sz="2200" b="1" dirty="0">
                <a:cs typeface="Arial"/>
              </a:rPr>
              <a:t> </a:t>
            </a:r>
            <a:r>
              <a:rPr lang="en-US" sz="2200" dirty="0">
                <a:cs typeface="Arial"/>
              </a:rPr>
              <a:t>Review Conducted Prior to Competitive Round </a:t>
            </a:r>
            <a:r>
              <a:rPr lang="en-US" sz="2200" u="sng" dirty="0">
                <a:cs typeface="Arial"/>
              </a:rPr>
              <a:t>renamed</a:t>
            </a:r>
            <a:r>
              <a:rPr lang="en-US" sz="2200" dirty="0">
                <a:cs typeface="Arial"/>
              </a:rPr>
              <a:t> “Pre-Application”</a:t>
            </a:r>
          </a:p>
          <a:p>
            <a:r>
              <a:rPr lang="en-US" sz="2200" dirty="0">
                <a:cs typeface="Arial"/>
              </a:rPr>
              <a:t>Competitive Application:</a:t>
            </a:r>
          </a:p>
          <a:p>
            <a:pPr lvl="1"/>
            <a:r>
              <a:rPr lang="en-US" sz="2200" b="1" dirty="0">
                <a:solidFill>
                  <a:schemeClr val="accent4"/>
                </a:solidFill>
                <a:cs typeface="Arial"/>
              </a:rPr>
              <a:t>Requirement added</a:t>
            </a:r>
            <a:r>
              <a:rPr lang="en-US" sz="2200" dirty="0">
                <a:solidFill>
                  <a:schemeClr val="accent4"/>
                </a:solidFill>
                <a:cs typeface="Arial"/>
              </a:rPr>
              <a:t>: </a:t>
            </a:r>
            <a:r>
              <a:rPr lang="en-US" sz="2200" dirty="0">
                <a:cs typeface="Arial"/>
              </a:rPr>
              <a:t>Minimum documentation for </a:t>
            </a:r>
            <a:r>
              <a:rPr lang="en-US" sz="2200" i="1" dirty="0">
                <a:cs typeface="Arial"/>
              </a:rPr>
              <a:t>(Threshold) Eligibility for Credit Under the Preservation Set Asides </a:t>
            </a:r>
            <a:r>
              <a:rPr lang="en-US" sz="2200" dirty="0">
                <a:cs typeface="Arial"/>
              </a:rPr>
              <a:t>and/or </a:t>
            </a:r>
            <a:r>
              <a:rPr lang="en-US" sz="2200" i="1" dirty="0">
                <a:cs typeface="Arial"/>
              </a:rPr>
              <a:t>(Threshold) Eligibility for Credit under the Non-Profit Set Aside</a:t>
            </a:r>
            <a:r>
              <a:rPr lang="en-US" sz="2200" dirty="0">
                <a:cs typeface="Arial"/>
              </a:rPr>
              <a:t>, if applicable</a:t>
            </a:r>
          </a:p>
          <a:p>
            <a:pPr lvl="1"/>
            <a:r>
              <a:rPr lang="en-US" sz="2200" b="1" dirty="0">
                <a:solidFill>
                  <a:schemeClr val="accent4"/>
                </a:solidFill>
                <a:cs typeface="Arial"/>
              </a:rPr>
              <a:t>Requirement removed</a:t>
            </a:r>
            <a:r>
              <a:rPr lang="en-US" sz="2200" dirty="0">
                <a:solidFill>
                  <a:schemeClr val="accent4"/>
                </a:solidFill>
                <a:cs typeface="Arial"/>
              </a:rPr>
              <a:t>: </a:t>
            </a:r>
            <a:r>
              <a:rPr lang="en-US" sz="2200" dirty="0">
                <a:cs typeface="Arial"/>
              </a:rPr>
              <a:t>Bond inducement resolution</a:t>
            </a:r>
          </a:p>
          <a:p>
            <a:pPr lvl="2"/>
            <a:r>
              <a:rPr lang="en-US" sz="2200" dirty="0">
                <a:cs typeface="Arial"/>
              </a:rPr>
              <a:t>Now included in (Scoring) Readiness to Proceed and required at Threshold Submission</a:t>
            </a:r>
          </a:p>
          <a:p>
            <a:r>
              <a:rPr lang="en-US" sz="2200" dirty="0">
                <a:cs typeface="Arial"/>
              </a:rPr>
              <a:t>Threshold Submission:</a:t>
            </a:r>
          </a:p>
          <a:p>
            <a:pPr lvl="1"/>
            <a:r>
              <a:rPr lang="en-US" sz="2200" b="1" dirty="0">
                <a:solidFill>
                  <a:schemeClr val="accent4"/>
                </a:solidFill>
                <a:cs typeface="Arial"/>
              </a:rPr>
              <a:t>Requirement added</a:t>
            </a:r>
            <a:r>
              <a:rPr lang="en-US" sz="2200" dirty="0">
                <a:solidFill>
                  <a:schemeClr val="accent4"/>
                </a:solidFill>
                <a:cs typeface="Arial"/>
              </a:rPr>
              <a:t>: </a:t>
            </a:r>
            <a:r>
              <a:rPr lang="en-US" sz="2200" dirty="0">
                <a:cs typeface="Arial"/>
              </a:rPr>
              <a:t>Bond inducement resolution</a:t>
            </a:r>
          </a:p>
        </p:txBody>
      </p:sp>
      <p:sp>
        <p:nvSpPr>
          <p:cNvPr id="3" name="Title 2">
            <a:extLst>
              <a:ext uri="{FF2B5EF4-FFF2-40B4-BE49-F238E27FC236}">
                <a16:creationId xmlns:a16="http://schemas.microsoft.com/office/drawing/2014/main" id="{BA04A9B4-EC10-6B4E-A143-E794473BC262}"/>
              </a:ext>
            </a:extLst>
          </p:cNvPr>
          <p:cNvSpPr>
            <a:spLocks noGrp="1"/>
          </p:cNvSpPr>
          <p:nvPr>
            <p:ph type="title"/>
          </p:nvPr>
        </p:nvSpPr>
        <p:spPr/>
        <p:txBody>
          <a:bodyPr/>
          <a:lstStyle/>
          <a:p>
            <a:r>
              <a:rPr lang="en-US">
                <a:solidFill>
                  <a:schemeClr val="accent6"/>
                </a:solidFill>
                <a:cs typeface="Arial"/>
              </a:rPr>
              <a:t>(Core) Competitive Rounds: Requirements &amp; Timeline</a:t>
            </a:r>
            <a:endParaRPr lang="en-US">
              <a:solidFill>
                <a:schemeClr val="accent6"/>
              </a:solidFill>
            </a:endParaRPr>
          </a:p>
        </p:txBody>
      </p:sp>
      <p:pic>
        <p:nvPicPr>
          <p:cNvPr id="4" name="Picture 3">
            <a:extLst>
              <a:ext uri="{FF2B5EF4-FFF2-40B4-BE49-F238E27FC236}">
                <a16:creationId xmlns:a16="http://schemas.microsoft.com/office/drawing/2014/main" id="{5FD209A3-1929-9474-9E28-0F8AD30E2A2D}"/>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896C4C30-9F46-6C27-ABA8-C06B09B28840}"/>
              </a:ext>
            </a:extLst>
          </p:cNvPr>
          <p:cNvSpPr>
            <a:spLocks noGrp="1"/>
          </p:cNvSpPr>
          <p:nvPr>
            <p:ph type="sldNum" sz="quarter" idx="4"/>
          </p:nvPr>
        </p:nvSpPr>
        <p:spPr/>
        <p:txBody>
          <a:bodyPr/>
          <a:lstStyle/>
          <a:p>
            <a:fld id="{93CAF254-72B9-406C-9E86-C9D983240C82}" type="slidenum">
              <a:rPr lang="en-US" smtClean="0"/>
              <a:pPr/>
              <a:t>131</a:t>
            </a:fld>
            <a:endParaRPr lang="en-US"/>
          </a:p>
        </p:txBody>
      </p:sp>
    </p:spTree>
    <p:extLst>
      <p:ext uri="{BB962C8B-B14F-4D97-AF65-F5344CB8AC3E}">
        <p14:creationId xmlns:p14="http://schemas.microsoft.com/office/powerpoint/2010/main" val="3707756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965417-05AB-9943-75DF-F314A004F2DB}"/>
              </a:ext>
            </a:extLst>
          </p:cNvPr>
          <p:cNvSpPr>
            <a:spLocks noGrp="1"/>
          </p:cNvSpPr>
          <p:nvPr>
            <p:ph idx="1"/>
          </p:nvPr>
        </p:nvSpPr>
        <p:spPr/>
        <p:txBody>
          <a:bodyPr vert="horz" lIns="91440" tIns="45720" rIns="91440" bIns="45720" rtlCol="0" anchor="t">
            <a:normAutofit/>
          </a:bodyPr>
          <a:lstStyle/>
          <a:p>
            <a:pPr marL="0" indent="0">
              <a:buNone/>
            </a:pPr>
            <a:r>
              <a:rPr lang="en-US" sz="2400" b="1">
                <a:cs typeface="Arial" panose="020B0604020202020204"/>
              </a:rPr>
              <a:t>Set Asides: </a:t>
            </a:r>
            <a:endParaRPr lang="en-US" sz="2400">
              <a:cs typeface="Arial" panose="020B0604020202020204"/>
            </a:endParaRPr>
          </a:p>
          <a:p>
            <a:r>
              <a:rPr lang="en-US" sz="2400" b="1">
                <a:solidFill>
                  <a:schemeClr val="accent4"/>
                </a:solidFill>
                <a:cs typeface="Arial" panose="020B0604020202020204"/>
              </a:rPr>
              <a:t>Set aside amount decreased: </a:t>
            </a:r>
            <a:r>
              <a:rPr lang="en-US" sz="2400">
                <a:cs typeface="Arial" panose="020B0604020202020204"/>
              </a:rPr>
              <a:t>4% Credit/Bond “Portfolio” Preservation of USDA Housing bond set aside amount </a:t>
            </a:r>
            <a:r>
              <a:rPr lang="en-US" sz="2400" u="sng">
                <a:cs typeface="Arial" panose="020B0604020202020204"/>
              </a:rPr>
              <a:t>lowered to $20 million</a:t>
            </a:r>
          </a:p>
          <a:p>
            <a:pPr marL="0" indent="0">
              <a:buNone/>
            </a:pPr>
            <a:endParaRPr lang="en-US" sz="2400">
              <a:cs typeface="Arial" panose="020B0604020202020204"/>
            </a:endParaRPr>
          </a:p>
          <a:p>
            <a:pPr marL="0" indent="0">
              <a:buNone/>
            </a:pPr>
            <a:r>
              <a:rPr lang="en-US" sz="2400" b="1">
                <a:cs typeface="Arial" panose="020B0604020202020204"/>
              </a:rPr>
              <a:t>Application and Award Limitations: </a:t>
            </a:r>
          </a:p>
          <a:p>
            <a:r>
              <a:rPr lang="en-US" sz="2400" b="1">
                <a:solidFill>
                  <a:schemeClr val="accent4"/>
                </a:solidFill>
                <a:cs typeface="Arial" panose="020B0604020202020204"/>
              </a:rPr>
              <a:t>Max bond request decreased: </a:t>
            </a:r>
            <a:r>
              <a:rPr lang="en-US" sz="2400">
                <a:cs typeface="Arial" panose="020B0604020202020204"/>
              </a:rPr>
              <a:t>Maximum bond allocation request for 4% Credits/Bond round </a:t>
            </a:r>
            <a:r>
              <a:rPr lang="en-US" sz="2400" u="sng">
                <a:cs typeface="Arial" panose="020B0604020202020204"/>
              </a:rPr>
              <a:t>lowered from $40 million to $25 million</a:t>
            </a:r>
          </a:p>
        </p:txBody>
      </p:sp>
      <p:sp>
        <p:nvSpPr>
          <p:cNvPr id="3" name="Title 2">
            <a:extLst>
              <a:ext uri="{FF2B5EF4-FFF2-40B4-BE49-F238E27FC236}">
                <a16:creationId xmlns:a16="http://schemas.microsoft.com/office/drawing/2014/main" id="{16EE2AA2-D1DA-EC97-914E-B249010E7F06}"/>
              </a:ext>
            </a:extLst>
          </p:cNvPr>
          <p:cNvSpPr>
            <a:spLocks noGrp="1"/>
          </p:cNvSpPr>
          <p:nvPr>
            <p:ph type="title"/>
          </p:nvPr>
        </p:nvSpPr>
        <p:spPr/>
        <p:txBody>
          <a:bodyPr/>
          <a:lstStyle/>
          <a:p>
            <a:r>
              <a:rPr lang="en-US">
                <a:solidFill>
                  <a:schemeClr val="accent6"/>
                </a:solidFill>
                <a:cs typeface="Arial"/>
              </a:rPr>
              <a:t>(Core) Competitive Rounds: Set Asides &amp; Limitations</a:t>
            </a:r>
            <a:endParaRPr lang="en-US">
              <a:solidFill>
                <a:schemeClr val="accent6"/>
              </a:solidFill>
            </a:endParaRPr>
          </a:p>
        </p:txBody>
      </p:sp>
      <p:pic>
        <p:nvPicPr>
          <p:cNvPr id="4" name="Picture 3">
            <a:extLst>
              <a:ext uri="{FF2B5EF4-FFF2-40B4-BE49-F238E27FC236}">
                <a16:creationId xmlns:a16="http://schemas.microsoft.com/office/drawing/2014/main" id="{84F32C46-6F1A-A6E7-DD59-765A591FEAD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4B980492-DA47-ADF1-D53D-68983C55E2DC}"/>
              </a:ext>
            </a:extLst>
          </p:cNvPr>
          <p:cNvSpPr>
            <a:spLocks noGrp="1"/>
          </p:cNvSpPr>
          <p:nvPr>
            <p:ph type="sldNum" sz="quarter" idx="4"/>
          </p:nvPr>
        </p:nvSpPr>
        <p:spPr/>
        <p:txBody>
          <a:bodyPr/>
          <a:lstStyle/>
          <a:p>
            <a:fld id="{93CAF254-72B9-406C-9E86-C9D983240C82}" type="slidenum">
              <a:rPr lang="en-US" smtClean="0"/>
              <a:pPr/>
              <a:t>132</a:t>
            </a:fld>
            <a:endParaRPr lang="en-US"/>
          </a:p>
        </p:txBody>
      </p:sp>
    </p:spTree>
    <p:extLst>
      <p:ext uri="{BB962C8B-B14F-4D97-AF65-F5344CB8AC3E}">
        <p14:creationId xmlns:p14="http://schemas.microsoft.com/office/powerpoint/2010/main" val="364703136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A3EE6A-27FB-7EC0-B5F0-77897DC55B71}"/>
              </a:ext>
            </a:extLst>
          </p:cNvPr>
          <p:cNvSpPr>
            <a:spLocks noGrp="1"/>
          </p:cNvSpPr>
          <p:nvPr>
            <p:ph idx="1"/>
          </p:nvPr>
        </p:nvSpPr>
        <p:spPr>
          <a:xfrm>
            <a:off x="847344" y="1692276"/>
            <a:ext cx="10497312" cy="4448175"/>
          </a:xfrm>
        </p:spPr>
        <p:txBody>
          <a:bodyPr vert="horz" lIns="91440" tIns="45720" rIns="91440" bIns="45720" rtlCol="0" anchor="t">
            <a:normAutofit/>
          </a:bodyPr>
          <a:lstStyle/>
          <a:p>
            <a:pPr marL="0" indent="0">
              <a:buNone/>
            </a:pPr>
            <a:r>
              <a:rPr lang="en-US" sz="2200" b="1" dirty="0">
                <a:cs typeface="Arial" panose="020B0604020202020204"/>
              </a:rPr>
              <a:t>Evaluation of Competitive Applications: </a:t>
            </a:r>
          </a:p>
          <a:p>
            <a:pPr>
              <a:buFont typeface="Arial"/>
              <a:buChar char="•"/>
            </a:pPr>
            <a:r>
              <a:rPr lang="en-US" sz="2200" b="1" dirty="0">
                <a:solidFill>
                  <a:schemeClr val="accent4"/>
                </a:solidFill>
                <a:cs typeface="Arial" panose="020B0604020202020204"/>
              </a:rPr>
              <a:t>New tiebreaker </a:t>
            </a:r>
            <a:r>
              <a:rPr lang="en-US" sz="2200" dirty="0">
                <a:cs typeface="Arial" panose="020B0604020202020204"/>
              </a:rPr>
              <a:t>for both 4% and 9%: "for ties between New Construction, Family tenancy applications, 20% or more units are three or four bedrooms." </a:t>
            </a:r>
          </a:p>
          <a:p>
            <a:pPr>
              <a:buFont typeface="Arial"/>
              <a:buChar char="•"/>
            </a:pPr>
            <a:r>
              <a:rPr lang="en-US" sz="2200" dirty="0">
                <a:cs typeface="Arial" panose="020B0604020202020204"/>
              </a:rPr>
              <a:t>4% Credit/Bond </a:t>
            </a:r>
            <a:r>
              <a:rPr lang="en-US" sz="2200" b="1" dirty="0">
                <a:solidFill>
                  <a:schemeClr val="accent4"/>
                </a:solidFill>
                <a:cs typeface="Arial" panose="020B0604020202020204"/>
              </a:rPr>
              <a:t>tiebreaker removed</a:t>
            </a:r>
            <a:r>
              <a:rPr lang="en-US" sz="2200" dirty="0">
                <a:solidFill>
                  <a:schemeClr val="accent4"/>
                </a:solidFill>
                <a:cs typeface="Arial" panose="020B0604020202020204"/>
              </a:rPr>
              <a:t>:</a:t>
            </a:r>
          </a:p>
          <a:p>
            <a:pPr marL="971550" lvl="1" indent="-285750">
              <a:buFont typeface="Arial"/>
              <a:buChar char="•"/>
            </a:pPr>
            <a:r>
              <a:rPr lang="en-US" sz="2200" dirty="0">
                <a:cs typeface="Arial" panose="020B0604020202020204"/>
              </a:rPr>
              <a:t>"The Bonds Geographic Distribution area(s) that have not yet received a selected application...”</a:t>
            </a:r>
          </a:p>
          <a:p>
            <a:pPr marL="971550" lvl="1" indent="-285750">
              <a:buFont typeface="Arial"/>
              <a:buChar char="•"/>
            </a:pPr>
            <a:r>
              <a:rPr lang="en-US" sz="2200" dirty="0">
                <a:cs typeface="Arial" panose="020B0604020202020204"/>
              </a:rPr>
              <a:t>"Readiness to Proceed" narrative</a:t>
            </a:r>
            <a:endParaRPr lang="en-US" sz="2200" dirty="0"/>
          </a:p>
          <a:p>
            <a:pPr marL="0" indent="0">
              <a:buNone/>
            </a:pPr>
            <a:endParaRPr lang="en-US" sz="2200" b="1" u="sng" dirty="0">
              <a:cs typeface="Arial" panose="020B0604020202020204"/>
            </a:endParaRPr>
          </a:p>
          <a:p>
            <a:pPr marL="0" indent="0">
              <a:buNone/>
            </a:pPr>
            <a:r>
              <a:rPr lang="en-US" sz="2200" b="1" dirty="0">
                <a:cs typeface="Arial" panose="020B0604020202020204"/>
              </a:rPr>
              <a:t>Post-Award:</a:t>
            </a:r>
          </a:p>
          <a:p>
            <a:r>
              <a:rPr lang="en-US" sz="2200" b="1" dirty="0">
                <a:solidFill>
                  <a:schemeClr val="accent4"/>
                </a:solidFill>
                <a:cs typeface="Arial" panose="020B0604020202020204"/>
              </a:rPr>
              <a:t>Clarifying language added</a:t>
            </a:r>
            <a:r>
              <a:rPr lang="en-US" sz="2200" dirty="0">
                <a:solidFill>
                  <a:schemeClr val="accent4"/>
                </a:solidFill>
                <a:cs typeface="Arial" panose="020B0604020202020204"/>
              </a:rPr>
              <a:t>: </a:t>
            </a:r>
            <a:r>
              <a:rPr lang="en-US" sz="2200" dirty="0">
                <a:cs typeface="Arial" panose="020B0604020202020204"/>
              </a:rPr>
              <a:t>Applicants must meet all deadlines indicated in the LOD; DCA reserves the right to rescind award for failure to meet LOD deadlines.</a:t>
            </a:r>
          </a:p>
          <a:p>
            <a:pPr lvl="1"/>
            <a:endParaRPr lang="en-US" sz="2200" dirty="0">
              <a:cs typeface="Arial" panose="020B0604020202020204"/>
            </a:endParaRPr>
          </a:p>
          <a:p>
            <a:pPr marL="457200" lvl="1" indent="0">
              <a:buNone/>
            </a:pPr>
            <a:endParaRPr lang="en-US" sz="2200" dirty="0">
              <a:cs typeface="Arial" panose="020B0604020202020204"/>
            </a:endParaRPr>
          </a:p>
        </p:txBody>
      </p:sp>
      <p:sp>
        <p:nvSpPr>
          <p:cNvPr id="3" name="Title 2">
            <a:extLst>
              <a:ext uri="{FF2B5EF4-FFF2-40B4-BE49-F238E27FC236}">
                <a16:creationId xmlns:a16="http://schemas.microsoft.com/office/drawing/2014/main" id="{4D1D4D7C-EEB4-14BE-3C2A-B580C3343685}"/>
              </a:ext>
            </a:extLst>
          </p:cNvPr>
          <p:cNvSpPr>
            <a:spLocks noGrp="1"/>
          </p:cNvSpPr>
          <p:nvPr>
            <p:ph type="title"/>
          </p:nvPr>
        </p:nvSpPr>
        <p:spPr/>
        <p:txBody>
          <a:bodyPr/>
          <a:lstStyle/>
          <a:p>
            <a:r>
              <a:rPr lang="en-US">
                <a:solidFill>
                  <a:schemeClr val="accent6"/>
                </a:solidFill>
                <a:cs typeface="Arial"/>
              </a:rPr>
              <a:t>(Core) Competitive Rounds: Tie Breakers &amp; Post-Award Deadlines</a:t>
            </a:r>
            <a:endParaRPr lang="en-US">
              <a:solidFill>
                <a:schemeClr val="accent6"/>
              </a:solidFill>
            </a:endParaRPr>
          </a:p>
        </p:txBody>
      </p:sp>
      <p:pic>
        <p:nvPicPr>
          <p:cNvPr id="4" name="Picture 3">
            <a:extLst>
              <a:ext uri="{FF2B5EF4-FFF2-40B4-BE49-F238E27FC236}">
                <a16:creationId xmlns:a16="http://schemas.microsoft.com/office/drawing/2014/main" id="{74CBA069-2AF9-01F9-EED9-E228EFDC4C82}"/>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264AFE82-EB00-8624-A556-1DFAE485CC8A}"/>
              </a:ext>
            </a:extLst>
          </p:cNvPr>
          <p:cNvSpPr>
            <a:spLocks noGrp="1"/>
          </p:cNvSpPr>
          <p:nvPr>
            <p:ph type="sldNum" sz="quarter" idx="4"/>
          </p:nvPr>
        </p:nvSpPr>
        <p:spPr/>
        <p:txBody>
          <a:bodyPr/>
          <a:lstStyle/>
          <a:p>
            <a:fld id="{93CAF254-72B9-406C-9E86-C9D983240C82}" type="slidenum">
              <a:rPr lang="en-US" smtClean="0"/>
              <a:pPr/>
              <a:t>133</a:t>
            </a:fld>
            <a:endParaRPr lang="en-US"/>
          </a:p>
        </p:txBody>
      </p:sp>
    </p:spTree>
    <p:extLst>
      <p:ext uri="{BB962C8B-B14F-4D97-AF65-F5344CB8AC3E}">
        <p14:creationId xmlns:p14="http://schemas.microsoft.com/office/powerpoint/2010/main" val="7720975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E43C2B-6F8F-370D-E7C4-1E0E8FB297F5}"/>
              </a:ext>
            </a:extLst>
          </p:cNvPr>
          <p:cNvSpPr>
            <a:spLocks noGrp="1"/>
          </p:cNvSpPr>
          <p:nvPr>
            <p:ph idx="1"/>
          </p:nvPr>
        </p:nvSpPr>
        <p:spPr>
          <a:xfrm>
            <a:off x="847344" y="1816100"/>
            <a:ext cx="10497312" cy="4248150"/>
          </a:xfrm>
        </p:spPr>
        <p:txBody>
          <a:bodyPr vert="horz" lIns="91440" tIns="45720" rIns="91440" bIns="45720" rtlCol="0" anchor="t">
            <a:normAutofit/>
          </a:bodyPr>
          <a:lstStyle/>
          <a:p>
            <a:pPr marL="0" indent="0">
              <a:buNone/>
            </a:pPr>
            <a:r>
              <a:rPr lang="en-US" sz="2800" b="1">
                <a:solidFill>
                  <a:schemeClr val="accent4"/>
                </a:solidFill>
                <a:cs typeface="Arial"/>
              </a:rPr>
              <a:t>New requirement</a:t>
            </a:r>
            <a:r>
              <a:rPr lang="en-US" sz="2800">
                <a:solidFill>
                  <a:schemeClr val="accent4"/>
                </a:solidFill>
                <a:cs typeface="Arial"/>
              </a:rPr>
              <a:t> </a:t>
            </a:r>
            <a:r>
              <a:rPr lang="en-US" sz="2800">
                <a:cs typeface="Arial"/>
              </a:rPr>
              <a:t>for front-end cost review: "If costs increase more than 10% between Competitive Application and submission of cost review, owners must submit a written explanation to DCA.”</a:t>
            </a:r>
            <a:endParaRPr lang="en-US" sz="2800" b="1">
              <a:cs typeface="Arial"/>
            </a:endParaRPr>
          </a:p>
          <a:p>
            <a:pPr lvl="1" indent="-285750"/>
            <a:endParaRPr lang="en-US" sz="2400">
              <a:cs typeface="Arial"/>
            </a:endParaRPr>
          </a:p>
          <a:p>
            <a:pPr marL="400050" lvl="1" indent="0">
              <a:buNone/>
            </a:pPr>
            <a:endParaRPr lang="en-US" sz="2400">
              <a:cs typeface="Arial"/>
            </a:endParaRPr>
          </a:p>
          <a:p>
            <a:pPr lvl="1" indent="-285750"/>
            <a:endParaRPr lang="en-US" sz="2400">
              <a:cs typeface="Arial"/>
            </a:endParaRPr>
          </a:p>
        </p:txBody>
      </p:sp>
      <p:pic>
        <p:nvPicPr>
          <p:cNvPr id="3" name="Picture 2">
            <a:extLst>
              <a:ext uri="{FF2B5EF4-FFF2-40B4-BE49-F238E27FC236}">
                <a16:creationId xmlns:a16="http://schemas.microsoft.com/office/drawing/2014/main" id="{4C62954B-FB86-BA2E-E036-5CC00BA635C7}"/>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A82C6FA1-78A0-3164-7CCA-54BD75EAD728}"/>
              </a:ext>
            </a:extLst>
          </p:cNvPr>
          <p:cNvSpPr>
            <a:spLocks noGrp="1"/>
          </p:cNvSpPr>
          <p:nvPr>
            <p:ph type="sldNum" sz="quarter" idx="4"/>
          </p:nvPr>
        </p:nvSpPr>
        <p:spPr/>
        <p:txBody>
          <a:bodyPr/>
          <a:lstStyle/>
          <a:p>
            <a:fld id="{93CAF254-72B9-406C-9E86-C9D983240C82}" type="slidenum">
              <a:rPr lang="en-US" smtClean="0"/>
              <a:pPr/>
              <a:t>134</a:t>
            </a:fld>
            <a:endParaRPr lang="en-US"/>
          </a:p>
        </p:txBody>
      </p:sp>
      <p:sp>
        <p:nvSpPr>
          <p:cNvPr id="5" name="Title 2">
            <a:extLst>
              <a:ext uri="{FF2B5EF4-FFF2-40B4-BE49-F238E27FC236}">
                <a16:creationId xmlns:a16="http://schemas.microsoft.com/office/drawing/2014/main" id="{14AD4263-D465-D77D-0FE5-261DDEAFBC42}"/>
              </a:ext>
            </a:extLst>
          </p:cNvPr>
          <p:cNvSpPr>
            <a:spLocks noGrp="1"/>
          </p:cNvSpPr>
          <p:nvPr>
            <p:ph type="title"/>
          </p:nvPr>
        </p:nvSpPr>
        <p:spPr>
          <a:xfrm>
            <a:off x="847344" y="548640"/>
            <a:ext cx="10497312" cy="1142048"/>
          </a:xfrm>
        </p:spPr>
        <p:txBody>
          <a:bodyPr/>
          <a:lstStyle/>
          <a:p>
            <a:r>
              <a:rPr lang="en-US">
                <a:solidFill>
                  <a:schemeClr val="accent6"/>
                </a:solidFill>
                <a:cs typeface="Arial"/>
              </a:rPr>
              <a:t>(Core) Tax Credit Administration</a:t>
            </a:r>
            <a:endParaRPr lang="en-US">
              <a:solidFill>
                <a:schemeClr val="accent6"/>
              </a:solidFill>
            </a:endParaRPr>
          </a:p>
        </p:txBody>
      </p:sp>
    </p:spTree>
    <p:extLst>
      <p:ext uri="{BB962C8B-B14F-4D97-AF65-F5344CB8AC3E}">
        <p14:creationId xmlns:p14="http://schemas.microsoft.com/office/powerpoint/2010/main" val="14215000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7ED47-BD20-F939-1F33-C8E8E33FE60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2B8AFE-063B-14E4-8BA9-F60816352043}"/>
              </a:ext>
            </a:extLst>
          </p:cNvPr>
          <p:cNvSpPr>
            <a:spLocks noGrp="1"/>
          </p:cNvSpPr>
          <p:nvPr>
            <p:ph idx="1"/>
          </p:nvPr>
        </p:nvSpPr>
        <p:spPr>
          <a:xfrm>
            <a:off x="847344" y="1816100"/>
            <a:ext cx="10497312" cy="4248150"/>
          </a:xfrm>
        </p:spPr>
        <p:txBody>
          <a:bodyPr vert="horz" lIns="91440" tIns="45720" rIns="91440" bIns="45720" rtlCol="0" anchor="t">
            <a:normAutofit/>
          </a:bodyPr>
          <a:lstStyle/>
          <a:p>
            <a:pPr indent="-285750"/>
            <a:r>
              <a:rPr lang="en-US" sz="2800" b="1">
                <a:solidFill>
                  <a:schemeClr val="accent4"/>
                </a:solidFill>
                <a:cs typeface="Arial"/>
              </a:rPr>
              <a:t>Policy update: </a:t>
            </a:r>
            <a:r>
              <a:rPr lang="en-US" sz="2800">
                <a:cs typeface="Arial"/>
              </a:rPr>
              <a:t>Number of units may not be </a:t>
            </a:r>
            <a:r>
              <a:rPr lang="en-US" sz="2800" u="sng">
                <a:cs typeface="Arial"/>
              </a:rPr>
              <a:t>reduced</a:t>
            </a:r>
            <a:r>
              <a:rPr lang="en-US" sz="2800">
                <a:cs typeface="Arial"/>
              </a:rPr>
              <a:t> but </a:t>
            </a:r>
            <a:r>
              <a:rPr lang="en-US" sz="2800" i="1">
                <a:cs typeface="Arial"/>
              </a:rPr>
              <a:t>may be </a:t>
            </a:r>
            <a:r>
              <a:rPr lang="en-US" sz="2800" i="1" u="sng">
                <a:cs typeface="Arial"/>
              </a:rPr>
              <a:t>increased</a:t>
            </a:r>
          </a:p>
          <a:p>
            <a:pPr indent="-285750"/>
            <a:endParaRPr lang="en-US" sz="2800" i="1">
              <a:cs typeface="Arial"/>
            </a:endParaRPr>
          </a:p>
          <a:p>
            <a:pPr indent="-285750"/>
            <a:r>
              <a:rPr lang="en-US" sz="2800" b="1">
                <a:solidFill>
                  <a:schemeClr val="accent4"/>
                </a:solidFill>
                <a:cs typeface="Arial"/>
              </a:rPr>
              <a:t>Clarification: </a:t>
            </a:r>
            <a:r>
              <a:rPr lang="en-US" sz="2800">
                <a:cs typeface="Arial"/>
              </a:rPr>
              <a:t>UA </a:t>
            </a:r>
            <a:r>
              <a:rPr lang="en-US" sz="2800" i="1" u="sng">
                <a:cs typeface="Arial"/>
              </a:rPr>
              <a:t>source</a:t>
            </a:r>
            <a:r>
              <a:rPr lang="en-US" sz="2800">
                <a:cs typeface="Arial"/>
              </a:rPr>
              <a:t> utilized may not change until 18 months after being placed in service. </a:t>
            </a:r>
            <a:endParaRPr lang="en-US" sz="2800"/>
          </a:p>
        </p:txBody>
      </p:sp>
      <p:pic>
        <p:nvPicPr>
          <p:cNvPr id="3" name="Picture 2">
            <a:extLst>
              <a:ext uri="{FF2B5EF4-FFF2-40B4-BE49-F238E27FC236}">
                <a16:creationId xmlns:a16="http://schemas.microsoft.com/office/drawing/2014/main" id="{996EA64D-4CEC-5315-CBA4-BBCE69F830F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58B45CCF-CE8E-C0FB-8B6B-6573C5D7563A}"/>
              </a:ext>
            </a:extLst>
          </p:cNvPr>
          <p:cNvSpPr>
            <a:spLocks noGrp="1"/>
          </p:cNvSpPr>
          <p:nvPr>
            <p:ph type="sldNum" sz="quarter" idx="4"/>
          </p:nvPr>
        </p:nvSpPr>
        <p:spPr/>
        <p:txBody>
          <a:bodyPr/>
          <a:lstStyle/>
          <a:p>
            <a:fld id="{93CAF254-72B9-406C-9E86-C9D983240C82}" type="slidenum">
              <a:rPr lang="en-US" smtClean="0"/>
              <a:pPr/>
              <a:t>135</a:t>
            </a:fld>
            <a:endParaRPr lang="en-US"/>
          </a:p>
        </p:txBody>
      </p:sp>
      <p:sp>
        <p:nvSpPr>
          <p:cNvPr id="5" name="Title 2">
            <a:extLst>
              <a:ext uri="{FF2B5EF4-FFF2-40B4-BE49-F238E27FC236}">
                <a16:creationId xmlns:a16="http://schemas.microsoft.com/office/drawing/2014/main" id="{E4DAC072-B1B6-8022-BAEA-9BE1E215A73D}"/>
              </a:ext>
            </a:extLst>
          </p:cNvPr>
          <p:cNvSpPr>
            <a:spLocks noGrp="1"/>
          </p:cNvSpPr>
          <p:nvPr>
            <p:ph type="title"/>
          </p:nvPr>
        </p:nvSpPr>
        <p:spPr>
          <a:xfrm>
            <a:off x="847344" y="548640"/>
            <a:ext cx="10497312" cy="1142048"/>
          </a:xfrm>
        </p:spPr>
        <p:txBody>
          <a:bodyPr/>
          <a:lstStyle/>
          <a:p>
            <a:r>
              <a:rPr lang="en-US">
                <a:solidFill>
                  <a:schemeClr val="accent6"/>
                </a:solidFill>
                <a:cs typeface="Arial"/>
              </a:rPr>
              <a:t>(Core) Project Reconsideration/Application Modification</a:t>
            </a:r>
            <a:endParaRPr lang="en-US">
              <a:solidFill>
                <a:schemeClr val="accent6"/>
              </a:solidFill>
            </a:endParaRPr>
          </a:p>
        </p:txBody>
      </p:sp>
    </p:spTree>
    <p:extLst>
      <p:ext uri="{BB962C8B-B14F-4D97-AF65-F5344CB8AC3E}">
        <p14:creationId xmlns:p14="http://schemas.microsoft.com/office/powerpoint/2010/main" val="5601331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B558E-2B37-0A8F-591C-300C47741B2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300EC6-2861-A04B-A8CE-5C44543F45C3}"/>
              </a:ext>
            </a:extLst>
          </p:cNvPr>
          <p:cNvSpPr>
            <a:spLocks noGrp="1"/>
          </p:cNvSpPr>
          <p:nvPr>
            <p:ph idx="1"/>
          </p:nvPr>
        </p:nvSpPr>
        <p:spPr>
          <a:xfrm>
            <a:off x="847344" y="1690688"/>
            <a:ext cx="10497312" cy="4249738"/>
          </a:xfrm>
        </p:spPr>
        <p:txBody>
          <a:bodyPr vert="horz" lIns="91440" tIns="45720" rIns="91440" bIns="45720" rtlCol="0" anchor="t">
            <a:normAutofit/>
          </a:bodyPr>
          <a:lstStyle/>
          <a:p>
            <a:pPr marL="0" indent="0">
              <a:buNone/>
            </a:pPr>
            <a:r>
              <a:rPr lang="en-US" sz="2800" b="1">
                <a:solidFill>
                  <a:schemeClr val="accent4"/>
                </a:solidFill>
                <a:cs typeface="Arial"/>
              </a:rPr>
              <a:t>New requirement: </a:t>
            </a:r>
            <a:r>
              <a:rPr lang="en-US" sz="2800">
                <a:cs typeface="Arial"/>
              </a:rPr>
              <a:t>Owners must notify DCA construction services if construction has begun and owner has not been contacted by the assigned inspection company. </a:t>
            </a:r>
          </a:p>
        </p:txBody>
      </p:sp>
      <p:pic>
        <p:nvPicPr>
          <p:cNvPr id="3" name="Picture 2">
            <a:extLst>
              <a:ext uri="{FF2B5EF4-FFF2-40B4-BE49-F238E27FC236}">
                <a16:creationId xmlns:a16="http://schemas.microsoft.com/office/drawing/2014/main" id="{CEBEC55E-2994-CB84-8161-4B134FC081C5}"/>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734EA306-5E0C-140D-4E9D-7948A42248A3}"/>
              </a:ext>
            </a:extLst>
          </p:cNvPr>
          <p:cNvSpPr>
            <a:spLocks noGrp="1"/>
          </p:cNvSpPr>
          <p:nvPr>
            <p:ph type="sldNum" sz="quarter" idx="4"/>
          </p:nvPr>
        </p:nvSpPr>
        <p:spPr/>
        <p:txBody>
          <a:bodyPr/>
          <a:lstStyle/>
          <a:p>
            <a:fld id="{93CAF254-72B9-406C-9E86-C9D983240C82}" type="slidenum">
              <a:rPr lang="en-US" smtClean="0"/>
              <a:pPr/>
              <a:t>136</a:t>
            </a:fld>
            <a:endParaRPr lang="en-US"/>
          </a:p>
        </p:txBody>
      </p:sp>
      <p:sp>
        <p:nvSpPr>
          <p:cNvPr id="5" name="Title 2">
            <a:extLst>
              <a:ext uri="{FF2B5EF4-FFF2-40B4-BE49-F238E27FC236}">
                <a16:creationId xmlns:a16="http://schemas.microsoft.com/office/drawing/2014/main" id="{C4F26D8C-BDBB-EEF8-E3D2-C7A1F7B6D7AD}"/>
              </a:ext>
            </a:extLst>
          </p:cNvPr>
          <p:cNvSpPr>
            <a:spLocks noGrp="1"/>
          </p:cNvSpPr>
          <p:nvPr>
            <p:ph type="title"/>
          </p:nvPr>
        </p:nvSpPr>
        <p:spPr>
          <a:xfrm>
            <a:off x="847344" y="548640"/>
            <a:ext cx="10497312" cy="1142048"/>
          </a:xfrm>
        </p:spPr>
        <p:txBody>
          <a:bodyPr/>
          <a:lstStyle/>
          <a:p>
            <a:r>
              <a:rPr lang="en-US">
                <a:solidFill>
                  <a:schemeClr val="accent6"/>
                </a:solidFill>
                <a:cs typeface="Arial"/>
              </a:rPr>
              <a:t>(Core) Monitoring and Compliance</a:t>
            </a:r>
            <a:endParaRPr lang="en-US">
              <a:solidFill>
                <a:schemeClr val="accent6"/>
              </a:solidFill>
            </a:endParaRPr>
          </a:p>
        </p:txBody>
      </p:sp>
    </p:spTree>
    <p:extLst>
      <p:ext uri="{BB962C8B-B14F-4D97-AF65-F5344CB8AC3E}">
        <p14:creationId xmlns:p14="http://schemas.microsoft.com/office/powerpoint/2010/main" val="20907558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67B0A9-EF47-8AAB-0E57-E110B1BAD96A}"/>
              </a:ext>
            </a:extLst>
          </p:cNvPr>
          <p:cNvSpPr>
            <a:spLocks noGrp="1"/>
          </p:cNvSpPr>
          <p:nvPr>
            <p:ph idx="1"/>
          </p:nvPr>
        </p:nvSpPr>
        <p:spPr>
          <a:xfrm>
            <a:off x="847344" y="1690688"/>
            <a:ext cx="10497312" cy="4249738"/>
          </a:xfrm>
        </p:spPr>
        <p:txBody>
          <a:bodyPr vert="horz" lIns="91440" tIns="45720" rIns="91440" bIns="45720" rtlCol="0" anchor="t">
            <a:normAutofit lnSpcReduction="10000"/>
          </a:bodyPr>
          <a:lstStyle/>
          <a:p>
            <a:pPr marL="0" indent="0">
              <a:buNone/>
            </a:pPr>
            <a:r>
              <a:rPr lang="en-US" sz="2800" b="1" dirty="0">
                <a:cs typeface="Arial"/>
              </a:rPr>
              <a:t>A. DCA Fee Schedule</a:t>
            </a:r>
          </a:p>
          <a:p>
            <a:pPr marL="342900" indent="-342900"/>
            <a:r>
              <a:rPr lang="en-US" sz="2600" b="1" dirty="0">
                <a:solidFill>
                  <a:schemeClr val="accent4"/>
                </a:solidFill>
                <a:cs typeface="Arial"/>
              </a:rPr>
              <a:t>Due date adjusted: </a:t>
            </a:r>
            <a:r>
              <a:rPr lang="en-US" sz="2600" dirty="0">
                <a:cs typeface="Arial"/>
              </a:rPr>
              <a:t>Construction Monitoring Inspection Fee now due </a:t>
            </a:r>
            <a:r>
              <a:rPr lang="en-US" sz="2600" u="sng" dirty="0">
                <a:cs typeface="Arial"/>
              </a:rPr>
              <a:t>at time of 60 Day Submission</a:t>
            </a:r>
            <a:r>
              <a:rPr lang="en-US" sz="2600" dirty="0">
                <a:cs typeface="Arial"/>
              </a:rPr>
              <a:t> (no later than 60 days after Carryover)</a:t>
            </a:r>
          </a:p>
          <a:p>
            <a:pPr marL="342900" indent="-342900"/>
            <a:endParaRPr lang="en-US" sz="2800" b="1" dirty="0">
              <a:cs typeface="Arial"/>
            </a:endParaRPr>
          </a:p>
          <a:p>
            <a:pPr marL="0" indent="0">
              <a:buNone/>
            </a:pPr>
            <a:r>
              <a:rPr lang="en-US" sz="2800" b="1" dirty="0">
                <a:cs typeface="Arial"/>
              </a:rPr>
              <a:t>B. Post-Award Checklist and Deadlines: </a:t>
            </a:r>
          </a:p>
          <a:p>
            <a:pPr marL="514350" indent="-457200"/>
            <a:r>
              <a:rPr lang="en-US" sz="2600" b="1" dirty="0">
                <a:solidFill>
                  <a:schemeClr val="accent4"/>
                </a:solidFill>
                <a:cs typeface="Arial"/>
              </a:rPr>
              <a:t>New: </a:t>
            </a:r>
            <a:r>
              <a:rPr lang="en-US" sz="2600" dirty="0">
                <a:cs typeface="Arial"/>
              </a:rPr>
              <a:t>Front-end cost review due </a:t>
            </a:r>
            <a:r>
              <a:rPr lang="en-US" sz="2600" u="sng" dirty="0">
                <a:cs typeface="Arial"/>
              </a:rPr>
              <a:t>45 days prior to Construction Loan Closing</a:t>
            </a:r>
            <a:r>
              <a:rPr lang="en-US" sz="2600" dirty="0">
                <a:cs typeface="Arial"/>
              </a:rPr>
              <a:t> </a:t>
            </a:r>
          </a:p>
          <a:p>
            <a:pPr marL="514350" indent="-457200"/>
            <a:r>
              <a:rPr lang="en-US" sz="2600" b="1" dirty="0">
                <a:solidFill>
                  <a:schemeClr val="accent4"/>
                </a:solidFill>
                <a:cs typeface="Arial"/>
              </a:rPr>
              <a:t>Deadline change:</a:t>
            </a:r>
            <a:r>
              <a:rPr lang="en-US" sz="2600" dirty="0">
                <a:solidFill>
                  <a:schemeClr val="accent4"/>
                </a:solidFill>
                <a:cs typeface="Arial"/>
              </a:rPr>
              <a:t> </a:t>
            </a:r>
            <a:r>
              <a:rPr lang="en-US" sz="2600" dirty="0">
                <a:cs typeface="Arial"/>
              </a:rPr>
              <a:t>8609s with Part II completed and signed due within </a:t>
            </a:r>
            <a:r>
              <a:rPr lang="en-US" sz="2600" i="1" u="sng" dirty="0">
                <a:cs typeface="Arial"/>
              </a:rPr>
              <a:t>thirty (30)</a:t>
            </a:r>
            <a:r>
              <a:rPr lang="en-US" sz="2600" u="sng" dirty="0">
                <a:cs typeface="Arial"/>
              </a:rPr>
              <a:t> days</a:t>
            </a:r>
            <a:r>
              <a:rPr lang="en-US" sz="2600" dirty="0">
                <a:cs typeface="Arial"/>
              </a:rPr>
              <a:t> of DCA's issuance of 8609 Part 1</a:t>
            </a:r>
          </a:p>
        </p:txBody>
      </p:sp>
      <p:pic>
        <p:nvPicPr>
          <p:cNvPr id="3" name="Picture 2">
            <a:extLst>
              <a:ext uri="{FF2B5EF4-FFF2-40B4-BE49-F238E27FC236}">
                <a16:creationId xmlns:a16="http://schemas.microsoft.com/office/drawing/2014/main" id="{DB3AFD39-A43E-9F58-9983-BA58CBB4A362}"/>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30A2860E-8D4A-370C-0112-5C817F16FEB3}"/>
              </a:ext>
            </a:extLst>
          </p:cNvPr>
          <p:cNvSpPr>
            <a:spLocks noGrp="1"/>
          </p:cNvSpPr>
          <p:nvPr>
            <p:ph type="sldNum" sz="quarter" idx="4"/>
          </p:nvPr>
        </p:nvSpPr>
        <p:spPr/>
        <p:txBody>
          <a:bodyPr/>
          <a:lstStyle/>
          <a:p>
            <a:fld id="{93CAF254-72B9-406C-9E86-C9D983240C82}" type="slidenum">
              <a:rPr lang="en-US" smtClean="0"/>
              <a:pPr/>
              <a:t>137</a:t>
            </a:fld>
            <a:endParaRPr lang="en-US"/>
          </a:p>
        </p:txBody>
      </p:sp>
      <p:sp>
        <p:nvSpPr>
          <p:cNvPr id="5" name="Title 2">
            <a:extLst>
              <a:ext uri="{FF2B5EF4-FFF2-40B4-BE49-F238E27FC236}">
                <a16:creationId xmlns:a16="http://schemas.microsoft.com/office/drawing/2014/main" id="{B6990FAB-6122-5096-5BBB-7A50978CD964}"/>
              </a:ext>
            </a:extLst>
          </p:cNvPr>
          <p:cNvSpPr>
            <a:spLocks noGrp="1"/>
          </p:cNvSpPr>
          <p:nvPr>
            <p:ph type="title"/>
          </p:nvPr>
        </p:nvSpPr>
        <p:spPr>
          <a:xfrm>
            <a:off x="847344" y="548640"/>
            <a:ext cx="10497312" cy="1142048"/>
          </a:xfrm>
        </p:spPr>
        <p:txBody>
          <a:bodyPr/>
          <a:lstStyle/>
          <a:p>
            <a:r>
              <a:rPr lang="en-US">
                <a:solidFill>
                  <a:schemeClr val="accent6"/>
                </a:solidFill>
                <a:cs typeface="Arial"/>
              </a:rPr>
              <a:t>(Core) Exhibits to Core Plan</a:t>
            </a:r>
            <a:endParaRPr lang="en-US">
              <a:solidFill>
                <a:schemeClr val="accent6"/>
              </a:solidFill>
            </a:endParaRPr>
          </a:p>
        </p:txBody>
      </p:sp>
    </p:spTree>
    <p:extLst>
      <p:ext uri="{BB962C8B-B14F-4D97-AF65-F5344CB8AC3E}">
        <p14:creationId xmlns:p14="http://schemas.microsoft.com/office/powerpoint/2010/main" val="23115572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AF4821-C91D-80ED-AB3A-B9F18D9700C5}"/>
              </a:ext>
            </a:extLst>
          </p:cNvPr>
          <p:cNvSpPr>
            <a:spLocks noGrp="1"/>
          </p:cNvSpPr>
          <p:nvPr>
            <p:ph idx="1"/>
          </p:nvPr>
        </p:nvSpPr>
        <p:spPr/>
        <p:txBody>
          <a:bodyPr vert="horz" lIns="91440" tIns="45720" rIns="91440" bIns="45720" rtlCol="0" anchor="t">
            <a:normAutofit/>
          </a:bodyPr>
          <a:lstStyle/>
          <a:p>
            <a:pPr marL="0" indent="0">
              <a:buNone/>
            </a:pPr>
            <a:r>
              <a:rPr lang="en-US" sz="2800" b="1">
                <a:cs typeface="Arial"/>
              </a:rPr>
              <a:t>Commitments</a:t>
            </a:r>
          </a:p>
          <a:p>
            <a:r>
              <a:rPr lang="en-US" sz="2800" b="1">
                <a:solidFill>
                  <a:schemeClr val="accent4"/>
                </a:solidFill>
                <a:cs typeface="Arial"/>
              </a:rPr>
              <a:t>Added:</a:t>
            </a:r>
            <a:r>
              <a:rPr lang="en-US" sz="2800">
                <a:cs typeface="Arial"/>
              </a:rPr>
              <a:t> "DCA reserves the right to request updated commitments for documents dated outside of a reasonable time frame." </a:t>
            </a:r>
          </a:p>
        </p:txBody>
      </p:sp>
      <p:sp>
        <p:nvSpPr>
          <p:cNvPr id="3" name="Title 2">
            <a:extLst>
              <a:ext uri="{FF2B5EF4-FFF2-40B4-BE49-F238E27FC236}">
                <a16:creationId xmlns:a16="http://schemas.microsoft.com/office/drawing/2014/main" id="{B8F1B6B6-6BC9-2231-C519-F3A23AB31FA6}"/>
              </a:ext>
            </a:extLst>
          </p:cNvPr>
          <p:cNvSpPr>
            <a:spLocks noGrp="1"/>
          </p:cNvSpPr>
          <p:nvPr>
            <p:ph type="title"/>
          </p:nvPr>
        </p:nvSpPr>
        <p:spPr/>
        <p:txBody>
          <a:bodyPr/>
          <a:lstStyle/>
          <a:p>
            <a:r>
              <a:rPr lang="en-US">
                <a:cs typeface="Arial"/>
              </a:rPr>
              <a:t>(Threshold) Project Feasibility</a:t>
            </a:r>
            <a:endParaRPr lang="en-US"/>
          </a:p>
        </p:txBody>
      </p:sp>
      <p:pic>
        <p:nvPicPr>
          <p:cNvPr id="4" name="Picture 3">
            <a:extLst>
              <a:ext uri="{FF2B5EF4-FFF2-40B4-BE49-F238E27FC236}">
                <a16:creationId xmlns:a16="http://schemas.microsoft.com/office/drawing/2014/main" id="{FA422137-8BB7-D6F1-DA12-5664F399B4F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119A7FFB-DD3A-B3F4-EDB4-A4050E82D308}"/>
              </a:ext>
            </a:extLst>
          </p:cNvPr>
          <p:cNvSpPr>
            <a:spLocks noGrp="1"/>
          </p:cNvSpPr>
          <p:nvPr>
            <p:ph type="sldNum" sz="quarter" idx="4"/>
          </p:nvPr>
        </p:nvSpPr>
        <p:spPr/>
        <p:txBody>
          <a:bodyPr/>
          <a:lstStyle/>
          <a:p>
            <a:fld id="{93CAF254-72B9-406C-9E86-C9D983240C82}" type="slidenum">
              <a:rPr lang="en-US" smtClean="0"/>
              <a:pPr/>
              <a:t>138</a:t>
            </a:fld>
            <a:endParaRPr lang="en-US"/>
          </a:p>
        </p:txBody>
      </p:sp>
    </p:spTree>
    <p:extLst>
      <p:ext uri="{BB962C8B-B14F-4D97-AF65-F5344CB8AC3E}">
        <p14:creationId xmlns:p14="http://schemas.microsoft.com/office/powerpoint/2010/main" val="14726910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0A0D73-46FD-84A1-401E-AB32FBC9E4FB}"/>
              </a:ext>
            </a:extLst>
          </p:cNvPr>
          <p:cNvSpPr>
            <a:spLocks noGrp="1"/>
          </p:cNvSpPr>
          <p:nvPr>
            <p:ph idx="1"/>
          </p:nvPr>
        </p:nvSpPr>
        <p:spPr/>
        <p:txBody>
          <a:bodyPr vert="horz" lIns="91440" tIns="45720" rIns="91440" bIns="45720" rtlCol="0" anchor="t">
            <a:normAutofit/>
          </a:bodyPr>
          <a:lstStyle/>
          <a:p>
            <a:pPr marL="0" indent="0">
              <a:buNone/>
            </a:pPr>
            <a:r>
              <a:rPr lang="en-US" sz="2800" b="1">
                <a:solidFill>
                  <a:schemeClr val="accent4"/>
                </a:solidFill>
                <a:cs typeface="Arial"/>
              </a:rPr>
              <a:t>New Threshold section: </a:t>
            </a:r>
            <a:r>
              <a:rPr lang="en-US" sz="2800">
                <a:cs typeface="Arial"/>
              </a:rPr>
              <a:t>Developments are now required to meet </a:t>
            </a:r>
            <a:r>
              <a:rPr lang="en-US" sz="2800" u="sng">
                <a:cs typeface="Arial"/>
              </a:rPr>
              <a:t>HUD Total Development Cost Limits</a:t>
            </a:r>
            <a:r>
              <a:rPr lang="en-US" sz="2800">
                <a:cs typeface="Arial"/>
              </a:rPr>
              <a:t>, adjusted for geography and unit type.</a:t>
            </a:r>
            <a:endParaRPr lang="en-US" sz="3200">
              <a:cs typeface="Arial"/>
            </a:endParaRPr>
          </a:p>
          <a:p>
            <a:pPr marL="0" indent="0">
              <a:buNone/>
            </a:pPr>
            <a:endParaRPr lang="en-US" sz="2800">
              <a:cs typeface="Arial" panose="020B0604020202020204"/>
            </a:endParaRPr>
          </a:p>
          <a:p>
            <a:pPr marL="0" indent="0">
              <a:buNone/>
            </a:pPr>
            <a:endParaRPr lang="en-US" sz="2800">
              <a:cs typeface="Arial" panose="020B0604020202020204"/>
            </a:endParaRPr>
          </a:p>
        </p:txBody>
      </p:sp>
      <p:sp>
        <p:nvSpPr>
          <p:cNvPr id="3" name="Title 2">
            <a:extLst>
              <a:ext uri="{FF2B5EF4-FFF2-40B4-BE49-F238E27FC236}">
                <a16:creationId xmlns:a16="http://schemas.microsoft.com/office/drawing/2014/main" id="{84BF6511-0E54-9E22-4EFE-C5E447025D27}"/>
              </a:ext>
            </a:extLst>
          </p:cNvPr>
          <p:cNvSpPr>
            <a:spLocks noGrp="1"/>
          </p:cNvSpPr>
          <p:nvPr>
            <p:ph type="title"/>
          </p:nvPr>
        </p:nvSpPr>
        <p:spPr/>
        <p:txBody>
          <a:bodyPr/>
          <a:lstStyle/>
          <a:p>
            <a:r>
              <a:rPr lang="en-US">
                <a:cs typeface="Arial"/>
              </a:rPr>
              <a:t>(Threshold) Cost Limits</a:t>
            </a:r>
            <a:endParaRPr lang="en-US"/>
          </a:p>
        </p:txBody>
      </p:sp>
      <p:pic>
        <p:nvPicPr>
          <p:cNvPr id="4" name="Picture 3">
            <a:extLst>
              <a:ext uri="{FF2B5EF4-FFF2-40B4-BE49-F238E27FC236}">
                <a16:creationId xmlns:a16="http://schemas.microsoft.com/office/drawing/2014/main" id="{7450DEEA-A948-B1A1-1D56-122EFB28B495}"/>
              </a:ext>
            </a:extLst>
          </p:cNvPr>
          <p:cNvPicPr>
            <a:picLocks noChangeAspect="1"/>
          </p:cNvPicPr>
          <p:nvPr/>
        </p:nvPicPr>
        <p:blipFill>
          <a:blip r:embed="rId2"/>
          <a:stretch>
            <a:fillRect/>
          </a:stretch>
        </p:blipFill>
        <p:spPr>
          <a:xfrm>
            <a:off x="2154793" y="3502975"/>
            <a:ext cx="7772607" cy="1539098"/>
          </a:xfrm>
          <a:prstGeom prst="rect">
            <a:avLst/>
          </a:prstGeom>
        </p:spPr>
      </p:pic>
      <p:pic>
        <p:nvPicPr>
          <p:cNvPr id="5" name="Picture 4">
            <a:extLst>
              <a:ext uri="{FF2B5EF4-FFF2-40B4-BE49-F238E27FC236}">
                <a16:creationId xmlns:a16="http://schemas.microsoft.com/office/drawing/2014/main" id="{5DDCF2C2-F4E4-1434-ADCE-0ACC8CE6308E}"/>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691EA4C0-35E1-1267-F097-23033638F7EB}"/>
              </a:ext>
            </a:extLst>
          </p:cNvPr>
          <p:cNvSpPr>
            <a:spLocks noGrp="1"/>
          </p:cNvSpPr>
          <p:nvPr>
            <p:ph type="sldNum" sz="quarter" idx="4"/>
          </p:nvPr>
        </p:nvSpPr>
        <p:spPr/>
        <p:txBody>
          <a:bodyPr/>
          <a:lstStyle/>
          <a:p>
            <a:fld id="{93CAF254-72B9-406C-9E86-C9D983240C82}" type="slidenum">
              <a:rPr lang="en-US" smtClean="0"/>
              <a:pPr/>
              <a:t>139</a:t>
            </a:fld>
            <a:endParaRPr lang="en-US"/>
          </a:p>
        </p:txBody>
      </p:sp>
    </p:spTree>
    <p:extLst>
      <p:ext uri="{BB962C8B-B14F-4D97-AF65-F5344CB8AC3E}">
        <p14:creationId xmlns:p14="http://schemas.microsoft.com/office/powerpoint/2010/main" val="62018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F9409-3277-9C69-3FD0-BE1D52D7A0F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AAA397-8A1C-75BC-AB4F-A7AE25DD7252}"/>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0BC4BA2A-B30F-8838-E49A-3772EC513F60}"/>
              </a:ext>
            </a:extLst>
          </p:cNvPr>
          <p:cNvSpPr>
            <a:spLocks noGrp="1"/>
          </p:cNvSpPr>
          <p:nvPr>
            <p:ph type="title"/>
          </p:nvPr>
        </p:nvSpPr>
        <p:spPr/>
        <p:txBody>
          <a:bodyPr/>
          <a:lstStyle/>
          <a:p>
            <a:r>
              <a:rPr lang="en-US">
                <a:solidFill>
                  <a:schemeClr val="accent6"/>
                </a:solidFill>
              </a:rPr>
              <a:t>2025 9% Housing Tax Credit Awards</a:t>
            </a:r>
          </a:p>
        </p:txBody>
      </p:sp>
      <p:pic>
        <p:nvPicPr>
          <p:cNvPr id="7" name="Picture 6">
            <a:extLst>
              <a:ext uri="{FF2B5EF4-FFF2-40B4-BE49-F238E27FC236}">
                <a16:creationId xmlns:a16="http://schemas.microsoft.com/office/drawing/2014/main" id="{18E355ED-2A2B-A8B0-33BE-3ACBC57AD164}"/>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BA461A47-2754-CEB4-762E-2823D9654164}"/>
              </a:ext>
            </a:extLst>
          </p:cNvPr>
          <p:cNvSpPr>
            <a:spLocks noGrp="1"/>
          </p:cNvSpPr>
          <p:nvPr>
            <p:ph type="sldNum" sz="quarter" idx="4"/>
          </p:nvPr>
        </p:nvSpPr>
        <p:spPr/>
        <p:txBody>
          <a:bodyPr/>
          <a:lstStyle/>
          <a:p>
            <a:fld id="{93CAF254-72B9-406C-9E86-C9D983240C82}" type="slidenum">
              <a:rPr lang="en-US" smtClean="0"/>
              <a:pPr/>
              <a:t>14</a:t>
            </a:fld>
            <a:endParaRPr lang="en-US"/>
          </a:p>
        </p:txBody>
      </p:sp>
      <p:pic>
        <p:nvPicPr>
          <p:cNvPr id="5" name="Picture 4">
            <a:extLst>
              <a:ext uri="{FF2B5EF4-FFF2-40B4-BE49-F238E27FC236}">
                <a16:creationId xmlns:a16="http://schemas.microsoft.com/office/drawing/2014/main" id="{3F595A65-ACD8-877E-33C0-F25A9AD94E17}"/>
              </a:ext>
            </a:extLst>
          </p:cNvPr>
          <p:cNvPicPr>
            <a:picLocks noChangeAspect="1"/>
          </p:cNvPicPr>
          <p:nvPr/>
        </p:nvPicPr>
        <p:blipFill>
          <a:blip r:embed="rId4"/>
          <a:stretch>
            <a:fillRect/>
          </a:stretch>
        </p:blipFill>
        <p:spPr>
          <a:xfrm>
            <a:off x="4051094" y="1399308"/>
            <a:ext cx="7830540" cy="4724401"/>
          </a:xfrm>
          <a:prstGeom prst="rect">
            <a:avLst/>
          </a:prstGeom>
        </p:spPr>
      </p:pic>
      <p:sp>
        <p:nvSpPr>
          <p:cNvPr id="8" name="Title 2">
            <a:extLst>
              <a:ext uri="{FF2B5EF4-FFF2-40B4-BE49-F238E27FC236}">
                <a16:creationId xmlns:a16="http://schemas.microsoft.com/office/drawing/2014/main" id="{4BE411DD-68E8-9557-0A07-C5790267F15E}"/>
              </a:ext>
            </a:extLst>
          </p:cNvPr>
          <p:cNvSpPr txBox="1">
            <a:spLocks/>
          </p:cNvSpPr>
          <p:nvPr/>
        </p:nvSpPr>
        <p:spPr>
          <a:xfrm>
            <a:off x="689778" y="1824667"/>
            <a:ext cx="3510161" cy="114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a:lstStyle>
          <a:p>
            <a:pPr marL="571500" indent="-571500">
              <a:buFont typeface="Arial"/>
              <a:buChar char="•"/>
            </a:pPr>
            <a:endParaRPr lang="en-US">
              <a:cs typeface="Arial"/>
            </a:endParaRPr>
          </a:p>
        </p:txBody>
      </p:sp>
      <p:sp>
        <p:nvSpPr>
          <p:cNvPr id="10" name="Title 2">
            <a:extLst>
              <a:ext uri="{FF2B5EF4-FFF2-40B4-BE49-F238E27FC236}">
                <a16:creationId xmlns:a16="http://schemas.microsoft.com/office/drawing/2014/main" id="{FB8CCEBB-8090-43C9-913B-1E40D9292A53}"/>
              </a:ext>
            </a:extLst>
          </p:cNvPr>
          <p:cNvSpPr txBox="1">
            <a:spLocks/>
          </p:cNvSpPr>
          <p:nvPr/>
        </p:nvSpPr>
        <p:spPr>
          <a:xfrm>
            <a:off x="362244" y="3235687"/>
            <a:ext cx="4341836" cy="10516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a:lstStyle>
          <a:p>
            <a:pPr marL="571500" indent="-571500">
              <a:buClr>
                <a:schemeClr val="accent6">
                  <a:lumMod val="60000"/>
                  <a:lumOff val="40000"/>
                </a:schemeClr>
              </a:buClr>
              <a:buFont typeface="Arial"/>
              <a:buChar char="•"/>
            </a:pPr>
            <a:r>
              <a:rPr lang="en-US" sz="2800" b="0" dirty="0">
                <a:solidFill>
                  <a:schemeClr val="tx1"/>
                </a:solidFill>
                <a:latin typeface="+mn-lt"/>
              </a:rPr>
              <a:t>33 Awards</a:t>
            </a:r>
            <a:endParaRPr lang="en-US" sz="2800" b="0" dirty="0">
              <a:solidFill>
                <a:schemeClr val="tx1"/>
              </a:solidFill>
              <a:latin typeface="+mn-lt"/>
              <a:cs typeface="Arial"/>
            </a:endParaRPr>
          </a:p>
          <a:p>
            <a:pPr marL="571500" indent="-571500">
              <a:buClr>
                <a:schemeClr val="accent6">
                  <a:lumMod val="60000"/>
                  <a:lumOff val="40000"/>
                </a:schemeClr>
              </a:buClr>
              <a:buFont typeface="Arial"/>
              <a:buChar char="•"/>
            </a:pPr>
            <a:r>
              <a:rPr lang="en-US" sz="2800" b="0" dirty="0">
                <a:solidFill>
                  <a:schemeClr val="tx1"/>
                </a:solidFill>
                <a:latin typeface="+mn-lt"/>
              </a:rPr>
              <a:t>$39,800,164 Credits</a:t>
            </a:r>
            <a:endParaRPr lang="en-US" sz="2800" b="0" dirty="0">
              <a:solidFill>
                <a:schemeClr val="tx1"/>
              </a:solidFill>
              <a:latin typeface="+mn-lt"/>
              <a:cs typeface="Arial"/>
            </a:endParaRPr>
          </a:p>
          <a:p>
            <a:pPr marL="571500" indent="-571500">
              <a:buClr>
                <a:schemeClr val="accent6">
                  <a:lumMod val="60000"/>
                  <a:lumOff val="40000"/>
                </a:schemeClr>
              </a:buClr>
              <a:buFont typeface="Arial"/>
              <a:buChar char="•"/>
            </a:pPr>
            <a:r>
              <a:rPr lang="en-US" sz="2800" b="0" dirty="0">
                <a:solidFill>
                  <a:schemeClr val="tx1"/>
                </a:solidFill>
                <a:latin typeface="+mn-lt"/>
              </a:rPr>
              <a:t>1,993 LI / 2,059 total units</a:t>
            </a:r>
            <a:endParaRPr lang="en-US" sz="2800" b="0" dirty="0">
              <a:solidFill>
                <a:schemeClr val="tx1"/>
              </a:solidFill>
              <a:latin typeface="+mn-lt"/>
              <a:cs typeface="Arial"/>
            </a:endParaRPr>
          </a:p>
          <a:p>
            <a:pPr marL="571500" indent="-571500">
              <a:buClr>
                <a:schemeClr val="accent6">
                  <a:lumMod val="60000"/>
                  <a:lumOff val="40000"/>
                </a:schemeClr>
              </a:buClr>
              <a:buFont typeface="Arial"/>
              <a:buChar char="•"/>
            </a:pPr>
            <a:r>
              <a:rPr lang="en-US" sz="2800" b="0" dirty="0">
                <a:solidFill>
                  <a:schemeClr val="tx1"/>
                </a:solidFill>
                <a:latin typeface="+mn-lt"/>
              </a:rPr>
              <a:t>28 Cities | 25 Counties</a:t>
            </a:r>
            <a:endParaRPr lang="en-US" sz="2800" b="0" dirty="0">
              <a:solidFill>
                <a:schemeClr val="tx1"/>
              </a:solidFill>
              <a:latin typeface="+mn-lt"/>
              <a:cs typeface="Arial"/>
            </a:endParaRPr>
          </a:p>
          <a:p>
            <a:pPr marL="571500" indent="-571500">
              <a:buClr>
                <a:schemeClr val="accent6">
                  <a:lumMod val="60000"/>
                  <a:lumOff val="40000"/>
                </a:schemeClr>
              </a:buClr>
              <a:buFont typeface="Arial"/>
              <a:buChar char="•"/>
            </a:pPr>
            <a:r>
              <a:rPr lang="en-US" sz="2800" b="0" dirty="0">
                <a:solidFill>
                  <a:schemeClr val="tx1"/>
                </a:solidFill>
                <a:latin typeface="+mn-lt"/>
              </a:rPr>
              <a:t>All 14 Geographic Regions</a:t>
            </a:r>
            <a:endParaRPr lang="en-US" sz="2800" b="0" dirty="0">
              <a:solidFill>
                <a:schemeClr val="tx1"/>
              </a:solidFill>
              <a:latin typeface="+mn-lt"/>
              <a:cs typeface="Arial"/>
            </a:endParaRPr>
          </a:p>
          <a:p>
            <a:pPr marL="571500" indent="-571500">
              <a:buClr>
                <a:schemeClr val="accent6">
                  <a:lumMod val="60000"/>
                  <a:lumOff val="40000"/>
                </a:schemeClr>
              </a:buClr>
              <a:buFont typeface="Arial"/>
              <a:buChar char="•"/>
            </a:pPr>
            <a:endParaRPr lang="en-US" sz="2400" b="0" dirty="0">
              <a:solidFill>
                <a:schemeClr val="tx1"/>
              </a:solidFill>
              <a:latin typeface="+mn-lt"/>
              <a:cs typeface="Arial"/>
            </a:endParaRPr>
          </a:p>
        </p:txBody>
      </p:sp>
    </p:spTree>
    <p:extLst>
      <p:ext uri="{BB962C8B-B14F-4D97-AF65-F5344CB8AC3E}">
        <p14:creationId xmlns:p14="http://schemas.microsoft.com/office/powerpoint/2010/main" val="2344440757"/>
      </p:ext>
    </p:extLst>
  </p:cSld>
  <p:clrMapOvr>
    <a:masterClrMapping/>
  </p:clrMapOvr>
  <p:extLst>
    <p:ext uri="{6950BFC3-D8DA-4A85-94F7-54DA5524770B}">
      <p188:commentRel xmlns:p188="http://schemas.microsoft.com/office/powerpoint/2018/8/main" r:id="rId2"/>
    </p:ext>
  </p:extLs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43D0-3196-3A72-B3BA-6EEF2F3DE11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5AD37D-0BCE-33A1-02B1-812B2D2A90B3}"/>
              </a:ext>
            </a:extLst>
          </p:cNvPr>
          <p:cNvSpPr>
            <a:spLocks noGrp="1"/>
          </p:cNvSpPr>
          <p:nvPr>
            <p:ph idx="1"/>
          </p:nvPr>
        </p:nvSpPr>
        <p:spPr/>
        <p:txBody>
          <a:bodyPr vert="horz" lIns="91440" tIns="45720" rIns="91440" bIns="45720" rtlCol="0" anchor="t">
            <a:normAutofit/>
          </a:bodyPr>
          <a:lstStyle/>
          <a:p>
            <a:pPr marL="0" indent="0">
              <a:buNone/>
            </a:pPr>
            <a:r>
              <a:rPr lang="en-US" sz="2800" b="1">
                <a:cs typeface="Arial"/>
              </a:rPr>
              <a:t>Identity of Interest</a:t>
            </a:r>
          </a:p>
          <a:p>
            <a:r>
              <a:rPr lang="en-US" sz="2800" b="1">
                <a:solidFill>
                  <a:schemeClr val="accent4"/>
                </a:solidFill>
                <a:cs typeface="Arial"/>
              </a:rPr>
              <a:t>Added:</a:t>
            </a:r>
            <a:r>
              <a:rPr lang="en-US" sz="2800">
                <a:cs typeface="Arial"/>
              </a:rPr>
              <a:t> </a:t>
            </a:r>
            <a:r>
              <a:rPr lang="en-US" sz="2800">
                <a:ea typeface="+mn-lt"/>
                <a:cs typeface="+mn-lt"/>
              </a:rPr>
              <a:t>“Exceptions to this policy may be made for properties purchased during the one-year Qualified Contract sale period.”</a:t>
            </a:r>
          </a:p>
          <a:p>
            <a:r>
              <a:rPr lang="en-US" sz="2800" b="1">
                <a:solidFill>
                  <a:schemeClr val="accent4"/>
                </a:solidFill>
                <a:cs typeface="Arial" panose="020B0604020202020204"/>
              </a:rPr>
              <a:t>Removed:</a:t>
            </a:r>
            <a:r>
              <a:rPr lang="en-US" sz="2800">
                <a:cs typeface="Arial" panose="020B0604020202020204"/>
              </a:rPr>
              <a:t> </a:t>
            </a:r>
            <a:r>
              <a:rPr lang="en-US" sz="2800">
                <a:ea typeface="+mn-lt"/>
                <a:cs typeface="+mn-lt"/>
              </a:rPr>
              <a:t> “DCA will not recognize higher values based on actions taken by the Owner/Applicant or any Related Party.”</a:t>
            </a:r>
            <a:endParaRPr lang="en-US" sz="2800">
              <a:cs typeface="Arial" panose="020B0604020202020204"/>
            </a:endParaRPr>
          </a:p>
          <a:p>
            <a:endParaRPr lang="en-US" sz="2800">
              <a:cs typeface="Arial" panose="020B0604020202020204"/>
            </a:endParaRPr>
          </a:p>
        </p:txBody>
      </p:sp>
      <p:sp>
        <p:nvSpPr>
          <p:cNvPr id="3" name="Title 2">
            <a:extLst>
              <a:ext uri="{FF2B5EF4-FFF2-40B4-BE49-F238E27FC236}">
                <a16:creationId xmlns:a16="http://schemas.microsoft.com/office/drawing/2014/main" id="{3AB42C76-54F0-1F32-4D1C-8FC5FD502456}"/>
              </a:ext>
            </a:extLst>
          </p:cNvPr>
          <p:cNvSpPr>
            <a:spLocks noGrp="1"/>
          </p:cNvSpPr>
          <p:nvPr>
            <p:ph type="title"/>
          </p:nvPr>
        </p:nvSpPr>
        <p:spPr/>
        <p:txBody>
          <a:bodyPr/>
          <a:lstStyle/>
          <a:p>
            <a:r>
              <a:rPr lang="en-US">
                <a:cs typeface="Arial"/>
              </a:rPr>
              <a:t>(Threshold) Appraisals</a:t>
            </a:r>
            <a:endParaRPr lang="en-US"/>
          </a:p>
        </p:txBody>
      </p:sp>
      <p:pic>
        <p:nvPicPr>
          <p:cNvPr id="4" name="Picture 3">
            <a:extLst>
              <a:ext uri="{FF2B5EF4-FFF2-40B4-BE49-F238E27FC236}">
                <a16:creationId xmlns:a16="http://schemas.microsoft.com/office/drawing/2014/main" id="{7F55162F-87F9-7785-30C0-0A23592E2FD7}"/>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0EC60E82-66D7-A7C8-6478-F72BBD8106AC}"/>
              </a:ext>
            </a:extLst>
          </p:cNvPr>
          <p:cNvSpPr>
            <a:spLocks noGrp="1"/>
          </p:cNvSpPr>
          <p:nvPr>
            <p:ph type="sldNum" sz="quarter" idx="4"/>
          </p:nvPr>
        </p:nvSpPr>
        <p:spPr/>
        <p:txBody>
          <a:bodyPr/>
          <a:lstStyle/>
          <a:p>
            <a:fld id="{93CAF254-72B9-406C-9E86-C9D983240C82}" type="slidenum">
              <a:rPr lang="en-US" smtClean="0"/>
              <a:pPr/>
              <a:t>140</a:t>
            </a:fld>
            <a:endParaRPr lang="en-US"/>
          </a:p>
        </p:txBody>
      </p:sp>
    </p:spTree>
    <p:extLst>
      <p:ext uri="{BB962C8B-B14F-4D97-AF65-F5344CB8AC3E}">
        <p14:creationId xmlns:p14="http://schemas.microsoft.com/office/powerpoint/2010/main" val="36475186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CDF91-DF6C-F552-B1F8-CECBD45673C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D67D14-EAAD-F37D-BBBD-9E6E65A7DDD1}"/>
              </a:ext>
            </a:extLst>
          </p:cNvPr>
          <p:cNvSpPr>
            <a:spLocks noGrp="1"/>
          </p:cNvSpPr>
          <p:nvPr>
            <p:ph idx="1"/>
          </p:nvPr>
        </p:nvSpPr>
        <p:spPr/>
        <p:txBody>
          <a:bodyPr vert="horz" lIns="91440" tIns="45720" rIns="91440" bIns="45720" rtlCol="0" anchor="t">
            <a:normAutofit/>
          </a:bodyPr>
          <a:lstStyle/>
          <a:p>
            <a:pPr marL="0" indent="0">
              <a:buNone/>
            </a:pPr>
            <a:r>
              <a:rPr lang="en-US" sz="2800" b="1">
                <a:solidFill>
                  <a:schemeClr val="accent4"/>
                </a:solidFill>
                <a:cs typeface="Arial"/>
              </a:rPr>
              <a:t>Clarified:</a:t>
            </a:r>
            <a:r>
              <a:rPr lang="en-US" sz="2800" b="1">
                <a:cs typeface="Arial"/>
              </a:rPr>
              <a:t> “</a:t>
            </a:r>
            <a:r>
              <a:rPr lang="en-US" sz="2800">
                <a:cs typeface="Arial"/>
              </a:rPr>
              <a:t>Site control must be in the form of:</a:t>
            </a:r>
          </a:p>
          <a:p>
            <a:r>
              <a:rPr lang="en-US" sz="2800" i="1" u="sng">
                <a:cs typeface="Arial"/>
              </a:rPr>
              <a:t>Settlement statement or</a:t>
            </a:r>
            <a:r>
              <a:rPr lang="en-US" sz="2800" i="1">
                <a:cs typeface="Arial"/>
              </a:rPr>
              <a:t> </a:t>
            </a:r>
            <a:r>
              <a:rPr lang="en-US" sz="2800">
                <a:cs typeface="Arial"/>
              </a:rPr>
              <a:t>warranty deed that conveys title to the subject property to the </a:t>
            </a:r>
            <a:r>
              <a:rPr lang="en-US" sz="2800" i="1" u="sng">
                <a:cs typeface="Arial"/>
              </a:rPr>
              <a:t>property’s current owner; and</a:t>
            </a:r>
          </a:p>
          <a:p>
            <a:r>
              <a:rPr lang="en-US" sz="2800" i="1" u="sng">
                <a:cs typeface="Arial"/>
              </a:rPr>
              <a:t>If current owner is not the General Partner or Limited Partner:</a:t>
            </a:r>
            <a:r>
              <a:rPr lang="en-US" sz="2800" i="1">
                <a:cs typeface="Arial"/>
              </a:rPr>
              <a:t>”</a:t>
            </a:r>
            <a:endParaRPr lang="en-US" sz="2800" i="1" u="sng">
              <a:cs typeface="Arial"/>
            </a:endParaRPr>
          </a:p>
          <a:p>
            <a:pPr lvl="1"/>
            <a:r>
              <a:rPr lang="en-US" sz="2600">
                <a:cs typeface="Arial"/>
              </a:rPr>
              <a:t>Legally binding contract to purchase in name of GP or LP</a:t>
            </a:r>
          </a:p>
          <a:p>
            <a:pPr lvl="2"/>
            <a:r>
              <a:rPr lang="en-US" sz="2400">
                <a:cs typeface="Arial"/>
              </a:rPr>
              <a:t>Plus assignment to GP or LP if contract not in GP or LP name</a:t>
            </a:r>
          </a:p>
          <a:p>
            <a:pPr lvl="1"/>
            <a:r>
              <a:rPr lang="en-US" sz="2600">
                <a:cs typeface="Arial"/>
              </a:rPr>
              <a:t>Long-term ground lease</a:t>
            </a:r>
          </a:p>
        </p:txBody>
      </p:sp>
      <p:sp>
        <p:nvSpPr>
          <p:cNvPr id="3" name="Title 2">
            <a:extLst>
              <a:ext uri="{FF2B5EF4-FFF2-40B4-BE49-F238E27FC236}">
                <a16:creationId xmlns:a16="http://schemas.microsoft.com/office/drawing/2014/main" id="{F845E0D2-E755-CFD2-82BA-F04F43DC6FB3}"/>
              </a:ext>
            </a:extLst>
          </p:cNvPr>
          <p:cNvSpPr>
            <a:spLocks noGrp="1"/>
          </p:cNvSpPr>
          <p:nvPr>
            <p:ph type="title"/>
          </p:nvPr>
        </p:nvSpPr>
        <p:spPr/>
        <p:txBody>
          <a:bodyPr/>
          <a:lstStyle/>
          <a:p>
            <a:r>
              <a:rPr lang="en-US">
                <a:cs typeface="Arial"/>
              </a:rPr>
              <a:t>(Threshold) Site Control</a:t>
            </a:r>
            <a:endParaRPr lang="en-US"/>
          </a:p>
        </p:txBody>
      </p:sp>
      <p:pic>
        <p:nvPicPr>
          <p:cNvPr id="4" name="Picture 3">
            <a:extLst>
              <a:ext uri="{FF2B5EF4-FFF2-40B4-BE49-F238E27FC236}">
                <a16:creationId xmlns:a16="http://schemas.microsoft.com/office/drawing/2014/main" id="{459A7F72-2D1C-B185-2926-CDAC430F8C42}"/>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658BF6F1-B840-FD2A-F0D1-6A8EB3C6A977}"/>
              </a:ext>
            </a:extLst>
          </p:cNvPr>
          <p:cNvSpPr>
            <a:spLocks noGrp="1"/>
          </p:cNvSpPr>
          <p:nvPr>
            <p:ph type="sldNum" sz="quarter" idx="4"/>
          </p:nvPr>
        </p:nvSpPr>
        <p:spPr/>
        <p:txBody>
          <a:bodyPr/>
          <a:lstStyle/>
          <a:p>
            <a:fld id="{93CAF254-72B9-406C-9E86-C9D983240C82}" type="slidenum">
              <a:rPr lang="en-US" smtClean="0"/>
              <a:pPr/>
              <a:t>141</a:t>
            </a:fld>
            <a:endParaRPr lang="en-US"/>
          </a:p>
        </p:txBody>
      </p:sp>
    </p:spTree>
    <p:extLst>
      <p:ext uri="{BB962C8B-B14F-4D97-AF65-F5344CB8AC3E}">
        <p14:creationId xmlns:p14="http://schemas.microsoft.com/office/powerpoint/2010/main" val="232826959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09C8E-C2C6-77C8-369F-5D5321EBD7C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477C75-FFCB-082F-44A6-7D225700D1F5}"/>
              </a:ext>
            </a:extLst>
          </p:cNvPr>
          <p:cNvSpPr>
            <a:spLocks noGrp="1"/>
          </p:cNvSpPr>
          <p:nvPr>
            <p:ph idx="1"/>
          </p:nvPr>
        </p:nvSpPr>
        <p:spPr>
          <a:xfrm>
            <a:off x="838200" y="1524000"/>
            <a:ext cx="10515600" cy="4416425"/>
          </a:xfrm>
        </p:spPr>
        <p:txBody>
          <a:bodyPr vert="horz" lIns="91440" tIns="45720" rIns="91440" bIns="45720" rtlCol="0" anchor="t">
            <a:normAutofit fontScale="92500" lnSpcReduction="10000"/>
          </a:bodyPr>
          <a:lstStyle/>
          <a:p>
            <a:pPr marL="0" indent="0">
              <a:buNone/>
            </a:pPr>
            <a:r>
              <a:rPr lang="en-US" sz="2800" b="1">
                <a:solidFill>
                  <a:schemeClr val="accent4"/>
                </a:solidFill>
                <a:cs typeface="Arial"/>
              </a:rPr>
              <a:t>Minimum Documentation Clarified</a:t>
            </a:r>
          </a:p>
          <a:p>
            <a:r>
              <a:rPr lang="en-US" sz="2800">
                <a:cs typeface="Arial"/>
              </a:rPr>
              <a:t>“Settlement statement or warranty deed </a:t>
            </a:r>
            <a:r>
              <a:rPr lang="en-US" sz="2800" i="1" u="sng">
                <a:cs typeface="Arial"/>
              </a:rPr>
              <a:t>that conveys title to the subject property to the property’s current owner </a:t>
            </a:r>
          </a:p>
          <a:p>
            <a:r>
              <a:rPr lang="en-US" sz="2800">
                <a:cs typeface="Arial"/>
              </a:rPr>
              <a:t>If current owner is not the General Partner or Limited Partnership:</a:t>
            </a:r>
          </a:p>
          <a:p>
            <a:pPr lvl="1"/>
            <a:r>
              <a:rPr lang="en-US" sz="2600">
                <a:cs typeface="Arial"/>
              </a:rPr>
              <a:t>a legally binding contract to purchase the proposed project site in the name of the General Partner or proposed Limited Partnership and assignment to the General Partner or proposed Limited Partnership if the contract to purchase the site is in the name of an affiliate; or</a:t>
            </a:r>
          </a:p>
          <a:p>
            <a:pPr lvl="1"/>
            <a:r>
              <a:rPr lang="en-US" sz="2600">
                <a:cs typeface="Arial"/>
              </a:rPr>
              <a:t>a binding long-term ground lease or an option for a binding long-term ground lease, that clearly provides the right for the Applicant to execute a binding agreement upon closing, with a minimum term of forty-five years.”</a:t>
            </a:r>
          </a:p>
          <a:p>
            <a:endParaRPr lang="en-US" sz="2800">
              <a:cs typeface="Arial" panose="020B0604020202020204"/>
            </a:endParaRPr>
          </a:p>
        </p:txBody>
      </p:sp>
      <p:sp>
        <p:nvSpPr>
          <p:cNvPr id="3" name="Title 2">
            <a:extLst>
              <a:ext uri="{FF2B5EF4-FFF2-40B4-BE49-F238E27FC236}">
                <a16:creationId xmlns:a16="http://schemas.microsoft.com/office/drawing/2014/main" id="{7A80FAC0-4E26-83A2-7C54-BCDF6E88AC3E}"/>
              </a:ext>
            </a:extLst>
          </p:cNvPr>
          <p:cNvSpPr>
            <a:spLocks noGrp="1"/>
          </p:cNvSpPr>
          <p:nvPr>
            <p:ph type="title"/>
          </p:nvPr>
        </p:nvSpPr>
        <p:spPr/>
        <p:txBody>
          <a:bodyPr/>
          <a:lstStyle/>
          <a:p>
            <a:r>
              <a:rPr lang="en-US">
                <a:cs typeface="Arial"/>
              </a:rPr>
              <a:t>(Threshold) Site Control</a:t>
            </a:r>
            <a:endParaRPr lang="en-US"/>
          </a:p>
        </p:txBody>
      </p:sp>
      <p:pic>
        <p:nvPicPr>
          <p:cNvPr id="4" name="Picture 3">
            <a:extLst>
              <a:ext uri="{FF2B5EF4-FFF2-40B4-BE49-F238E27FC236}">
                <a16:creationId xmlns:a16="http://schemas.microsoft.com/office/drawing/2014/main" id="{A09226B2-ED9C-7E80-D571-1E673120554F}"/>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1CC4FB07-D260-0792-332B-A9A7F6E6A118}"/>
              </a:ext>
            </a:extLst>
          </p:cNvPr>
          <p:cNvSpPr>
            <a:spLocks noGrp="1"/>
          </p:cNvSpPr>
          <p:nvPr>
            <p:ph type="sldNum" sz="quarter" idx="4"/>
          </p:nvPr>
        </p:nvSpPr>
        <p:spPr/>
        <p:txBody>
          <a:bodyPr/>
          <a:lstStyle/>
          <a:p>
            <a:fld id="{93CAF254-72B9-406C-9E86-C9D983240C82}" type="slidenum">
              <a:rPr lang="en-US" smtClean="0"/>
              <a:pPr/>
              <a:t>142</a:t>
            </a:fld>
            <a:endParaRPr lang="en-US"/>
          </a:p>
        </p:txBody>
      </p:sp>
    </p:spTree>
    <p:extLst>
      <p:ext uri="{BB962C8B-B14F-4D97-AF65-F5344CB8AC3E}">
        <p14:creationId xmlns:p14="http://schemas.microsoft.com/office/powerpoint/2010/main" val="21754250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C72507-551B-D02A-F364-DAE1323FB1DB}"/>
              </a:ext>
            </a:extLst>
          </p:cNvPr>
          <p:cNvSpPr>
            <a:spLocks noGrp="1"/>
          </p:cNvSpPr>
          <p:nvPr>
            <p:ph idx="1"/>
          </p:nvPr>
        </p:nvSpPr>
        <p:spPr/>
        <p:txBody>
          <a:bodyPr vert="horz" lIns="91440" tIns="45720" rIns="91440" bIns="45720" rtlCol="0" anchor="t">
            <a:normAutofit/>
          </a:bodyPr>
          <a:lstStyle/>
          <a:p>
            <a:r>
              <a:rPr lang="en-US" sz="2800" b="1">
                <a:solidFill>
                  <a:schemeClr val="accent4"/>
                </a:solidFill>
                <a:cs typeface="Arial"/>
              </a:rPr>
              <a:t>Added requirement:</a:t>
            </a:r>
            <a:r>
              <a:rPr lang="en-US" sz="2800">
                <a:solidFill>
                  <a:schemeClr val="accent4"/>
                </a:solidFill>
                <a:cs typeface="Arial"/>
              </a:rPr>
              <a:t> </a:t>
            </a:r>
            <a:r>
              <a:rPr lang="en-US" sz="2800">
                <a:cs typeface="Arial"/>
              </a:rPr>
              <a:t>CSDP must include “9. Location of accessible and adaptable units reserved under (Scoring) Integrated Supportive Housing.”</a:t>
            </a:r>
          </a:p>
        </p:txBody>
      </p:sp>
      <p:sp>
        <p:nvSpPr>
          <p:cNvPr id="3" name="Title 2">
            <a:extLst>
              <a:ext uri="{FF2B5EF4-FFF2-40B4-BE49-F238E27FC236}">
                <a16:creationId xmlns:a16="http://schemas.microsoft.com/office/drawing/2014/main" id="{46FB6E62-9767-638E-0FF9-23517B08B79E}"/>
              </a:ext>
            </a:extLst>
          </p:cNvPr>
          <p:cNvSpPr>
            <a:spLocks noGrp="1"/>
          </p:cNvSpPr>
          <p:nvPr>
            <p:ph type="title"/>
          </p:nvPr>
        </p:nvSpPr>
        <p:spPr/>
        <p:txBody>
          <a:bodyPr/>
          <a:lstStyle/>
          <a:p>
            <a:r>
              <a:rPr lang="en-US">
                <a:cs typeface="Arial"/>
              </a:rPr>
              <a:t>(Threshold) Site Information and Conceptual Site Development Plan</a:t>
            </a:r>
          </a:p>
        </p:txBody>
      </p:sp>
      <p:pic>
        <p:nvPicPr>
          <p:cNvPr id="4" name="Picture 3">
            <a:extLst>
              <a:ext uri="{FF2B5EF4-FFF2-40B4-BE49-F238E27FC236}">
                <a16:creationId xmlns:a16="http://schemas.microsoft.com/office/drawing/2014/main" id="{C96D25E8-2AAD-19E8-F2A5-9117A20ABE2F}"/>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636630EC-EC1D-22F8-D187-CAEC2D239FE6}"/>
              </a:ext>
            </a:extLst>
          </p:cNvPr>
          <p:cNvSpPr>
            <a:spLocks noGrp="1"/>
          </p:cNvSpPr>
          <p:nvPr>
            <p:ph type="sldNum" sz="quarter" idx="4"/>
          </p:nvPr>
        </p:nvSpPr>
        <p:spPr/>
        <p:txBody>
          <a:bodyPr/>
          <a:lstStyle/>
          <a:p>
            <a:fld id="{93CAF254-72B9-406C-9E86-C9D983240C82}" type="slidenum">
              <a:rPr lang="en-US" smtClean="0"/>
              <a:pPr/>
              <a:t>143</a:t>
            </a:fld>
            <a:endParaRPr lang="en-US"/>
          </a:p>
        </p:txBody>
      </p:sp>
    </p:spTree>
    <p:extLst>
      <p:ext uri="{BB962C8B-B14F-4D97-AF65-F5344CB8AC3E}">
        <p14:creationId xmlns:p14="http://schemas.microsoft.com/office/powerpoint/2010/main" val="292390097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C8E17-F66A-B938-A51F-08B993BA98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B7FA13-096D-F445-DDB7-9C2FA7778313}"/>
              </a:ext>
            </a:extLst>
          </p:cNvPr>
          <p:cNvSpPr>
            <a:spLocks noGrp="1"/>
          </p:cNvSpPr>
          <p:nvPr>
            <p:ph idx="1"/>
          </p:nvPr>
        </p:nvSpPr>
        <p:spPr/>
        <p:txBody>
          <a:bodyPr vert="horz" lIns="91440" tIns="45720" rIns="91440" bIns="45720" rtlCol="0" anchor="t">
            <a:normAutofit lnSpcReduction="10000"/>
          </a:bodyPr>
          <a:lstStyle/>
          <a:p>
            <a:pPr marL="0" indent="0">
              <a:buNone/>
            </a:pPr>
            <a:r>
              <a:rPr lang="en-US" sz="2400" b="1">
                <a:cs typeface="Arial"/>
              </a:rPr>
              <a:t>A. Sustainability Standards</a:t>
            </a:r>
          </a:p>
          <a:p>
            <a:r>
              <a:rPr lang="en-US" sz="2400" b="1">
                <a:solidFill>
                  <a:schemeClr val="accent4"/>
                </a:solidFill>
                <a:cs typeface="Arial"/>
              </a:rPr>
              <a:t>Requirement removed: </a:t>
            </a:r>
            <a:r>
              <a:rPr lang="en-US" sz="2400" b="1">
                <a:cs typeface="Arial"/>
              </a:rPr>
              <a:t>“</a:t>
            </a:r>
            <a:r>
              <a:rPr lang="en-US" sz="2400">
                <a:cs typeface="Arial"/>
              </a:rPr>
              <a:t>7. Water Heaters: Comply with ENERGY STAR Multifamily New Construction (MFNC) program (Version 1) for Uniform Energy Factor (UEF).”</a:t>
            </a:r>
          </a:p>
          <a:p>
            <a:endParaRPr lang="en-US" sz="2400" b="1">
              <a:cs typeface="Arial"/>
            </a:endParaRPr>
          </a:p>
          <a:p>
            <a:pPr marL="0" indent="0">
              <a:buNone/>
            </a:pPr>
            <a:r>
              <a:rPr lang="en-US" sz="2400" b="1">
                <a:cs typeface="Arial"/>
              </a:rPr>
              <a:t>B. Sustainable Building Certification</a:t>
            </a:r>
          </a:p>
          <a:p>
            <a:r>
              <a:rPr lang="en-US" sz="2400" b="1">
                <a:solidFill>
                  <a:schemeClr val="accent4"/>
                </a:solidFill>
                <a:cs typeface="Arial"/>
              </a:rPr>
              <a:t>Certification language updated: </a:t>
            </a:r>
            <a:r>
              <a:rPr lang="en-US" sz="2400">
                <a:cs typeface="Arial"/>
              </a:rPr>
              <a:t>Enterprise Green Communities </a:t>
            </a:r>
            <a:r>
              <a:rPr lang="en-US" sz="2400" i="1" u="sng">
                <a:cs typeface="Arial"/>
              </a:rPr>
              <a:t>Criteria, for single and multifamily buildings, both new construction and rehabilitations</a:t>
            </a:r>
            <a:endParaRPr lang="en-US" sz="2400">
              <a:cs typeface="Arial"/>
            </a:endParaRPr>
          </a:p>
          <a:p>
            <a:r>
              <a:rPr lang="en-US" sz="2400" b="1">
                <a:solidFill>
                  <a:schemeClr val="accent4"/>
                </a:solidFill>
                <a:cs typeface="Arial"/>
              </a:rPr>
              <a:t>Certification option added:</a:t>
            </a:r>
            <a:r>
              <a:rPr lang="en-US" sz="2400" b="1">
                <a:cs typeface="Arial"/>
              </a:rPr>
              <a:t> </a:t>
            </a:r>
            <a:r>
              <a:rPr lang="en-US" sz="2400">
                <a:cs typeface="Arial"/>
              </a:rPr>
              <a:t>Green Building Initiative's Green Globes Certification </a:t>
            </a:r>
          </a:p>
        </p:txBody>
      </p:sp>
      <p:sp>
        <p:nvSpPr>
          <p:cNvPr id="3" name="Title 2">
            <a:extLst>
              <a:ext uri="{FF2B5EF4-FFF2-40B4-BE49-F238E27FC236}">
                <a16:creationId xmlns:a16="http://schemas.microsoft.com/office/drawing/2014/main" id="{A0CD90C6-427F-0C9B-DD57-70C6F74CFFE3}"/>
              </a:ext>
            </a:extLst>
          </p:cNvPr>
          <p:cNvSpPr>
            <a:spLocks noGrp="1"/>
          </p:cNvSpPr>
          <p:nvPr>
            <p:ph type="title"/>
          </p:nvPr>
        </p:nvSpPr>
        <p:spPr/>
        <p:txBody>
          <a:bodyPr/>
          <a:lstStyle/>
          <a:p>
            <a:r>
              <a:rPr lang="en-US">
                <a:cs typeface="Arial"/>
              </a:rPr>
              <a:t>(Threshold) Building Sustainability</a:t>
            </a:r>
          </a:p>
        </p:txBody>
      </p:sp>
      <p:pic>
        <p:nvPicPr>
          <p:cNvPr id="4" name="Picture 3">
            <a:extLst>
              <a:ext uri="{FF2B5EF4-FFF2-40B4-BE49-F238E27FC236}">
                <a16:creationId xmlns:a16="http://schemas.microsoft.com/office/drawing/2014/main" id="{578743C1-D34F-F46A-58F2-C568C0A4FE5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DA53C7DB-510E-B78B-BB14-E7FBA0A95D63}"/>
              </a:ext>
            </a:extLst>
          </p:cNvPr>
          <p:cNvSpPr>
            <a:spLocks noGrp="1"/>
          </p:cNvSpPr>
          <p:nvPr>
            <p:ph type="sldNum" sz="quarter" idx="4"/>
          </p:nvPr>
        </p:nvSpPr>
        <p:spPr/>
        <p:txBody>
          <a:bodyPr/>
          <a:lstStyle/>
          <a:p>
            <a:fld id="{93CAF254-72B9-406C-9E86-C9D983240C82}" type="slidenum">
              <a:rPr lang="en-US" smtClean="0"/>
              <a:pPr/>
              <a:t>144</a:t>
            </a:fld>
            <a:endParaRPr lang="en-US"/>
          </a:p>
        </p:txBody>
      </p:sp>
    </p:spTree>
    <p:extLst>
      <p:ext uri="{BB962C8B-B14F-4D97-AF65-F5344CB8AC3E}">
        <p14:creationId xmlns:p14="http://schemas.microsoft.com/office/powerpoint/2010/main" val="10099085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36ED-1D1C-4A40-FF8A-0D7FCA224EA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B13C655-68DA-FB12-B601-C4935689E1B4}"/>
              </a:ext>
            </a:extLst>
          </p:cNvPr>
          <p:cNvSpPr>
            <a:spLocks noGrp="1"/>
          </p:cNvSpPr>
          <p:nvPr>
            <p:ph idx="1"/>
          </p:nvPr>
        </p:nvSpPr>
        <p:spPr/>
        <p:txBody>
          <a:bodyPr vert="horz" lIns="91440" tIns="45720" rIns="91440" bIns="45720" rtlCol="0" anchor="t">
            <a:normAutofit/>
          </a:bodyPr>
          <a:lstStyle/>
          <a:p>
            <a:pPr marL="0" indent="0">
              <a:buNone/>
            </a:pPr>
            <a:r>
              <a:rPr lang="en-US" sz="2800" b="1">
                <a:cs typeface="Arial"/>
              </a:rPr>
              <a:t>C. Qualified Consultant</a:t>
            </a:r>
          </a:p>
          <a:p>
            <a:r>
              <a:rPr lang="en-US" sz="2800">
                <a:cs typeface="Arial"/>
              </a:rPr>
              <a:t>Consultant may be Project Team member, but Identity of Interest must be disclosed</a:t>
            </a:r>
          </a:p>
          <a:p>
            <a:pPr lvl="1"/>
            <a:r>
              <a:rPr lang="en-US" sz="2600" b="1">
                <a:solidFill>
                  <a:schemeClr val="accent4"/>
                </a:solidFill>
                <a:cs typeface="Arial"/>
              </a:rPr>
              <a:t>Restriction removed: </a:t>
            </a:r>
            <a:r>
              <a:rPr lang="en-US" sz="2600">
                <a:cs typeface="Arial"/>
              </a:rPr>
              <a:t>“</a:t>
            </a:r>
            <a:r>
              <a:rPr lang="en-US" sz="2600"/>
              <a:t>The Consultant cannot be a member of the proposed Project Team nor have an Identify of Interest with any member of the proposed Project Team.”</a:t>
            </a:r>
          </a:p>
          <a:p>
            <a:pPr lvl="1"/>
            <a:r>
              <a:rPr lang="en-US" sz="2800" b="1">
                <a:solidFill>
                  <a:schemeClr val="accent4"/>
                </a:solidFill>
                <a:cs typeface="Arial"/>
              </a:rPr>
              <a:t>Disclosure requirement added: </a:t>
            </a:r>
            <a:r>
              <a:rPr lang="en-US" sz="2800">
                <a:cs typeface="Arial"/>
              </a:rPr>
              <a:t>“</a:t>
            </a:r>
            <a:r>
              <a:rPr lang="en-US" sz="2800"/>
              <a:t>If the Consultant is a member of the proposed Project Team, this </a:t>
            </a:r>
            <a:r>
              <a:rPr lang="en-US" sz="2800" u="sng"/>
              <a:t>Identity of Interest must be disclosed to DCA</a:t>
            </a:r>
            <a:r>
              <a:rPr lang="en-US" sz="2800"/>
              <a:t>.”</a:t>
            </a:r>
            <a:endParaRPr lang="en-US" sz="2800" b="1">
              <a:cs typeface="Arial"/>
            </a:endParaRPr>
          </a:p>
        </p:txBody>
      </p:sp>
      <p:sp>
        <p:nvSpPr>
          <p:cNvPr id="3" name="Title 2">
            <a:extLst>
              <a:ext uri="{FF2B5EF4-FFF2-40B4-BE49-F238E27FC236}">
                <a16:creationId xmlns:a16="http://schemas.microsoft.com/office/drawing/2014/main" id="{DFBFEFFC-1C52-3278-C8BF-B9B557701C68}"/>
              </a:ext>
            </a:extLst>
          </p:cNvPr>
          <p:cNvSpPr>
            <a:spLocks noGrp="1"/>
          </p:cNvSpPr>
          <p:nvPr>
            <p:ph type="title"/>
          </p:nvPr>
        </p:nvSpPr>
        <p:spPr/>
        <p:txBody>
          <a:bodyPr/>
          <a:lstStyle/>
          <a:p>
            <a:r>
              <a:rPr lang="en-US">
                <a:cs typeface="Arial"/>
              </a:rPr>
              <a:t>(Threshold) Accessibility Standards</a:t>
            </a:r>
          </a:p>
        </p:txBody>
      </p:sp>
      <p:pic>
        <p:nvPicPr>
          <p:cNvPr id="4" name="Picture 3">
            <a:extLst>
              <a:ext uri="{FF2B5EF4-FFF2-40B4-BE49-F238E27FC236}">
                <a16:creationId xmlns:a16="http://schemas.microsoft.com/office/drawing/2014/main" id="{72C22587-DC03-C37B-A261-21BCD222C8A8}"/>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69608F3C-381A-2C84-BB64-DD9FB1CADB34}"/>
              </a:ext>
            </a:extLst>
          </p:cNvPr>
          <p:cNvSpPr>
            <a:spLocks noGrp="1"/>
          </p:cNvSpPr>
          <p:nvPr>
            <p:ph type="sldNum" sz="quarter" idx="4"/>
          </p:nvPr>
        </p:nvSpPr>
        <p:spPr/>
        <p:txBody>
          <a:bodyPr/>
          <a:lstStyle/>
          <a:p>
            <a:fld id="{93CAF254-72B9-406C-9E86-C9D983240C82}" type="slidenum">
              <a:rPr lang="en-US" smtClean="0"/>
              <a:pPr/>
              <a:t>145</a:t>
            </a:fld>
            <a:endParaRPr lang="en-US"/>
          </a:p>
        </p:txBody>
      </p:sp>
    </p:spTree>
    <p:extLst>
      <p:ext uri="{BB962C8B-B14F-4D97-AF65-F5344CB8AC3E}">
        <p14:creationId xmlns:p14="http://schemas.microsoft.com/office/powerpoint/2010/main" val="27929432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47ACBB-AD23-F60A-5F18-03B770466ADA}"/>
              </a:ext>
            </a:extLst>
          </p:cNvPr>
          <p:cNvSpPr>
            <a:spLocks noGrp="1"/>
          </p:cNvSpPr>
          <p:nvPr>
            <p:ph idx="1"/>
          </p:nvPr>
        </p:nvSpPr>
        <p:spPr/>
        <p:txBody>
          <a:bodyPr vert="horz" lIns="91440" tIns="45720" rIns="91440" bIns="45720" rtlCol="0" anchor="t">
            <a:normAutofit/>
          </a:bodyPr>
          <a:lstStyle/>
          <a:p>
            <a:pPr marL="0" indent="0">
              <a:buNone/>
            </a:pPr>
            <a:r>
              <a:rPr lang="en-US" sz="2800" b="1">
                <a:cs typeface="Arial"/>
              </a:rPr>
              <a:t>Overview</a:t>
            </a:r>
          </a:p>
          <a:p>
            <a:r>
              <a:rPr lang="en-US" sz="2800" b="1">
                <a:solidFill>
                  <a:schemeClr val="accent4"/>
                </a:solidFill>
                <a:cs typeface="Arial"/>
              </a:rPr>
              <a:t>Clarification of existing process:</a:t>
            </a:r>
          </a:p>
          <a:p>
            <a:pPr lvl="1"/>
            <a:r>
              <a:rPr lang="en-US" sz="2800">
                <a:cs typeface="Arial"/>
              </a:rPr>
              <a:t>Project Team Qualification determinations are only </a:t>
            </a:r>
            <a:r>
              <a:rPr lang="en-US" sz="2800" u="sng">
                <a:cs typeface="Arial"/>
              </a:rPr>
              <a:t>valid for the calendar year in which they are issued </a:t>
            </a:r>
          </a:p>
          <a:p>
            <a:pPr lvl="1"/>
            <a:r>
              <a:rPr lang="en-US" sz="2800">
                <a:cs typeface="Arial"/>
              </a:rPr>
              <a:t>Requests submitted for 9% deadline are evaluated for qualification for 9% and 4% rounds unless otherwise specified—submissions for 4% are evaluated only for 4%</a:t>
            </a:r>
          </a:p>
        </p:txBody>
      </p:sp>
      <p:sp>
        <p:nvSpPr>
          <p:cNvPr id="3" name="Title 2">
            <a:extLst>
              <a:ext uri="{FF2B5EF4-FFF2-40B4-BE49-F238E27FC236}">
                <a16:creationId xmlns:a16="http://schemas.microsoft.com/office/drawing/2014/main" id="{054A2081-DC48-0B0C-3F0D-000E5BBB4A6E}"/>
              </a:ext>
            </a:extLst>
          </p:cNvPr>
          <p:cNvSpPr>
            <a:spLocks noGrp="1"/>
          </p:cNvSpPr>
          <p:nvPr>
            <p:ph type="title"/>
          </p:nvPr>
        </p:nvSpPr>
        <p:spPr/>
        <p:txBody>
          <a:bodyPr/>
          <a:lstStyle/>
          <a:p>
            <a:r>
              <a:rPr lang="en-US">
                <a:cs typeface="Arial"/>
              </a:rPr>
              <a:t>(Threshold) Project Team Qualifications</a:t>
            </a:r>
          </a:p>
        </p:txBody>
      </p:sp>
      <p:pic>
        <p:nvPicPr>
          <p:cNvPr id="4" name="Picture 3">
            <a:extLst>
              <a:ext uri="{FF2B5EF4-FFF2-40B4-BE49-F238E27FC236}">
                <a16:creationId xmlns:a16="http://schemas.microsoft.com/office/drawing/2014/main" id="{F9C8DC42-F470-BED3-1AF8-F2C7D3A8D37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6DA3D61F-6D9A-CB7B-D524-4745B3D7230F}"/>
              </a:ext>
            </a:extLst>
          </p:cNvPr>
          <p:cNvSpPr>
            <a:spLocks noGrp="1"/>
          </p:cNvSpPr>
          <p:nvPr>
            <p:ph type="sldNum" sz="quarter" idx="4"/>
          </p:nvPr>
        </p:nvSpPr>
        <p:spPr/>
        <p:txBody>
          <a:bodyPr/>
          <a:lstStyle/>
          <a:p>
            <a:fld id="{93CAF254-72B9-406C-9E86-C9D983240C82}" type="slidenum">
              <a:rPr lang="en-US" smtClean="0"/>
              <a:pPr/>
              <a:t>146</a:t>
            </a:fld>
            <a:endParaRPr lang="en-US"/>
          </a:p>
        </p:txBody>
      </p:sp>
    </p:spTree>
    <p:extLst>
      <p:ext uri="{BB962C8B-B14F-4D97-AF65-F5344CB8AC3E}">
        <p14:creationId xmlns:p14="http://schemas.microsoft.com/office/powerpoint/2010/main" val="44339777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D6453-DC7B-BE91-FF3C-0F559C66B87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861F6C-9376-7E85-8272-71534512A0BA}"/>
              </a:ext>
            </a:extLst>
          </p:cNvPr>
          <p:cNvSpPr>
            <a:spLocks noGrp="1"/>
          </p:cNvSpPr>
          <p:nvPr>
            <p:ph idx="1"/>
          </p:nvPr>
        </p:nvSpPr>
        <p:spPr/>
        <p:txBody>
          <a:bodyPr vert="horz" lIns="91440" tIns="45720" rIns="91440" bIns="45720" rtlCol="0" anchor="t">
            <a:normAutofit/>
          </a:bodyPr>
          <a:lstStyle/>
          <a:p>
            <a:pPr marL="0" indent="0">
              <a:buNone/>
            </a:pPr>
            <a:r>
              <a:rPr lang="en-US" sz="2400" b="1" dirty="0">
                <a:cs typeface="Arial"/>
              </a:rPr>
              <a:t>Certifying Entity</a:t>
            </a:r>
          </a:p>
          <a:p>
            <a:r>
              <a:rPr lang="en-US" sz="2400" b="1" dirty="0">
                <a:solidFill>
                  <a:schemeClr val="accent4"/>
                </a:solidFill>
                <a:cs typeface="Arial"/>
              </a:rPr>
              <a:t>Eligibility requirements clarified:</a:t>
            </a:r>
          </a:p>
          <a:p>
            <a:pPr lvl="1"/>
            <a:r>
              <a:rPr lang="en-US" sz="2400" b="1" dirty="0">
                <a:cs typeface="Arial"/>
              </a:rPr>
              <a:t>Qualified</a:t>
            </a:r>
            <a:r>
              <a:rPr lang="en-US" sz="2400" dirty="0">
                <a:cs typeface="Arial"/>
              </a:rPr>
              <a:t>: </a:t>
            </a:r>
            <a:r>
              <a:rPr lang="en-US" sz="2400" u="sng" dirty="0">
                <a:cs typeface="Arial"/>
              </a:rPr>
              <a:t>Own (at least 20% ownership) and operate 5 Successful Tax Credit Projects</a:t>
            </a:r>
            <a:r>
              <a:rPr lang="en-US" sz="2400" dirty="0">
                <a:cs typeface="Arial"/>
              </a:rPr>
              <a:t> placed in service after January 1, 2015</a:t>
            </a:r>
          </a:p>
          <a:p>
            <a:pPr lvl="1"/>
            <a:r>
              <a:rPr lang="en-US" sz="2400" b="1" dirty="0">
                <a:cs typeface="Arial"/>
              </a:rPr>
              <a:t>Qualified with Conditions</a:t>
            </a:r>
            <a:r>
              <a:rPr lang="en-US" sz="2400" dirty="0">
                <a:cs typeface="Arial"/>
              </a:rPr>
              <a:t>: Meet Qualified eligibility requirements but DCA has </a:t>
            </a:r>
            <a:r>
              <a:rPr lang="en-US" sz="2400" u="sng" dirty="0">
                <a:cs typeface="Arial"/>
              </a:rPr>
              <a:t>concerns regarding capacity or compliance performance</a:t>
            </a:r>
          </a:p>
          <a:p>
            <a:pPr lvl="1"/>
            <a:r>
              <a:rPr lang="en-US" sz="2400" b="1" dirty="0">
                <a:cs typeface="Arial"/>
              </a:rPr>
              <a:t>Qualified as Probationary</a:t>
            </a:r>
            <a:r>
              <a:rPr lang="en-US" sz="2400" dirty="0">
                <a:cs typeface="Arial"/>
              </a:rPr>
              <a:t>: Development experience comparable to Qualified, satisfactory compliance and capacity, but </a:t>
            </a:r>
            <a:r>
              <a:rPr lang="en-US" sz="2400" u="sng" dirty="0">
                <a:cs typeface="Arial"/>
              </a:rPr>
              <a:t>insufficient ownership interest</a:t>
            </a:r>
          </a:p>
          <a:p>
            <a:pPr lvl="1"/>
            <a:r>
              <a:rPr lang="en-US" sz="2400" b="1" dirty="0">
                <a:cs typeface="Arial"/>
              </a:rPr>
              <a:t>Not Qualified</a:t>
            </a:r>
            <a:r>
              <a:rPr lang="en-US" sz="2400" dirty="0">
                <a:cs typeface="Arial"/>
              </a:rPr>
              <a:t>: Eligibility requirements not met</a:t>
            </a:r>
          </a:p>
        </p:txBody>
      </p:sp>
      <p:sp>
        <p:nvSpPr>
          <p:cNvPr id="3" name="Title 2">
            <a:extLst>
              <a:ext uri="{FF2B5EF4-FFF2-40B4-BE49-F238E27FC236}">
                <a16:creationId xmlns:a16="http://schemas.microsoft.com/office/drawing/2014/main" id="{8D30F1EF-1B6F-4E13-3167-C823CE09920C}"/>
              </a:ext>
            </a:extLst>
          </p:cNvPr>
          <p:cNvSpPr>
            <a:spLocks noGrp="1"/>
          </p:cNvSpPr>
          <p:nvPr>
            <p:ph type="title"/>
          </p:nvPr>
        </p:nvSpPr>
        <p:spPr/>
        <p:txBody>
          <a:bodyPr/>
          <a:lstStyle/>
          <a:p>
            <a:r>
              <a:rPr lang="en-US">
                <a:cs typeface="Arial"/>
              </a:rPr>
              <a:t>(Threshold) Project Team Qualifications</a:t>
            </a:r>
          </a:p>
        </p:txBody>
      </p:sp>
      <p:pic>
        <p:nvPicPr>
          <p:cNvPr id="4" name="Picture 3">
            <a:extLst>
              <a:ext uri="{FF2B5EF4-FFF2-40B4-BE49-F238E27FC236}">
                <a16:creationId xmlns:a16="http://schemas.microsoft.com/office/drawing/2014/main" id="{D4A1D470-CF68-BABE-3D65-6F0E6C9FBE58}"/>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69C1978E-6093-9CC8-A75A-3CDCFBE375A8}"/>
              </a:ext>
            </a:extLst>
          </p:cNvPr>
          <p:cNvSpPr>
            <a:spLocks noGrp="1"/>
          </p:cNvSpPr>
          <p:nvPr>
            <p:ph type="sldNum" sz="quarter" idx="4"/>
          </p:nvPr>
        </p:nvSpPr>
        <p:spPr/>
        <p:txBody>
          <a:bodyPr/>
          <a:lstStyle/>
          <a:p>
            <a:fld id="{93CAF254-72B9-406C-9E86-C9D983240C82}" type="slidenum">
              <a:rPr lang="en-US" smtClean="0"/>
              <a:pPr/>
              <a:t>147</a:t>
            </a:fld>
            <a:endParaRPr lang="en-US"/>
          </a:p>
        </p:txBody>
      </p:sp>
    </p:spTree>
    <p:extLst>
      <p:ext uri="{BB962C8B-B14F-4D97-AF65-F5344CB8AC3E}">
        <p14:creationId xmlns:p14="http://schemas.microsoft.com/office/powerpoint/2010/main" val="221233174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B2FE5-38B4-33A2-F4C7-14A9650004C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36A00-E96A-75EE-37FF-3B850BE44A73}"/>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sz="2800" b="1">
                <a:cs typeface="Arial"/>
              </a:rPr>
              <a:t>All Project Team Members</a:t>
            </a:r>
          </a:p>
          <a:p>
            <a:r>
              <a:rPr lang="en-US" sz="2800" b="1">
                <a:solidFill>
                  <a:schemeClr val="accent4"/>
                </a:solidFill>
                <a:cs typeface="Arial"/>
              </a:rPr>
              <a:t>Review areas clarified</a:t>
            </a:r>
            <a:r>
              <a:rPr lang="en-US" sz="2800">
                <a:solidFill>
                  <a:schemeClr val="accent4"/>
                </a:solidFill>
                <a:cs typeface="Arial"/>
              </a:rPr>
              <a:t>:</a:t>
            </a:r>
          </a:p>
          <a:p>
            <a:pPr lvl="1"/>
            <a:r>
              <a:rPr lang="en-US" sz="2800">
                <a:cs typeface="Arial"/>
              </a:rPr>
              <a:t>All Project Team members reviews for compliance</a:t>
            </a:r>
          </a:p>
          <a:p>
            <a:pPr lvl="2"/>
            <a:r>
              <a:rPr lang="en-US" sz="2800">
                <a:cs typeface="Arial"/>
              </a:rPr>
              <a:t>Any member with substantial non-compliance may be ineligible or have additional restrictions or conditions</a:t>
            </a:r>
          </a:p>
          <a:p>
            <a:pPr lvl="2"/>
            <a:endParaRPr lang="en-US" sz="2800">
              <a:cs typeface="Arial"/>
            </a:endParaRPr>
          </a:p>
          <a:p>
            <a:r>
              <a:rPr lang="en-US" sz="2800" b="1">
                <a:solidFill>
                  <a:schemeClr val="accent4"/>
                </a:solidFill>
                <a:cs typeface="Arial"/>
              </a:rPr>
              <a:t>Significant Adverse Event (SAE) Waiver requirement clarified</a:t>
            </a:r>
            <a:r>
              <a:rPr lang="en-US" sz="2800">
                <a:solidFill>
                  <a:schemeClr val="accent4"/>
                </a:solidFill>
                <a:cs typeface="Arial"/>
              </a:rPr>
              <a:t>:</a:t>
            </a:r>
          </a:p>
          <a:p>
            <a:pPr lvl="1"/>
            <a:r>
              <a:rPr lang="en-US" sz="2800">
                <a:cs typeface="Arial"/>
              </a:rPr>
              <a:t>Any Project Team member with 1 or more SAEs must request a waiver</a:t>
            </a:r>
          </a:p>
          <a:p>
            <a:pPr lvl="2"/>
            <a:r>
              <a:rPr lang="en-US" sz="2800">
                <a:cs typeface="Arial"/>
              </a:rPr>
              <a:t>No waiver = Not Qualified</a:t>
            </a:r>
          </a:p>
        </p:txBody>
      </p:sp>
      <p:sp>
        <p:nvSpPr>
          <p:cNvPr id="3" name="Title 2">
            <a:extLst>
              <a:ext uri="{FF2B5EF4-FFF2-40B4-BE49-F238E27FC236}">
                <a16:creationId xmlns:a16="http://schemas.microsoft.com/office/drawing/2014/main" id="{10A74618-CBCD-E60D-26C3-30D653065721}"/>
              </a:ext>
            </a:extLst>
          </p:cNvPr>
          <p:cNvSpPr>
            <a:spLocks noGrp="1"/>
          </p:cNvSpPr>
          <p:nvPr>
            <p:ph type="title"/>
          </p:nvPr>
        </p:nvSpPr>
        <p:spPr/>
        <p:txBody>
          <a:bodyPr/>
          <a:lstStyle/>
          <a:p>
            <a:r>
              <a:rPr lang="en-US">
                <a:cs typeface="Arial"/>
              </a:rPr>
              <a:t>(Threshold) Project Team Qualifications</a:t>
            </a:r>
          </a:p>
        </p:txBody>
      </p:sp>
      <p:pic>
        <p:nvPicPr>
          <p:cNvPr id="4" name="Picture 3">
            <a:extLst>
              <a:ext uri="{FF2B5EF4-FFF2-40B4-BE49-F238E27FC236}">
                <a16:creationId xmlns:a16="http://schemas.microsoft.com/office/drawing/2014/main" id="{EB5AA49A-8C0E-A04B-334B-CA7CE303449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626450DF-F933-B07A-06E3-C5C75FF4B41F}"/>
              </a:ext>
            </a:extLst>
          </p:cNvPr>
          <p:cNvSpPr>
            <a:spLocks noGrp="1"/>
          </p:cNvSpPr>
          <p:nvPr>
            <p:ph type="sldNum" sz="quarter" idx="4"/>
          </p:nvPr>
        </p:nvSpPr>
        <p:spPr/>
        <p:txBody>
          <a:bodyPr/>
          <a:lstStyle/>
          <a:p>
            <a:fld id="{93CAF254-72B9-406C-9E86-C9D983240C82}" type="slidenum">
              <a:rPr lang="en-US" smtClean="0"/>
              <a:pPr/>
              <a:t>148</a:t>
            </a:fld>
            <a:endParaRPr lang="en-US"/>
          </a:p>
        </p:txBody>
      </p:sp>
    </p:spTree>
    <p:extLst>
      <p:ext uri="{BB962C8B-B14F-4D97-AF65-F5344CB8AC3E}">
        <p14:creationId xmlns:p14="http://schemas.microsoft.com/office/powerpoint/2010/main" val="4812132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16B6A-4834-DEB8-AACB-CF54305632C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C9840A-9488-0ABD-D1E3-B2728043E0BC}"/>
              </a:ext>
            </a:extLst>
          </p:cNvPr>
          <p:cNvSpPr>
            <a:spLocks noGrp="1"/>
          </p:cNvSpPr>
          <p:nvPr>
            <p:ph idx="1"/>
          </p:nvPr>
        </p:nvSpPr>
        <p:spPr>
          <a:xfrm>
            <a:off x="838200" y="1473200"/>
            <a:ext cx="10515600" cy="4467225"/>
          </a:xfrm>
        </p:spPr>
        <p:txBody>
          <a:bodyPr vert="horz" lIns="91440" tIns="45720" rIns="91440" bIns="45720" rtlCol="0" anchor="t">
            <a:normAutofit/>
          </a:bodyPr>
          <a:lstStyle/>
          <a:p>
            <a:pPr marL="0" indent="0">
              <a:buNone/>
            </a:pPr>
            <a:r>
              <a:rPr lang="en-US" sz="2800" b="1">
                <a:cs typeface="Arial"/>
              </a:rPr>
              <a:t>Minimum Documentation</a:t>
            </a:r>
          </a:p>
          <a:p>
            <a:r>
              <a:rPr lang="en-US" sz="2800" b="1">
                <a:solidFill>
                  <a:schemeClr val="accent4"/>
                </a:solidFill>
                <a:cs typeface="Arial"/>
              </a:rPr>
              <a:t>Required vs by DCA request clarified:</a:t>
            </a:r>
          </a:p>
          <a:p>
            <a:pPr marL="0" indent="0">
              <a:buNone/>
            </a:pPr>
            <a:endParaRPr lang="en-US" sz="2800" b="1">
              <a:cs typeface="Arial"/>
            </a:endParaRPr>
          </a:p>
        </p:txBody>
      </p:sp>
      <p:sp>
        <p:nvSpPr>
          <p:cNvPr id="3" name="Title 2">
            <a:extLst>
              <a:ext uri="{FF2B5EF4-FFF2-40B4-BE49-F238E27FC236}">
                <a16:creationId xmlns:a16="http://schemas.microsoft.com/office/drawing/2014/main" id="{DE5C8732-2A35-B060-BC78-3B405B884E14}"/>
              </a:ext>
            </a:extLst>
          </p:cNvPr>
          <p:cNvSpPr>
            <a:spLocks noGrp="1"/>
          </p:cNvSpPr>
          <p:nvPr>
            <p:ph type="title"/>
          </p:nvPr>
        </p:nvSpPr>
        <p:spPr/>
        <p:txBody>
          <a:bodyPr/>
          <a:lstStyle/>
          <a:p>
            <a:r>
              <a:rPr lang="en-US">
                <a:cs typeface="Arial"/>
              </a:rPr>
              <a:t>(Threshold) Project Team Qualifications</a:t>
            </a:r>
          </a:p>
        </p:txBody>
      </p:sp>
      <p:pic>
        <p:nvPicPr>
          <p:cNvPr id="4" name="Picture 3">
            <a:extLst>
              <a:ext uri="{FF2B5EF4-FFF2-40B4-BE49-F238E27FC236}">
                <a16:creationId xmlns:a16="http://schemas.microsoft.com/office/drawing/2014/main" id="{6492AB18-6E6B-319E-4F24-6E3296100E5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D7F07655-EB15-5A2C-C40B-D7B3B54801BE}"/>
              </a:ext>
            </a:extLst>
          </p:cNvPr>
          <p:cNvSpPr>
            <a:spLocks noGrp="1"/>
          </p:cNvSpPr>
          <p:nvPr>
            <p:ph type="sldNum" sz="quarter" idx="4"/>
          </p:nvPr>
        </p:nvSpPr>
        <p:spPr/>
        <p:txBody>
          <a:bodyPr/>
          <a:lstStyle/>
          <a:p>
            <a:fld id="{93CAF254-72B9-406C-9E86-C9D983240C82}" type="slidenum">
              <a:rPr lang="en-US" smtClean="0"/>
              <a:pPr/>
              <a:t>149</a:t>
            </a:fld>
            <a:endParaRPr lang="en-US"/>
          </a:p>
        </p:txBody>
      </p:sp>
      <p:graphicFrame>
        <p:nvGraphicFramePr>
          <p:cNvPr id="6" name="Table 7">
            <a:extLst>
              <a:ext uri="{FF2B5EF4-FFF2-40B4-BE49-F238E27FC236}">
                <a16:creationId xmlns:a16="http://schemas.microsoft.com/office/drawing/2014/main" id="{D8B671FE-FBC7-BD4E-279F-39081C779E00}"/>
              </a:ext>
            </a:extLst>
          </p:cNvPr>
          <p:cNvGraphicFramePr>
            <a:graphicFrameLocks/>
          </p:cNvGraphicFramePr>
          <p:nvPr>
            <p:extLst>
              <p:ext uri="{D42A27DB-BD31-4B8C-83A1-F6EECF244321}">
                <p14:modId xmlns:p14="http://schemas.microsoft.com/office/powerpoint/2010/main" val="1422719680"/>
              </p:ext>
            </p:extLst>
          </p:nvPr>
        </p:nvGraphicFramePr>
        <p:xfrm>
          <a:off x="838200" y="2501900"/>
          <a:ext cx="10506456" cy="3501789"/>
        </p:xfrm>
        <a:graphic>
          <a:graphicData uri="http://schemas.openxmlformats.org/drawingml/2006/table">
            <a:tbl>
              <a:tblPr firstRow="1" bandRow="1"/>
              <a:tblGrid>
                <a:gridCol w="4972051">
                  <a:extLst>
                    <a:ext uri="{9D8B030D-6E8A-4147-A177-3AD203B41FA5}">
                      <a16:colId xmlns:a16="http://schemas.microsoft.com/office/drawing/2014/main" val="782955369"/>
                    </a:ext>
                  </a:extLst>
                </a:gridCol>
                <a:gridCol w="5534405">
                  <a:extLst>
                    <a:ext uri="{9D8B030D-6E8A-4147-A177-3AD203B41FA5}">
                      <a16:colId xmlns:a16="http://schemas.microsoft.com/office/drawing/2014/main" val="289568481"/>
                    </a:ext>
                  </a:extLst>
                </a:gridCol>
              </a:tblGrid>
              <a:tr h="461370">
                <a:tc>
                  <a:txBody>
                    <a:bodyPr/>
                    <a:lstStyle/>
                    <a:p>
                      <a:pPr algn="ctr"/>
                      <a:r>
                        <a:rPr lang="en-US" sz="1600" b="1">
                          <a:solidFill>
                            <a:schemeClr val="bg1"/>
                          </a:solidFill>
                        </a:rPr>
                        <a:t>Required</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600" b="1">
                          <a:solidFill>
                            <a:schemeClr val="bg1"/>
                          </a:solidFill>
                        </a:rPr>
                        <a:t>By Request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extLst>
                  <a:ext uri="{0D108BD9-81ED-4DB2-BD59-A6C34878D82A}">
                    <a16:rowId xmlns:a16="http://schemas.microsoft.com/office/drawing/2014/main" val="2729267669"/>
                  </a:ext>
                </a:extLst>
              </a:tr>
              <a:tr h="461370">
                <a:tc>
                  <a:txBody>
                    <a:bodyPr/>
                    <a:lstStyle/>
                    <a:p>
                      <a:pPr algn="l"/>
                      <a:r>
                        <a:rPr lang="en-US" sz="1600" b="0" i="0"/>
                        <a:t>Performance Workbook</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l"/>
                      <a:r>
                        <a:rPr lang="en-US" sz="1600" b="0" i="0">
                          <a:latin typeface="+mj-lt"/>
                        </a:rPr>
                        <a:t>Successful Tax Credit Projects documentation: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13623293"/>
                  </a:ext>
                </a:extLst>
              </a:tr>
              <a:tr h="48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t>Performance Workbook Certification Letter</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a:solidFill>
                            <a:schemeClr val="tx1"/>
                          </a:solidFill>
                          <a:latin typeface="+mn-lt"/>
                          <a:ea typeface="+mn-ea"/>
                          <a:cs typeface="+mn-cs"/>
                        </a:rPr>
                        <a:t>8609 or occupancy permit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61925819"/>
                  </a:ext>
                </a:extLst>
              </a:tr>
              <a:tr h="48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t>LPA evidencing Certifying Entity effective control (if CE does not have majority ownership)</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a:solidFill>
                            <a:schemeClr val="tx1"/>
                          </a:solidFill>
                          <a:latin typeface="+mn-lt"/>
                          <a:ea typeface="+mn-ea"/>
                          <a:cs typeface="+mn-cs"/>
                        </a:rPr>
                        <a:t>Letter from Syndicator certifying role and interest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73152263"/>
                  </a:ext>
                </a:extLst>
              </a:tr>
              <a:tr h="486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t>SAE Waiver Form (if applicable)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a:solidFill>
                            <a:schemeClr val="tx1"/>
                          </a:solidFill>
                          <a:latin typeface="+mn-lt"/>
                          <a:ea typeface="+mn-ea"/>
                          <a:cs typeface="+mn-cs"/>
                        </a:rPr>
                        <a:t>12-month occupancy reports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84629666"/>
                  </a:ext>
                </a:extLst>
              </a:tr>
              <a:tr h="461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t>Evidence of DCA communication confirming 8823 cure in progress (if applicable)</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mj-lt"/>
                        </a:rPr>
                        <a:t>Documentation related to “yes” answers in Performance Questionnaire, foreclosures, suspension, debarment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0713525"/>
                  </a:ext>
                </a:extLst>
              </a:tr>
              <a:tr h="4468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latin typeface="+mj-lt"/>
                        </a:rPr>
                        <a:t>Credit &amp; Criminal Release Form</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00297480"/>
                  </a:ext>
                </a:extLst>
              </a:tr>
            </a:tbl>
          </a:graphicData>
        </a:graphic>
      </p:graphicFrame>
    </p:spTree>
    <p:extLst>
      <p:ext uri="{BB962C8B-B14F-4D97-AF65-F5344CB8AC3E}">
        <p14:creationId xmlns:p14="http://schemas.microsoft.com/office/powerpoint/2010/main" val="89426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C795D-7429-E652-598F-D2714957B92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59FA25-CDE8-20BB-1C6B-1A81A1FE0D8E}"/>
              </a:ext>
            </a:extLst>
          </p:cNvPr>
          <p:cNvSpPr>
            <a:spLocks noGrp="1"/>
          </p:cNvSpPr>
          <p:nvPr>
            <p:ph idx="1"/>
          </p:nvPr>
        </p:nvSpPr>
        <p:spPr/>
        <p:txBody>
          <a:bodyPr>
            <a:normAutofit/>
          </a:bodyPr>
          <a:lstStyle/>
          <a:p>
            <a:pPr marL="0" indent="0">
              <a:buNone/>
            </a:pPr>
            <a:endParaRPr lang="en-US"/>
          </a:p>
          <a:p>
            <a:pPr marL="0" indent="0">
              <a:buNone/>
            </a:pPr>
            <a:endParaRPr lang="en-US"/>
          </a:p>
        </p:txBody>
      </p:sp>
      <p:sp>
        <p:nvSpPr>
          <p:cNvPr id="3" name="Title 2">
            <a:extLst>
              <a:ext uri="{FF2B5EF4-FFF2-40B4-BE49-F238E27FC236}">
                <a16:creationId xmlns:a16="http://schemas.microsoft.com/office/drawing/2014/main" id="{68EAFA6D-B99D-8F1A-4835-31C56252A14E}"/>
              </a:ext>
            </a:extLst>
          </p:cNvPr>
          <p:cNvSpPr>
            <a:spLocks noGrp="1"/>
          </p:cNvSpPr>
          <p:nvPr>
            <p:ph type="title"/>
          </p:nvPr>
        </p:nvSpPr>
        <p:spPr/>
        <p:txBody>
          <a:bodyPr/>
          <a:lstStyle/>
          <a:p>
            <a:r>
              <a:rPr lang="en-US">
                <a:solidFill>
                  <a:schemeClr val="accent6"/>
                </a:solidFill>
              </a:rPr>
              <a:t>2025 4% Housing Tax Credit/Bond Applications</a:t>
            </a:r>
          </a:p>
        </p:txBody>
      </p:sp>
      <p:pic>
        <p:nvPicPr>
          <p:cNvPr id="7" name="Picture 6">
            <a:extLst>
              <a:ext uri="{FF2B5EF4-FFF2-40B4-BE49-F238E27FC236}">
                <a16:creationId xmlns:a16="http://schemas.microsoft.com/office/drawing/2014/main" id="{9D0B3EF9-43A4-8499-F957-D6ED4DB653C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15A2D2F6-BCD5-1C30-72FA-AA1E4179852D}"/>
              </a:ext>
            </a:extLst>
          </p:cNvPr>
          <p:cNvSpPr>
            <a:spLocks noGrp="1"/>
          </p:cNvSpPr>
          <p:nvPr>
            <p:ph type="sldNum" sz="quarter" idx="4"/>
          </p:nvPr>
        </p:nvSpPr>
        <p:spPr/>
        <p:txBody>
          <a:bodyPr/>
          <a:lstStyle/>
          <a:p>
            <a:fld id="{93CAF254-72B9-406C-9E86-C9D983240C82}" type="slidenum">
              <a:rPr lang="en-US" smtClean="0"/>
              <a:pPr/>
              <a:t>15</a:t>
            </a:fld>
            <a:endParaRPr lang="en-US" dirty="0"/>
          </a:p>
        </p:txBody>
      </p:sp>
      <p:pic>
        <p:nvPicPr>
          <p:cNvPr id="5" name="Picture 4">
            <a:extLst>
              <a:ext uri="{FF2B5EF4-FFF2-40B4-BE49-F238E27FC236}">
                <a16:creationId xmlns:a16="http://schemas.microsoft.com/office/drawing/2014/main" id="{19261459-D042-22C2-1EB6-23BAF92BBB30}"/>
              </a:ext>
            </a:extLst>
          </p:cNvPr>
          <p:cNvPicPr>
            <a:picLocks noChangeAspect="1"/>
          </p:cNvPicPr>
          <p:nvPr/>
        </p:nvPicPr>
        <p:blipFill>
          <a:blip r:embed="rId3"/>
          <a:stretch>
            <a:fillRect/>
          </a:stretch>
        </p:blipFill>
        <p:spPr>
          <a:xfrm>
            <a:off x="4199939" y="1380761"/>
            <a:ext cx="7564169" cy="4726985"/>
          </a:xfrm>
          <a:prstGeom prst="rect">
            <a:avLst/>
          </a:prstGeom>
        </p:spPr>
      </p:pic>
      <p:sp>
        <p:nvSpPr>
          <p:cNvPr id="10" name="Title 2">
            <a:extLst>
              <a:ext uri="{FF2B5EF4-FFF2-40B4-BE49-F238E27FC236}">
                <a16:creationId xmlns:a16="http://schemas.microsoft.com/office/drawing/2014/main" id="{4EE431BF-3C6E-79A8-D0EA-BD20259DA6EF}"/>
              </a:ext>
            </a:extLst>
          </p:cNvPr>
          <p:cNvSpPr txBox="1">
            <a:spLocks/>
          </p:cNvSpPr>
          <p:nvPr/>
        </p:nvSpPr>
        <p:spPr>
          <a:xfrm>
            <a:off x="689778" y="1824667"/>
            <a:ext cx="3510161" cy="114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a:lstStyle>
          <a:p>
            <a:pPr marL="571500" indent="-571500">
              <a:buFont typeface="Arial"/>
              <a:buChar char="•"/>
            </a:pPr>
            <a:endParaRPr lang="en-US">
              <a:cs typeface="Arial"/>
            </a:endParaRPr>
          </a:p>
        </p:txBody>
      </p:sp>
      <p:sp>
        <p:nvSpPr>
          <p:cNvPr id="12" name="Title 2">
            <a:extLst>
              <a:ext uri="{FF2B5EF4-FFF2-40B4-BE49-F238E27FC236}">
                <a16:creationId xmlns:a16="http://schemas.microsoft.com/office/drawing/2014/main" id="{ED85C506-FE25-C385-206B-99218ACC8A69}"/>
              </a:ext>
            </a:extLst>
          </p:cNvPr>
          <p:cNvSpPr txBox="1">
            <a:spLocks/>
          </p:cNvSpPr>
          <p:nvPr/>
        </p:nvSpPr>
        <p:spPr>
          <a:xfrm>
            <a:off x="479948" y="3311522"/>
            <a:ext cx="4346051" cy="114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accent6"/>
                </a:solidFill>
                <a:latin typeface="+mj-lt"/>
                <a:ea typeface="+mj-ea"/>
                <a:cs typeface="+mj-cs"/>
              </a:defRPr>
            </a:lvl1pPr>
          </a:lstStyle>
          <a:p>
            <a:pPr marL="571500" indent="-571500">
              <a:buClr>
                <a:schemeClr val="accent6">
                  <a:lumMod val="60000"/>
                  <a:lumOff val="40000"/>
                </a:schemeClr>
              </a:buClr>
              <a:buFont typeface="Arial"/>
              <a:buChar char="•"/>
            </a:pPr>
            <a:r>
              <a:rPr lang="en-US" sz="2800" b="0" dirty="0">
                <a:solidFill>
                  <a:schemeClr val="tx1"/>
                </a:solidFill>
                <a:latin typeface="+mn-lt"/>
              </a:rPr>
              <a:t>55 Applications</a:t>
            </a:r>
          </a:p>
          <a:p>
            <a:pPr marL="571500" indent="-571500">
              <a:buClr>
                <a:schemeClr val="accent6">
                  <a:lumMod val="60000"/>
                  <a:lumOff val="40000"/>
                </a:schemeClr>
              </a:buClr>
              <a:buFont typeface="Arial"/>
              <a:buChar char="•"/>
            </a:pPr>
            <a:r>
              <a:rPr lang="en-US" sz="2800" b="0" dirty="0">
                <a:solidFill>
                  <a:schemeClr val="tx1"/>
                </a:solidFill>
                <a:latin typeface="+mn-lt"/>
              </a:rPr>
              <a:t>$1,019,152,643 Combined Request</a:t>
            </a:r>
            <a:endParaRPr lang="en-US" sz="2800" b="0" dirty="0">
              <a:solidFill>
                <a:schemeClr val="tx1"/>
              </a:solidFill>
              <a:latin typeface="+mn-lt"/>
              <a:cs typeface="Arial"/>
            </a:endParaRPr>
          </a:p>
          <a:p>
            <a:pPr marL="571500" indent="-571500">
              <a:buClr>
                <a:schemeClr val="accent6">
                  <a:lumMod val="60000"/>
                  <a:lumOff val="40000"/>
                </a:schemeClr>
              </a:buClr>
              <a:buFont typeface="Arial"/>
              <a:buChar char="•"/>
            </a:pPr>
            <a:r>
              <a:rPr lang="en-US" sz="2800" b="0" dirty="0">
                <a:solidFill>
                  <a:schemeClr val="tx1"/>
                </a:solidFill>
                <a:latin typeface="+mn-lt"/>
              </a:rPr>
              <a:t>8,652 LI / 8,740 total units</a:t>
            </a:r>
            <a:endParaRPr lang="en-US" sz="2800" b="0" dirty="0">
              <a:solidFill>
                <a:schemeClr val="tx1"/>
              </a:solidFill>
              <a:latin typeface="+mn-lt"/>
              <a:cs typeface="Arial"/>
            </a:endParaRPr>
          </a:p>
          <a:p>
            <a:pPr marL="571500" indent="-571500">
              <a:buClr>
                <a:schemeClr val="accent6">
                  <a:lumMod val="60000"/>
                  <a:lumOff val="40000"/>
                </a:schemeClr>
              </a:buClr>
              <a:buFont typeface="Arial"/>
              <a:buChar char="•"/>
            </a:pPr>
            <a:r>
              <a:rPr lang="en-US" sz="2800" b="0" dirty="0">
                <a:solidFill>
                  <a:schemeClr val="tx1"/>
                </a:solidFill>
                <a:latin typeface="+mn-lt"/>
              </a:rPr>
              <a:t>42 Cities | 13 Counties</a:t>
            </a:r>
          </a:p>
          <a:p>
            <a:pPr marL="571500" indent="-571500">
              <a:buClr>
                <a:schemeClr val="accent6">
                  <a:lumMod val="60000"/>
                  <a:lumOff val="40000"/>
                </a:schemeClr>
              </a:buClr>
              <a:buFont typeface="Arial"/>
              <a:buChar char="•"/>
            </a:pPr>
            <a:r>
              <a:rPr lang="en-US" sz="2800" b="0" dirty="0">
                <a:solidFill>
                  <a:schemeClr val="tx1"/>
                </a:solidFill>
                <a:latin typeface="+mn-lt"/>
              </a:rPr>
              <a:t>All 14 Geographic Regions</a:t>
            </a:r>
            <a:endParaRPr lang="en-US" sz="2800" b="0" dirty="0">
              <a:solidFill>
                <a:schemeClr val="tx1"/>
              </a:solidFill>
              <a:highlight>
                <a:srgbClr val="FFFFFF"/>
              </a:highlight>
              <a:latin typeface="+mn-lt"/>
              <a:cs typeface="Times New Roman"/>
            </a:endParaRPr>
          </a:p>
          <a:p>
            <a:pPr marL="571500" indent="-571500">
              <a:buClr>
                <a:schemeClr val="accent6">
                  <a:lumMod val="60000"/>
                  <a:lumOff val="40000"/>
                </a:schemeClr>
              </a:buClr>
              <a:buFont typeface="Arial"/>
              <a:buChar char="•"/>
            </a:pPr>
            <a:endParaRPr lang="en-US" sz="2800" b="0" dirty="0">
              <a:solidFill>
                <a:schemeClr val="tx1"/>
              </a:solidFill>
              <a:latin typeface="+mn-lt"/>
              <a:cs typeface="Times New Roman"/>
            </a:endParaRPr>
          </a:p>
        </p:txBody>
      </p:sp>
    </p:spTree>
    <p:extLst>
      <p:ext uri="{BB962C8B-B14F-4D97-AF65-F5344CB8AC3E}">
        <p14:creationId xmlns:p14="http://schemas.microsoft.com/office/powerpoint/2010/main" val="4099822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19FCC-33F9-B148-7B07-2A28B4C00B8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A25DD3-760B-DBA2-F4EF-C08C632B204F}"/>
              </a:ext>
            </a:extLst>
          </p:cNvPr>
          <p:cNvSpPr>
            <a:spLocks noGrp="1"/>
          </p:cNvSpPr>
          <p:nvPr>
            <p:ph idx="1"/>
          </p:nvPr>
        </p:nvSpPr>
        <p:spPr/>
        <p:txBody>
          <a:bodyPr vert="horz" lIns="91440" tIns="45720" rIns="91440" bIns="45720" rtlCol="0" anchor="t">
            <a:normAutofit/>
          </a:bodyPr>
          <a:lstStyle/>
          <a:p>
            <a:r>
              <a:rPr lang="en-US" sz="2800" b="1">
                <a:solidFill>
                  <a:schemeClr val="accent4"/>
                </a:solidFill>
                <a:cs typeface="Arial"/>
              </a:rPr>
              <a:t>New Section: </a:t>
            </a:r>
            <a:r>
              <a:rPr lang="en-US" sz="2800">
                <a:cs typeface="Arial"/>
              </a:rPr>
              <a:t>Applicants are required to waive right to Qualified Contract for proposed development</a:t>
            </a:r>
          </a:p>
          <a:p>
            <a:pPr lvl="1"/>
            <a:r>
              <a:rPr lang="en-US" sz="2800">
                <a:cs typeface="Arial"/>
              </a:rPr>
              <a:t>This waiver does not preclude the option for transfers of ownership that maintain the affordability or for a request for a subsequent allocation of credits beyond the Compliance Period. </a:t>
            </a:r>
            <a:endParaRPr lang="en-US" sz="3200">
              <a:cs typeface="Arial"/>
            </a:endParaRPr>
          </a:p>
          <a:p>
            <a:endParaRPr lang="en-US" sz="2800">
              <a:cs typeface="Arial"/>
            </a:endParaRPr>
          </a:p>
          <a:p>
            <a:endParaRPr lang="en-US" sz="2800">
              <a:cs typeface="Arial"/>
            </a:endParaRPr>
          </a:p>
        </p:txBody>
      </p:sp>
      <p:sp>
        <p:nvSpPr>
          <p:cNvPr id="3" name="Title 2">
            <a:extLst>
              <a:ext uri="{FF2B5EF4-FFF2-40B4-BE49-F238E27FC236}">
                <a16:creationId xmlns:a16="http://schemas.microsoft.com/office/drawing/2014/main" id="{2EB1FA66-2AC9-B6C3-1498-68E39F7F1E6A}"/>
              </a:ext>
            </a:extLst>
          </p:cNvPr>
          <p:cNvSpPr>
            <a:spLocks noGrp="1"/>
          </p:cNvSpPr>
          <p:nvPr>
            <p:ph type="title"/>
          </p:nvPr>
        </p:nvSpPr>
        <p:spPr/>
        <p:txBody>
          <a:bodyPr/>
          <a:lstStyle/>
          <a:p>
            <a:r>
              <a:rPr lang="en-US">
                <a:cs typeface="Arial"/>
              </a:rPr>
              <a:t>(Threshold) Waiver of Qualified Contract Right</a:t>
            </a:r>
            <a:endParaRPr lang="en-US"/>
          </a:p>
        </p:txBody>
      </p:sp>
      <p:pic>
        <p:nvPicPr>
          <p:cNvPr id="4" name="Picture 3">
            <a:extLst>
              <a:ext uri="{FF2B5EF4-FFF2-40B4-BE49-F238E27FC236}">
                <a16:creationId xmlns:a16="http://schemas.microsoft.com/office/drawing/2014/main" id="{6774A01F-C9F9-090A-A922-C3F59C5B2573}"/>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41F109A6-1B96-87C8-982D-C9FD9CA3EB1B}"/>
              </a:ext>
            </a:extLst>
          </p:cNvPr>
          <p:cNvSpPr>
            <a:spLocks noGrp="1"/>
          </p:cNvSpPr>
          <p:nvPr>
            <p:ph type="sldNum" sz="quarter" idx="4"/>
          </p:nvPr>
        </p:nvSpPr>
        <p:spPr/>
        <p:txBody>
          <a:bodyPr/>
          <a:lstStyle/>
          <a:p>
            <a:fld id="{93CAF254-72B9-406C-9E86-C9D983240C82}" type="slidenum">
              <a:rPr lang="en-US" smtClean="0"/>
              <a:pPr/>
              <a:t>150</a:t>
            </a:fld>
            <a:endParaRPr lang="en-US"/>
          </a:p>
        </p:txBody>
      </p:sp>
    </p:spTree>
    <p:extLst>
      <p:ext uri="{BB962C8B-B14F-4D97-AF65-F5344CB8AC3E}">
        <p14:creationId xmlns:p14="http://schemas.microsoft.com/office/powerpoint/2010/main" val="9492442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B6EEBA-F051-AF44-40F0-224EFAE4468C}"/>
              </a:ext>
            </a:extLst>
          </p:cNvPr>
          <p:cNvSpPr>
            <a:spLocks noGrp="1"/>
          </p:cNvSpPr>
          <p:nvPr>
            <p:ph idx="1"/>
          </p:nvPr>
        </p:nvSpPr>
        <p:spPr/>
        <p:txBody>
          <a:bodyPr vert="horz" lIns="91440" tIns="45720" rIns="91440" bIns="45720" rtlCol="0" anchor="t">
            <a:normAutofit/>
          </a:bodyPr>
          <a:lstStyle/>
          <a:p>
            <a:r>
              <a:rPr lang="en-US" sz="2800" b="1">
                <a:solidFill>
                  <a:schemeClr val="accent4"/>
                </a:solidFill>
                <a:cs typeface="Arial"/>
              </a:rPr>
              <a:t>Budget evaluation method added</a:t>
            </a:r>
            <a:r>
              <a:rPr lang="en-US" sz="2800">
                <a:solidFill>
                  <a:schemeClr val="accent4"/>
                </a:solidFill>
                <a:cs typeface="Arial"/>
              </a:rPr>
              <a:t>: </a:t>
            </a:r>
            <a:r>
              <a:rPr lang="en-US" sz="2800">
                <a:ea typeface="+mn-lt"/>
                <a:cs typeface="+mn-lt"/>
              </a:rPr>
              <a:t>“DCA may </a:t>
            </a:r>
            <a:r>
              <a:rPr lang="en-US" sz="2800" i="1" u="sng">
                <a:ea typeface="+mn-lt"/>
                <a:cs typeface="+mn-lt"/>
              </a:rPr>
              <a:t>compare development budgets across Applications</a:t>
            </a:r>
            <a:r>
              <a:rPr lang="en-US" sz="2800">
                <a:ea typeface="+mn-lt"/>
                <a:cs typeface="+mn-lt"/>
              </a:rPr>
              <a:t> in order to determine optimal utilization of resources. Inability to justify costs may result in disqualification of the Application.”</a:t>
            </a:r>
            <a:endParaRPr lang="en-US" sz="2800">
              <a:cs typeface="Arial"/>
            </a:endParaRPr>
          </a:p>
          <a:p>
            <a:endParaRPr lang="en-US" sz="2800">
              <a:cs typeface="Arial"/>
            </a:endParaRPr>
          </a:p>
          <a:p>
            <a:endParaRPr lang="en-US" sz="2800">
              <a:cs typeface="Arial"/>
            </a:endParaRPr>
          </a:p>
          <a:p>
            <a:endParaRPr lang="en-US" sz="2800">
              <a:cs typeface="Arial"/>
            </a:endParaRPr>
          </a:p>
          <a:p>
            <a:endParaRPr lang="en-US" sz="2800">
              <a:cs typeface="Arial"/>
            </a:endParaRPr>
          </a:p>
        </p:txBody>
      </p:sp>
      <p:sp>
        <p:nvSpPr>
          <p:cNvPr id="3" name="Title 2">
            <a:extLst>
              <a:ext uri="{FF2B5EF4-FFF2-40B4-BE49-F238E27FC236}">
                <a16:creationId xmlns:a16="http://schemas.microsoft.com/office/drawing/2014/main" id="{4EE61F7A-62C2-23A8-FC20-8B01E3AFF94E}"/>
              </a:ext>
            </a:extLst>
          </p:cNvPr>
          <p:cNvSpPr>
            <a:spLocks noGrp="1"/>
          </p:cNvSpPr>
          <p:nvPr>
            <p:ph type="title"/>
          </p:nvPr>
        </p:nvSpPr>
        <p:spPr/>
        <p:txBody>
          <a:bodyPr/>
          <a:lstStyle/>
          <a:p>
            <a:r>
              <a:rPr lang="en-US">
                <a:cs typeface="Arial"/>
              </a:rPr>
              <a:t>(Threshold) Optimal Utilization of Resources</a:t>
            </a:r>
            <a:endParaRPr lang="en-US"/>
          </a:p>
        </p:txBody>
      </p:sp>
      <p:pic>
        <p:nvPicPr>
          <p:cNvPr id="4" name="Picture 3">
            <a:extLst>
              <a:ext uri="{FF2B5EF4-FFF2-40B4-BE49-F238E27FC236}">
                <a16:creationId xmlns:a16="http://schemas.microsoft.com/office/drawing/2014/main" id="{3D693113-0744-1076-06BD-F996C1401C59}"/>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A609AB4-7915-9D29-7348-7DAC03F76046}"/>
              </a:ext>
            </a:extLst>
          </p:cNvPr>
          <p:cNvSpPr>
            <a:spLocks noGrp="1"/>
          </p:cNvSpPr>
          <p:nvPr>
            <p:ph type="sldNum" sz="quarter" idx="4"/>
          </p:nvPr>
        </p:nvSpPr>
        <p:spPr/>
        <p:txBody>
          <a:bodyPr/>
          <a:lstStyle/>
          <a:p>
            <a:fld id="{93CAF254-72B9-406C-9E86-C9D983240C82}" type="slidenum">
              <a:rPr lang="en-US" smtClean="0"/>
              <a:pPr/>
              <a:t>151</a:t>
            </a:fld>
            <a:endParaRPr lang="en-US"/>
          </a:p>
        </p:txBody>
      </p:sp>
    </p:spTree>
    <p:extLst>
      <p:ext uri="{BB962C8B-B14F-4D97-AF65-F5344CB8AC3E}">
        <p14:creationId xmlns:p14="http://schemas.microsoft.com/office/powerpoint/2010/main" val="6385330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689FDB-B07C-A7D9-3327-04E2711DC81A}"/>
              </a:ext>
            </a:extLst>
          </p:cNvPr>
          <p:cNvSpPr>
            <a:spLocks noGrp="1"/>
          </p:cNvSpPr>
          <p:nvPr>
            <p:ph idx="1"/>
          </p:nvPr>
        </p:nvSpPr>
        <p:spPr>
          <a:xfrm>
            <a:off x="838200" y="1690688"/>
            <a:ext cx="10515600" cy="4249737"/>
          </a:xfrm>
        </p:spPr>
        <p:txBody>
          <a:bodyPr vert="horz" lIns="91440" tIns="45720" rIns="91440" bIns="45720" rtlCol="0" anchor="t">
            <a:noAutofit/>
          </a:bodyPr>
          <a:lstStyle/>
          <a:p>
            <a:pPr marL="0" indent="0">
              <a:buNone/>
            </a:pPr>
            <a:r>
              <a:rPr lang="en-US" sz="2200" b="1" dirty="0">
                <a:cs typeface="Arial"/>
              </a:rPr>
              <a:t>1. Annual Operating Expenses</a:t>
            </a:r>
          </a:p>
          <a:p>
            <a:r>
              <a:rPr lang="en-US" sz="2200" dirty="0">
                <a:cs typeface="Arial"/>
              </a:rPr>
              <a:t>Minimum expense per unit </a:t>
            </a:r>
            <a:r>
              <a:rPr lang="en-US" sz="2200" b="1" dirty="0">
                <a:solidFill>
                  <a:schemeClr val="accent4"/>
                </a:solidFill>
                <a:cs typeface="Arial"/>
              </a:rPr>
              <a:t>increased</a:t>
            </a:r>
            <a:endParaRPr lang="en-US" sz="2200" dirty="0">
              <a:solidFill>
                <a:schemeClr val="accent4"/>
              </a:solidFill>
              <a:cs typeface="Arial"/>
            </a:endParaRPr>
          </a:p>
          <a:p>
            <a:pPr marL="0" indent="0">
              <a:buNone/>
            </a:pPr>
            <a:endParaRPr lang="en-US" sz="2200" dirty="0">
              <a:cs typeface="Arial"/>
            </a:endParaRPr>
          </a:p>
          <a:p>
            <a:pPr marL="0" indent="0">
              <a:buNone/>
            </a:pPr>
            <a:r>
              <a:rPr lang="en-US" sz="2200" b="1" dirty="0">
                <a:cs typeface="Arial"/>
              </a:rPr>
              <a:t>7. Developer Fee</a:t>
            </a:r>
          </a:p>
          <a:p>
            <a:r>
              <a:rPr lang="en-US" sz="2200" dirty="0">
                <a:cs typeface="Arial"/>
              </a:rPr>
              <a:t>Maximum fee </a:t>
            </a:r>
            <a:r>
              <a:rPr lang="en-US" sz="2200" b="1" dirty="0">
                <a:solidFill>
                  <a:schemeClr val="accent4"/>
                </a:solidFill>
                <a:cs typeface="Arial"/>
              </a:rPr>
              <a:t>calculation method added:</a:t>
            </a:r>
          </a:p>
          <a:p>
            <a:pPr lvl="1"/>
            <a:r>
              <a:rPr lang="en-US" sz="2200" dirty="0">
                <a:cs typeface="Arial"/>
              </a:rPr>
              <a:t>New Construction: 13% of total development cost (excluding developer fee and reserves)</a:t>
            </a:r>
          </a:p>
          <a:p>
            <a:pPr lvl="1"/>
            <a:r>
              <a:rPr lang="en-US" sz="2200" dirty="0">
                <a:cs typeface="Arial"/>
              </a:rPr>
              <a:t>Rehabilitation and Adaptive Reuse: 30% of hard costs</a:t>
            </a:r>
          </a:p>
          <a:p>
            <a:r>
              <a:rPr lang="en-US" sz="2200" dirty="0">
                <a:cs typeface="Arial"/>
              </a:rPr>
              <a:t>Per unit and total amounts </a:t>
            </a:r>
            <a:r>
              <a:rPr lang="en-US" sz="2200" b="1" dirty="0">
                <a:solidFill>
                  <a:schemeClr val="accent4"/>
                </a:solidFill>
                <a:cs typeface="Arial"/>
              </a:rPr>
              <a:t>increased</a:t>
            </a:r>
          </a:p>
          <a:p>
            <a:r>
              <a:rPr lang="en-US" sz="2200" dirty="0">
                <a:cs typeface="Arial"/>
              </a:rPr>
              <a:t>Limited to the </a:t>
            </a:r>
            <a:r>
              <a:rPr lang="en-US" sz="2200" u="sng" dirty="0">
                <a:cs typeface="Arial"/>
              </a:rPr>
              <a:t>lesser of</a:t>
            </a:r>
            <a:r>
              <a:rPr lang="en-US" sz="2200" dirty="0">
                <a:cs typeface="Arial"/>
              </a:rPr>
              <a:t> the 3 calculation methods (% of development cost, per unit, or total)</a:t>
            </a:r>
          </a:p>
          <a:p>
            <a:pPr lvl="3"/>
            <a:endParaRPr lang="en-US" sz="2200" dirty="0">
              <a:cs typeface="Arial"/>
            </a:endParaRPr>
          </a:p>
        </p:txBody>
      </p:sp>
      <p:sp>
        <p:nvSpPr>
          <p:cNvPr id="3" name="Title 2">
            <a:extLst>
              <a:ext uri="{FF2B5EF4-FFF2-40B4-BE49-F238E27FC236}">
                <a16:creationId xmlns:a16="http://schemas.microsoft.com/office/drawing/2014/main" id="{24B33F0F-4B5C-1506-3E37-F4FD205A4E0B}"/>
              </a:ext>
            </a:extLst>
          </p:cNvPr>
          <p:cNvSpPr>
            <a:spLocks noGrp="1"/>
          </p:cNvSpPr>
          <p:nvPr>
            <p:ph type="title"/>
          </p:nvPr>
        </p:nvSpPr>
        <p:spPr/>
        <p:txBody>
          <a:bodyPr/>
          <a:lstStyle/>
          <a:p>
            <a:r>
              <a:rPr lang="en-US">
                <a:cs typeface="Arial"/>
              </a:rPr>
              <a:t>Exhibits to Threshold Criteria: DCA Underwriting Policies</a:t>
            </a:r>
            <a:endParaRPr lang="en-US"/>
          </a:p>
        </p:txBody>
      </p:sp>
      <p:pic>
        <p:nvPicPr>
          <p:cNvPr id="5" name="Picture 4">
            <a:extLst>
              <a:ext uri="{FF2B5EF4-FFF2-40B4-BE49-F238E27FC236}">
                <a16:creationId xmlns:a16="http://schemas.microsoft.com/office/drawing/2014/main" id="{6BBCCB7E-2BED-1E00-4C3F-85CD3770D705}"/>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810F7C6E-B140-3B9C-E0DA-FFE5253764A7}"/>
              </a:ext>
            </a:extLst>
          </p:cNvPr>
          <p:cNvSpPr>
            <a:spLocks noGrp="1"/>
          </p:cNvSpPr>
          <p:nvPr>
            <p:ph type="sldNum" sz="quarter" idx="4"/>
          </p:nvPr>
        </p:nvSpPr>
        <p:spPr/>
        <p:txBody>
          <a:bodyPr/>
          <a:lstStyle/>
          <a:p>
            <a:fld id="{93CAF254-72B9-406C-9E86-C9D983240C82}" type="slidenum">
              <a:rPr lang="en-US" smtClean="0"/>
              <a:pPr/>
              <a:t>152</a:t>
            </a:fld>
            <a:endParaRPr lang="en-US"/>
          </a:p>
        </p:txBody>
      </p:sp>
    </p:spTree>
    <p:extLst>
      <p:ext uri="{BB962C8B-B14F-4D97-AF65-F5344CB8AC3E}">
        <p14:creationId xmlns:p14="http://schemas.microsoft.com/office/powerpoint/2010/main" val="25496231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C231F1-C65F-45FE-6BE9-1D9CE561BA2B}"/>
              </a:ext>
            </a:extLst>
          </p:cNvPr>
          <p:cNvSpPr>
            <a:spLocks noGrp="1"/>
          </p:cNvSpPr>
          <p:nvPr>
            <p:ph idx="1"/>
          </p:nvPr>
        </p:nvSpPr>
        <p:spPr/>
        <p:txBody>
          <a:bodyPr vert="horz" lIns="91440" tIns="45720" rIns="91440" bIns="45720" rtlCol="0" anchor="t">
            <a:normAutofit/>
          </a:bodyPr>
          <a:lstStyle/>
          <a:p>
            <a:pPr marL="0" indent="0">
              <a:buNone/>
            </a:pPr>
            <a:r>
              <a:rPr lang="en-US" sz="2800" b="1">
                <a:cs typeface="Arial"/>
              </a:rPr>
              <a:t>19. Additional Requirements for 4% Credits/Bonds Applications</a:t>
            </a:r>
          </a:p>
          <a:p>
            <a:r>
              <a:rPr lang="en-US" sz="2800">
                <a:cs typeface="Arial"/>
              </a:rPr>
              <a:t>Maximum bond financing amount </a:t>
            </a:r>
            <a:r>
              <a:rPr lang="en-US" sz="2800" b="1">
                <a:solidFill>
                  <a:schemeClr val="accent4"/>
                </a:solidFill>
                <a:cs typeface="Arial"/>
              </a:rPr>
              <a:t>reduced</a:t>
            </a:r>
            <a:r>
              <a:rPr lang="en-US" sz="2800">
                <a:solidFill>
                  <a:schemeClr val="accent4"/>
                </a:solidFill>
                <a:cs typeface="Arial"/>
              </a:rPr>
              <a:t> </a:t>
            </a:r>
            <a:r>
              <a:rPr lang="en-US" sz="2800">
                <a:cs typeface="Arial"/>
              </a:rPr>
              <a:t>due to 25% Test:</a:t>
            </a:r>
          </a:p>
          <a:p>
            <a:pPr lvl="1"/>
            <a:r>
              <a:rPr lang="en-US" sz="2800">
                <a:cs typeface="Arial"/>
              </a:rPr>
              <a:t>From 55% to 30%</a:t>
            </a:r>
          </a:p>
        </p:txBody>
      </p:sp>
      <p:sp>
        <p:nvSpPr>
          <p:cNvPr id="3" name="Title 2">
            <a:extLst>
              <a:ext uri="{FF2B5EF4-FFF2-40B4-BE49-F238E27FC236}">
                <a16:creationId xmlns:a16="http://schemas.microsoft.com/office/drawing/2014/main" id="{C47EC00B-4AAC-616E-A342-6B5F5C908A24}"/>
              </a:ext>
            </a:extLst>
          </p:cNvPr>
          <p:cNvSpPr>
            <a:spLocks noGrp="1"/>
          </p:cNvSpPr>
          <p:nvPr>
            <p:ph type="title"/>
          </p:nvPr>
        </p:nvSpPr>
        <p:spPr/>
        <p:txBody>
          <a:bodyPr/>
          <a:lstStyle/>
          <a:p>
            <a:r>
              <a:rPr lang="en-US">
                <a:cs typeface="Arial"/>
              </a:rPr>
              <a:t>Exhibits to Threshold Criteria: DCA Underwriting Policies </a:t>
            </a:r>
            <a:endParaRPr lang="en-US"/>
          </a:p>
        </p:txBody>
      </p:sp>
      <p:pic>
        <p:nvPicPr>
          <p:cNvPr id="4" name="Picture 3">
            <a:extLst>
              <a:ext uri="{FF2B5EF4-FFF2-40B4-BE49-F238E27FC236}">
                <a16:creationId xmlns:a16="http://schemas.microsoft.com/office/drawing/2014/main" id="{4254C52D-3F3E-07D4-88B7-9B311367E7C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EC545B2-093B-E599-ADEF-CF8487B21DA6}"/>
              </a:ext>
            </a:extLst>
          </p:cNvPr>
          <p:cNvSpPr>
            <a:spLocks noGrp="1"/>
          </p:cNvSpPr>
          <p:nvPr>
            <p:ph type="sldNum" sz="quarter" idx="4"/>
          </p:nvPr>
        </p:nvSpPr>
        <p:spPr/>
        <p:txBody>
          <a:bodyPr/>
          <a:lstStyle/>
          <a:p>
            <a:fld id="{93CAF254-72B9-406C-9E86-C9D983240C82}" type="slidenum">
              <a:rPr lang="en-US" smtClean="0"/>
              <a:pPr/>
              <a:t>153</a:t>
            </a:fld>
            <a:endParaRPr lang="en-US"/>
          </a:p>
        </p:txBody>
      </p:sp>
    </p:spTree>
    <p:extLst>
      <p:ext uri="{BB962C8B-B14F-4D97-AF65-F5344CB8AC3E}">
        <p14:creationId xmlns:p14="http://schemas.microsoft.com/office/powerpoint/2010/main" val="14387644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DDCB70-8242-0EAB-4706-76537CA4797E}"/>
              </a:ext>
            </a:extLst>
          </p:cNvPr>
          <p:cNvSpPr>
            <a:spLocks noGrp="1"/>
          </p:cNvSpPr>
          <p:nvPr>
            <p:ph idx="1"/>
          </p:nvPr>
        </p:nvSpPr>
        <p:spPr/>
        <p:txBody>
          <a:bodyPr vert="horz" lIns="91440" tIns="45720" rIns="91440" bIns="45720" rtlCol="0" anchor="t">
            <a:normAutofit/>
          </a:bodyPr>
          <a:lstStyle/>
          <a:p>
            <a:r>
              <a:rPr lang="en-US" sz="2800" b="1">
                <a:solidFill>
                  <a:schemeClr val="accent4"/>
                </a:solidFill>
                <a:cs typeface="Arial"/>
              </a:rPr>
              <a:t>Additional sections applicable </a:t>
            </a:r>
            <a:r>
              <a:rPr lang="en-US" sz="2800">
                <a:solidFill>
                  <a:schemeClr val="accent4"/>
                </a:solidFill>
                <a:cs typeface="Arial"/>
              </a:rPr>
              <a:t>to 4% Credits/Bonds New Affordability Applications:</a:t>
            </a:r>
          </a:p>
          <a:p>
            <a:pPr lvl="1"/>
            <a:r>
              <a:rPr lang="en-US" sz="2800">
                <a:cs typeface="Arial"/>
              </a:rPr>
              <a:t>Economic Development</a:t>
            </a:r>
          </a:p>
          <a:p>
            <a:pPr lvl="1"/>
            <a:r>
              <a:rPr lang="en-US" sz="2800">
                <a:cs typeface="Arial"/>
              </a:rPr>
              <a:t>Previous Projects</a:t>
            </a:r>
          </a:p>
          <a:p>
            <a:pPr lvl="1"/>
            <a:endParaRPr lang="en-US" sz="2800">
              <a:cs typeface="Arial"/>
            </a:endParaRPr>
          </a:p>
          <a:p>
            <a:r>
              <a:rPr lang="en-US" sz="2800" b="1">
                <a:solidFill>
                  <a:schemeClr val="accent4"/>
                </a:solidFill>
                <a:cs typeface="Arial"/>
              </a:rPr>
              <a:t>Section removed: </a:t>
            </a:r>
            <a:r>
              <a:rPr lang="en-US" sz="2800">
                <a:cs typeface="Arial"/>
              </a:rPr>
              <a:t>Minority- and Women-Owned Business Engagement</a:t>
            </a:r>
          </a:p>
          <a:p>
            <a:pPr lvl="1"/>
            <a:r>
              <a:rPr lang="en-US" sz="2800">
                <a:cs typeface="Arial"/>
              </a:rPr>
              <a:t>Please submit input regarding modified section for 2028-2029 QAP to the 2028-2029 QAP Input Survey!</a:t>
            </a:r>
          </a:p>
        </p:txBody>
      </p:sp>
      <p:sp>
        <p:nvSpPr>
          <p:cNvPr id="3" name="Title 2">
            <a:extLst>
              <a:ext uri="{FF2B5EF4-FFF2-40B4-BE49-F238E27FC236}">
                <a16:creationId xmlns:a16="http://schemas.microsoft.com/office/drawing/2014/main" id="{C81AF41B-B4A6-AF19-646F-BF5C504EE822}"/>
              </a:ext>
            </a:extLst>
          </p:cNvPr>
          <p:cNvSpPr>
            <a:spLocks noGrp="1"/>
          </p:cNvSpPr>
          <p:nvPr>
            <p:ph type="title"/>
          </p:nvPr>
        </p:nvSpPr>
        <p:spPr/>
        <p:txBody>
          <a:bodyPr/>
          <a:lstStyle/>
          <a:p>
            <a:r>
              <a:rPr lang="en-US">
                <a:cs typeface="Arial"/>
              </a:rPr>
              <a:t>(Scoring) Applicability of Scoring Criteria</a:t>
            </a:r>
            <a:endParaRPr lang="en-US"/>
          </a:p>
        </p:txBody>
      </p:sp>
      <p:pic>
        <p:nvPicPr>
          <p:cNvPr id="4" name="Picture 3">
            <a:extLst>
              <a:ext uri="{FF2B5EF4-FFF2-40B4-BE49-F238E27FC236}">
                <a16:creationId xmlns:a16="http://schemas.microsoft.com/office/drawing/2014/main" id="{371A9F0E-25B2-AFF7-9ED0-4A120FC07842}"/>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C2240839-906D-58FA-8BDE-8D7E1BA21C2B}"/>
              </a:ext>
            </a:extLst>
          </p:cNvPr>
          <p:cNvSpPr>
            <a:spLocks noGrp="1"/>
          </p:cNvSpPr>
          <p:nvPr>
            <p:ph type="sldNum" sz="quarter" idx="4"/>
          </p:nvPr>
        </p:nvSpPr>
        <p:spPr/>
        <p:txBody>
          <a:bodyPr/>
          <a:lstStyle/>
          <a:p>
            <a:fld id="{93CAF254-72B9-406C-9E86-C9D983240C82}" type="slidenum">
              <a:rPr lang="en-US" smtClean="0"/>
              <a:pPr/>
              <a:t>154</a:t>
            </a:fld>
            <a:endParaRPr lang="en-US"/>
          </a:p>
        </p:txBody>
      </p:sp>
    </p:spTree>
    <p:extLst>
      <p:ext uri="{BB962C8B-B14F-4D97-AF65-F5344CB8AC3E}">
        <p14:creationId xmlns:p14="http://schemas.microsoft.com/office/powerpoint/2010/main" val="68701683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674CDD-9D46-FE92-F50C-A22A602D24A6}"/>
              </a:ext>
            </a:extLst>
          </p:cNvPr>
          <p:cNvSpPr>
            <a:spLocks noGrp="1"/>
          </p:cNvSpPr>
          <p:nvPr>
            <p:ph idx="1"/>
          </p:nvPr>
        </p:nvSpPr>
        <p:spPr>
          <a:xfrm>
            <a:off x="838200" y="1690688"/>
            <a:ext cx="10515600" cy="4249737"/>
          </a:xfrm>
        </p:spPr>
        <p:txBody>
          <a:bodyPr vert="horz" lIns="91440" tIns="45720" rIns="91440" bIns="45720" rtlCol="0" anchor="t">
            <a:noAutofit/>
          </a:bodyPr>
          <a:lstStyle/>
          <a:p>
            <a:r>
              <a:rPr lang="en-US" sz="2400" b="1" dirty="0">
                <a:solidFill>
                  <a:schemeClr val="accent4"/>
                </a:solidFill>
                <a:cs typeface="Arial"/>
              </a:rPr>
              <a:t>Subsection removed:</a:t>
            </a:r>
            <a:r>
              <a:rPr lang="en-US" sz="2400" dirty="0">
                <a:solidFill>
                  <a:schemeClr val="accent4"/>
                </a:solidFill>
                <a:cs typeface="Arial"/>
              </a:rPr>
              <a:t> </a:t>
            </a:r>
            <a:r>
              <a:rPr lang="en-US" sz="2400" dirty="0">
                <a:cs typeface="Arial"/>
              </a:rPr>
              <a:t>Waiver of Qualified Contract</a:t>
            </a:r>
          </a:p>
          <a:p>
            <a:pPr lvl="1"/>
            <a:r>
              <a:rPr lang="en-US" sz="2400" dirty="0">
                <a:cs typeface="Arial"/>
              </a:rPr>
              <a:t>Moved to new Threshold section Waiver of Qualified Contract Right</a:t>
            </a:r>
          </a:p>
          <a:p>
            <a:r>
              <a:rPr lang="en-US" sz="2400" b="1" dirty="0">
                <a:solidFill>
                  <a:schemeClr val="accent4"/>
                </a:solidFill>
                <a:cs typeface="Arial"/>
              </a:rPr>
              <a:t>New Subsection: </a:t>
            </a:r>
            <a:r>
              <a:rPr lang="en-US" sz="2400" b="1" dirty="0">
                <a:cs typeface="Arial"/>
              </a:rPr>
              <a:t>A. Previous Qualified Contract Requests – </a:t>
            </a:r>
            <a:r>
              <a:rPr lang="en-US" sz="2400" dirty="0">
                <a:cs typeface="Arial"/>
              </a:rPr>
              <a:t>5 Points</a:t>
            </a:r>
          </a:p>
          <a:p>
            <a:pPr lvl="1"/>
            <a:r>
              <a:rPr lang="en-US" sz="2400" dirty="0">
                <a:ea typeface="+mn-lt"/>
                <a:cs typeface="+mn-lt"/>
              </a:rPr>
              <a:t>Points awarded if </a:t>
            </a:r>
            <a:r>
              <a:rPr lang="en-US" sz="2400" u="sng" dirty="0">
                <a:ea typeface="+mn-lt"/>
                <a:cs typeface="+mn-lt"/>
              </a:rPr>
              <a:t>no</a:t>
            </a:r>
            <a:r>
              <a:rPr lang="en-US" sz="2400" dirty="0">
                <a:ea typeface="+mn-lt"/>
                <a:cs typeface="+mn-lt"/>
              </a:rPr>
              <a:t> Project Team Principal has requested a Qualified Contract in Georgia on or after May 20, 2025</a:t>
            </a:r>
          </a:p>
          <a:p>
            <a:pPr lvl="1"/>
            <a:r>
              <a:rPr lang="en-US" sz="2400" dirty="0">
                <a:ea typeface="+mn-lt"/>
                <a:cs typeface="+mn-lt"/>
              </a:rPr>
              <a:t>Points not awarded if any Project Team Principal has been:</a:t>
            </a:r>
          </a:p>
          <a:p>
            <a:pPr lvl="2"/>
            <a:r>
              <a:rPr lang="en-US" sz="2400" dirty="0">
                <a:ea typeface="+mn-lt"/>
                <a:cs typeface="+mn-lt"/>
              </a:rPr>
              <a:t>a Principal which had </a:t>
            </a:r>
            <a:r>
              <a:rPr lang="en-US" sz="2400" u="sng" dirty="0">
                <a:ea typeface="+mn-lt"/>
                <a:cs typeface="+mn-lt"/>
              </a:rPr>
              <a:t>20% or more interest</a:t>
            </a:r>
          </a:p>
          <a:p>
            <a:pPr lvl="2"/>
            <a:r>
              <a:rPr lang="en-US" sz="2400" dirty="0">
                <a:ea typeface="+mn-lt"/>
                <a:cs typeface="+mn-lt"/>
              </a:rPr>
              <a:t>in the </a:t>
            </a:r>
            <a:r>
              <a:rPr lang="en-US" sz="2400" u="sng" dirty="0">
                <a:ea typeface="+mn-lt"/>
                <a:cs typeface="+mn-lt"/>
              </a:rPr>
              <a:t>General Partner and/or Developer entities</a:t>
            </a:r>
            <a:r>
              <a:rPr lang="en-US" sz="2400" dirty="0">
                <a:ea typeface="+mn-lt"/>
                <a:cs typeface="+mn-lt"/>
              </a:rPr>
              <a:t> of a Georgia development</a:t>
            </a:r>
          </a:p>
          <a:p>
            <a:pPr lvl="2"/>
            <a:r>
              <a:rPr lang="en-US" sz="2400" dirty="0">
                <a:ea typeface="+mn-lt"/>
                <a:cs typeface="+mn-lt"/>
              </a:rPr>
              <a:t>for which a Qualified Contract was requested </a:t>
            </a:r>
            <a:r>
              <a:rPr lang="en-US" sz="2400" u="sng" dirty="0">
                <a:ea typeface="+mn-lt"/>
                <a:cs typeface="+mn-lt"/>
              </a:rPr>
              <a:t>on or after May 20, 2025</a:t>
            </a:r>
            <a:endParaRPr lang="en-US" sz="2400" u="sng" dirty="0">
              <a:cs typeface="Arial"/>
            </a:endParaRPr>
          </a:p>
        </p:txBody>
      </p:sp>
      <p:sp>
        <p:nvSpPr>
          <p:cNvPr id="3" name="Title 2">
            <a:extLst>
              <a:ext uri="{FF2B5EF4-FFF2-40B4-BE49-F238E27FC236}">
                <a16:creationId xmlns:a16="http://schemas.microsoft.com/office/drawing/2014/main" id="{8B2F1D60-F0C8-A255-2AE2-78FD4004C120}"/>
              </a:ext>
            </a:extLst>
          </p:cNvPr>
          <p:cNvSpPr>
            <a:spLocks noGrp="1"/>
          </p:cNvSpPr>
          <p:nvPr>
            <p:ph type="title"/>
          </p:nvPr>
        </p:nvSpPr>
        <p:spPr/>
        <p:txBody>
          <a:bodyPr/>
          <a:lstStyle/>
          <a:p>
            <a:r>
              <a:rPr lang="en-US">
                <a:cs typeface="Arial"/>
              </a:rPr>
              <a:t>(Scoring) Extended Affordability Commitment</a:t>
            </a:r>
          </a:p>
        </p:txBody>
      </p:sp>
      <p:pic>
        <p:nvPicPr>
          <p:cNvPr id="4" name="Picture 3">
            <a:extLst>
              <a:ext uri="{FF2B5EF4-FFF2-40B4-BE49-F238E27FC236}">
                <a16:creationId xmlns:a16="http://schemas.microsoft.com/office/drawing/2014/main" id="{831531A1-8A06-DD02-EB5F-D43DBDB2F25A}"/>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013FCE34-4AB9-C268-8FA9-F517574454B2}"/>
              </a:ext>
            </a:extLst>
          </p:cNvPr>
          <p:cNvSpPr>
            <a:spLocks noGrp="1"/>
          </p:cNvSpPr>
          <p:nvPr>
            <p:ph type="sldNum" sz="quarter" idx="4"/>
          </p:nvPr>
        </p:nvSpPr>
        <p:spPr/>
        <p:txBody>
          <a:bodyPr/>
          <a:lstStyle/>
          <a:p>
            <a:fld id="{93CAF254-72B9-406C-9E86-C9D983240C82}" type="slidenum">
              <a:rPr lang="en-US" smtClean="0"/>
              <a:pPr/>
              <a:t>155</a:t>
            </a:fld>
            <a:endParaRPr lang="en-US"/>
          </a:p>
        </p:txBody>
      </p:sp>
    </p:spTree>
    <p:extLst>
      <p:ext uri="{BB962C8B-B14F-4D97-AF65-F5344CB8AC3E}">
        <p14:creationId xmlns:p14="http://schemas.microsoft.com/office/powerpoint/2010/main" val="6322088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AF548-59B7-0110-13BD-BF4B15258EC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E8F08-EF17-2D71-BB12-F50FBB3510EF}"/>
              </a:ext>
            </a:extLst>
          </p:cNvPr>
          <p:cNvSpPr>
            <a:spLocks noGrp="1"/>
          </p:cNvSpPr>
          <p:nvPr>
            <p:ph idx="1"/>
          </p:nvPr>
        </p:nvSpPr>
        <p:spPr>
          <a:xfrm>
            <a:off x="838200" y="1520890"/>
            <a:ext cx="10515600" cy="4419535"/>
          </a:xfrm>
        </p:spPr>
        <p:txBody>
          <a:bodyPr vert="horz" lIns="91440" tIns="45720" rIns="91440" bIns="45720" rtlCol="0" anchor="t">
            <a:normAutofit lnSpcReduction="10000"/>
          </a:bodyPr>
          <a:lstStyle/>
          <a:p>
            <a:pPr marL="0" indent="0">
              <a:buNone/>
            </a:pPr>
            <a:r>
              <a:rPr lang="en-US" sz="2400" b="1" dirty="0">
                <a:cs typeface="Arial"/>
              </a:rPr>
              <a:t>A. Qualifying Sources of Favorable Financing:</a:t>
            </a:r>
          </a:p>
          <a:p>
            <a:r>
              <a:rPr lang="en-US" sz="2400" b="1" dirty="0">
                <a:solidFill>
                  <a:schemeClr val="accent4"/>
                </a:solidFill>
                <a:cs typeface="Arial"/>
              </a:rPr>
              <a:t>Source removed: </a:t>
            </a:r>
            <a:r>
              <a:rPr lang="en-US" sz="2400" dirty="0">
                <a:cs typeface="Arial"/>
              </a:rPr>
              <a:t>TCAP loans passed through a Qualified CDFI revolving loan fund</a:t>
            </a:r>
          </a:p>
          <a:p>
            <a:pPr>
              <a:buFont typeface="Arial"/>
              <a:buChar char="•"/>
            </a:pPr>
            <a:endParaRPr lang="en-US" sz="2400" b="1" dirty="0">
              <a:cs typeface="Arial"/>
            </a:endParaRPr>
          </a:p>
          <a:p>
            <a:pPr marL="0" indent="0">
              <a:buNone/>
            </a:pPr>
            <a:r>
              <a:rPr lang="en-US" sz="2400" b="1" dirty="0">
                <a:cs typeface="Arial"/>
              </a:rPr>
              <a:t>B. Property Cost Reduction:</a:t>
            </a:r>
            <a:r>
              <a:rPr lang="en-US" sz="2400" dirty="0">
                <a:cs typeface="Arial"/>
              </a:rPr>
              <a:t> </a:t>
            </a:r>
            <a:endParaRPr lang="en-US" sz="2400" dirty="0"/>
          </a:p>
          <a:p>
            <a:r>
              <a:rPr lang="en-US" sz="2400" dirty="0">
                <a:cs typeface="Arial"/>
              </a:rPr>
              <a:t>Private Enterprise Agreement</a:t>
            </a:r>
          </a:p>
          <a:p>
            <a:pPr lvl="1"/>
            <a:r>
              <a:rPr lang="en-US" sz="2400" b="1" dirty="0">
                <a:solidFill>
                  <a:schemeClr val="accent4"/>
                </a:solidFill>
                <a:cs typeface="Arial"/>
              </a:rPr>
              <a:t>Point increase: </a:t>
            </a:r>
            <a:r>
              <a:rPr lang="en-US" sz="2400" dirty="0">
                <a:cs typeface="Arial"/>
              </a:rPr>
              <a:t>from 0.5 to 1 point</a:t>
            </a:r>
          </a:p>
          <a:p>
            <a:r>
              <a:rPr lang="en-US" sz="2400" dirty="0">
                <a:cs typeface="Arial"/>
              </a:rPr>
              <a:t>Long-term Ground Lease or Land Donation</a:t>
            </a:r>
          </a:p>
          <a:p>
            <a:pPr lvl="1"/>
            <a:r>
              <a:rPr lang="en-US" sz="2400" dirty="0">
                <a:cs typeface="Arial"/>
              </a:rPr>
              <a:t>Ground Lease</a:t>
            </a:r>
          </a:p>
          <a:p>
            <a:pPr lvl="2"/>
            <a:r>
              <a:rPr lang="en-US" sz="2400" b="1" dirty="0">
                <a:solidFill>
                  <a:schemeClr val="accent4"/>
                </a:solidFill>
                <a:cs typeface="Arial"/>
              </a:rPr>
              <a:t>Qualifying grantor options expanded:</a:t>
            </a:r>
            <a:r>
              <a:rPr lang="en-US" sz="2400" b="1" dirty="0">
                <a:cs typeface="Arial"/>
              </a:rPr>
              <a:t> </a:t>
            </a:r>
            <a:r>
              <a:rPr lang="en-US" sz="2400" dirty="0">
                <a:cs typeface="Arial"/>
              </a:rPr>
              <a:t>local PHA, government entity, community land trust, </a:t>
            </a:r>
            <a:r>
              <a:rPr lang="en-US" sz="2400" i="1" u="sng" dirty="0">
                <a:cs typeface="Arial"/>
              </a:rPr>
              <a:t>or entity that is not a Related Party</a:t>
            </a:r>
          </a:p>
        </p:txBody>
      </p:sp>
      <p:sp>
        <p:nvSpPr>
          <p:cNvPr id="3" name="Title 2">
            <a:extLst>
              <a:ext uri="{FF2B5EF4-FFF2-40B4-BE49-F238E27FC236}">
                <a16:creationId xmlns:a16="http://schemas.microsoft.com/office/drawing/2014/main" id="{47C6DC62-06CE-66DF-0252-9EB5E9961002}"/>
              </a:ext>
            </a:extLst>
          </p:cNvPr>
          <p:cNvSpPr>
            <a:spLocks noGrp="1"/>
          </p:cNvSpPr>
          <p:nvPr>
            <p:ph type="title"/>
          </p:nvPr>
        </p:nvSpPr>
        <p:spPr/>
        <p:txBody>
          <a:bodyPr/>
          <a:lstStyle/>
          <a:p>
            <a:r>
              <a:rPr lang="en-US" dirty="0">
                <a:cs typeface="Arial"/>
              </a:rPr>
              <a:t>(Scoring) Favorable Financing</a:t>
            </a:r>
          </a:p>
        </p:txBody>
      </p:sp>
      <p:pic>
        <p:nvPicPr>
          <p:cNvPr id="4" name="Picture 3">
            <a:extLst>
              <a:ext uri="{FF2B5EF4-FFF2-40B4-BE49-F238E27FC236}">
                <a16:creationId xmlns:a16="http://schemas.microsoft.com/office/drawing/2014/main" id="{A9BFB20C-08AB-10E2-3ACF-8BD1A26F874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4B58B6BC-8933-D0E9-2507-B147B165259E}"/>
              </a:ext>
            </a:extLst>
          </p:cNvPr>
          <p:cNvSpPr>
            <a:spLocks noGrp="1"/>
          </p:cNvSpPr>
          <p:nvPr>
            <p:ph type="sldNum" sz="quarter" idx="4"/>
          </p:nvPr>
        </p:nvSpPr>
        <p:spPr/>
        <p:txBody>
          <a:bodyPr/>
          <a:lstStyle/>
          <a:p>
            <a:fld id="{93CAF254-72B9-406C-9E86-C9D983240C82}" type="slidenum">
              <a:rPr lang="en-US" smtClean="0"/>
              <a:pPr/>
              <a:t>156</a:t>
            </a:fld>
            <a:endParaRPr lang="en-US"/>
          </a:p>
        </p:txBody>
      </p:sp>
    </p:spTree>
    <p:extLst>
      <p:ext uri="{BB962C8B-B14F-4D97-AF65-F5344CB8AC3E}">
        <p14:creationId xmlns:p14="http://schemas.microsoft.com/office/powerpoint/2010/main" val="36713781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88197-FD9E-6AC4-5F9D-2C0AF869582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C165B6-07AB-EDEC-D9B0-A64287E2A05C}"/>
              </a:ext>
            </a:extLst>
          </p:cNvPr>
          <p:cNvSpPr>
            <a:spLocks noGrp="1"/>
          </p:cNvSpPr>
          <p:nvPr>
            <p:ph idx="1"/>
          </p:nvPr>
        </p:nvSpPr>
        <p:spPr>
          <a:xfrm>
            <a:off x="838200" y="1520890"/>
            <a:ext cx="10515600" cy="4419535"/>
          </a:xfrm>
        </p:spPr>
        <p:txBody>
          <a:bodyPr vert="horz" lIns="91440" tIns="45720" rIns="91440" bIns="45720" rtlCol="0" anchor="t">
            <a:normAutofit fontScale="92500"/>
          </a:bodyPr>
          <a:lstStyle/>
          <a:p>
            <a:pPr marL="0" indent="0">
              <a:buNone/>
            </a:pPr>
            <a:r>
              <a:rPr lang="en-US" sz="2400" b="1" dirty="0">
                <a:cs typeface="Arial"/>
              </a:rPr>
              <a:t>B. Property Cost Reduction:</a:t>
            </a:r>
            <a:r>
              <a:rPr lang="en-US" sz="2400" dirty="0">
                <a:cs typeface="Arial"/>
              </a:rPr>
              <a:t> </a:t>
            </a:r>
            <a:endParaRPr lang="en-US" sz="2400" dirty="0"/>
          </a:p>
          <a:p>
            <a:r>
              <a:rPr lang="en-US" sz="2400" dirty="0">
                <a:cs typeface="Arial"/>
              </a:rPr>
              <a:t>Long-term Ground Lease or Land Donation</a:t>
            </a:r>
          </a:p>
          <a:p>
            <a:pPr lvl="1"/>
            <a:r>
              <a:rPr lang="en-US" sz="2400" b="1" dirty="0">
                <a:solidFill>
                  <a:schemeClr val="accent4"/>
                </a:solidFill>
                <a:cs typeface="Arial"/>
              </a:rPr>
              <a:t>Option added:</a:t>
            </a:r>
            <a:r>
              <a:rPr lang="en-US" sz="2400" dirty="0">
                <a:solidFill>
                  <a:schemeClr val="accent4"/>
                </a:solidFill>
                <a:cs typeface="Arial"/>
              </a:rPr>
              <a:t> </a:t>
            </a:r>
            <a:r>
              <a:rPr lang="en-US" sz="2400" u="sng" dirty="0">
                <a:ea typeface="+mn-lt"/>
                <a:cs typeface="+mn-lt"/>
              </a:rPr>
              <a:t>Land Donation</a:t>
            </a:r>
            <a:endParaRPr lang="en-US" sz="2400" u="sng" dirty="0">
              <a:ea typeface="+mn-lt"/>
              <a:cs typeface="Arial"/>
            </a:endParaRPr>
          </a:p>
          <a:p>
            <a:pPr lvl="2"/>
            <a:r>
              <a:rPr lang="en-US" sz="2400" dirty="0">
                <a:cs typeface="Arial"/>
              </a:rPr>
              <a:t>By a local PHA, government entity, community land trust, or entity that is not a Related Party</a:t>
            </a:r>
          </a:p>
          <a:p>
            <a:pPr lvl="3"/>
            <a:r>
              <a:rPr lang="en-US" sz="2400" dirty="0">
                <a:cs typeface="Arial"/>
              </a:rPr>
              <a:t>That did not acquire any portion of the real estate from a Principal of the Project Team</a:t>
            </a:r>
          </a:p>
          <a:p>
            <a:pPr lvl="2"/>
            <a:r>
              <a:rPr lang="en-US" sz="2400" dirty="0">
                <a:cs typeface="Arial"/>
              </a:rPr>
              <a:t>For no more than $5,000 for land and buildings</a:t>
            </a:r>
          </a:p>
          <a:p>
            <a:pPr lvl="2"/>
            <a:r>
              <a:rPr lang="en-US" sz="2400" b="1" dirty="0">
                <a:cs typeface="Arial"/>
              </a:rPr>
              <a:t>Minimum Documentation:</a:t>
            </a:r>
          </a:p>
          <a:p>
            <a:pPr lvl="3"/>
            <a:r>
              <a:rPr lang="en-US" sz="2400" dirty="0">
                <a:cs typeface="Arial"/>
              </a:rPr>
              <a:t>Real estate records showing ownership as of Competitive Application</a:t>
            </a:r>
          </a:p>
          <a:p>
            <a:pPr lvl="3"/>
            <a:r>
              <a:rPr lang="en-US" sz="2400" dirty="0">
                <a:cs typeface="Arial"/>
              </a:rPr>
              <a:t>Commitment to transfer ownership to the HTC development’s ownership entity upon award</a:t>
            </a:r>
          </a:p>
        </p:txBody>
      </p:sp>
      <p:sp>
        <p:nvSpPr>
          <p:cNvPr id="3" name="Title 2">
            <a:extLst>
              <a:ext uri="{FF2B5EF4-FFF2-40B4-BE49-F238E27FC236}">
                <a16:creationId xmlns:a16="http://schemas.microsoft.com/office/drawing/2014/main" id="{56A5B7A0-F92F-F42D-1494-49E3E525644C}"/>
              </a:ext>
            </a:extLst>
          </p:cNvPr>
          <p:cNvSpPr>
            <a:spLocks noGrp="1"/>
          </p:cNvSpPr>
          <p:nvPr>
            <p:ph type="title"/>
          </p:nvPr>
        </p:nvSpPr>
        <p:spPr/>
        <p:txBody>
          <a:bodyPr/>
          <a:lstStyle/>
          <a:p>
            <a:r>
              <a:rPr lang="en-US">
                <a:cs typeface="Arial"/>
              </a:rPr>
              <a:t>(Scoring) Favorable Financing</a:t>
            </a:r>
          </a:p>
        </p:txBody>
      </p:sp>
      <p:pic>
        <p:nvPicPr>
          <p:cNvPr id="4" name="Picture 3">
            <a:extLst>
              <a:ext uri="{FF2B5EF4-FFF2-40B4-BE49-F238E27FC236}">
                <a16:creationId xmlns:a16="http://schemas.microsoft.com/office/drawing/2014/main" id="{1A15FDA4-4649-E77D-9E22-1B75C90CA5B0}"/>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EF2EF5F0-CDC3-2F45-4A40-80535C5EDEC5}"/>
              </a:ext>
            </a:extLst>
          </p:cNvPr>
          <p:cNvSpPr>
            <a:spLocks noGrp="1"/>
          </p:cNvSpPr>
          <p:nvPr>
            <p:ph type="sldNum" sz="quarter" idx="4"/>
          </p:nvPr>
        </p:nvSpPr>
        <p:spPr/>
        <p:txBody>
          <a:bodyPr/>
          <a:lstStyle/>
          <a:p>
            <a:fld id="{93CAF254-72B9-406C-9E86-C9D983240C82}" type="slidenum">
              <a:rPr lang="en-US" smtClean="0"/>
              <a:pPr/>
              <a:t>157</a:t>
            </a:fld>
            <a:endParaRPr lang="en-US"/>
          </a:p>
        </p:txBody>
      </p:sp>
    </p:spTree>
    <p:extLst>
      <p:ext uri="{BB962C8B-B14F-4D97-AF65-F5344CB8AC3E}">
        <p14:creationId xmlns:p14="http://schemas.microsoft.com/office/powerpoint/2010/main" val="16993767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58E15-3AB8-EE1A-0AE8-D3D80914FC6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C06FFD-1147-BF90-D360-1ADBD50C7277}"/>
              </a:ext>
            </a:extLst>
          </p:cNvPr>
          <p:cNvSpPr>
            <a:spLocks noGrp="1"/>
          </p:cNvSpPr>
          <p:nvPr>
            <p:ph idx="1"/>
          </p:nvPr>
        </p:nvSpPr>
        <p:spPr>
          <a:xfrm>
            <a:off x="838200" y="1690688"/>
            <a:ext cx="10515600" cy="4249737"/>
          </a:xfrm>
        </p:spPr>
        <p:txBody>
          <a:bodyPr vert="horz" lIns="91440" tIns="45720" rIns="91440" bIns="45720" rtlCol="0" anchor="t">
            <a:normAutofit/>
          </a:bodyPr>
          <a:lstStyle/>
          <a:p>
            <a:pPr marL="0" indent="0">
              <a:buNone/>
            </a:pPr>
            <a:r>
              <a:rPr lang="en-US" sz="2800" b="1">
                <a:cs typeface="Arial"/>
              </a:rPr>
              <a:t>B. Calculation of Point Additions</a:t>
            </a:r>
          </a:p>
          <a:p>
            <a:r>
              <a:rPr lang="en-US" sz="2800" b="1">
                <a:solidFill>
                  <a:schemeClr val="accent4"/>
                </a:solidFill>
                <a:cs typeface="Arial"/>
              </a:rPr>
              <a:t>“Successful” properties criteria change:</a:t>
            </a:r>
            <a:r>
              <a:rPr lang="en-US" sz="2800">
                <a:solidFill>
                  <a:schemeClr val="accent4"/>
                </a:solidFill>
                <a:cs typeface="Arial"/>
              </a:rPr>
              <a:t> </a:t>
            </a:r>
            <a:r>
              <a:rPr lang="en-US" sz="2800">
                <a:cs typeface="Arial"/>
              </a:rPr>
              <a:t>Applicants will NOT receive point additions for properties which have open 8823s listing uncorrected noncompliance</a:t>
            </a:r>
          </a:p>
          <a:p>
            <a:pPr lvl="1"/>
            <a:r>
              <a:rPr lang="en-US" sz="2800" b="1">
                <a:cs typeface="Arial"/>
              </a:rPr>
              <a:t>Minimum Documentation:</a:t>
            </a:r>
            <a:r>
              <a:rPr lang="en-US" sz="2800">
                <a:cs typeface="Arial"/>
              </a:rPr>
              <a:t> </a:t>
            </a:r>
            <a:r>
              <a:rPr lang="en-US" sz="2800">
                <a:ea typeface="+mn-lt"/>
                <a:cs typeface="+mn-lt"/>
              </a:rPr>
              <a:t>“If applicable, proof of communication with DCA confirming cure of open 8823(s) is in progress”</a:t>
            </a:r>
            <a:endParaRPr lang="en-US" sz="2800" i="1">
              <a:cs typeface="Arial"/>
            </a:endParaRPr>
          </a:p>
        </p:txBody>
      </p:sp>
      <p:sp>
        <p:nvSpPr>
          <p:cNvPr id="3" name="Title 2">
            <a:extLst>
              <a:ext uri="{FF2B5EF4-FFF2-40B4-BE49-F238E27FC236}">
                <a16:creationId xmlns:a16="http://schemas.microsoft.com/office/drawing/2014/main" id="{716DEE14-7E57-CFEB-D561-8999D55D935A}"/>
              </a:ext>
            </a:extLst>
          </p:cNvPr>
          <p:cNvSpPr>
            <a:spLocks noGrp="1"/>
          </p:cNvSpPr>
          <p:nvPr>
            <p:ph type="title"/>
          </p:nvPr>
        </p:nvSpPr>
        <p:spPr/>
        <p:txBody>
          <a:bodyPr/>
          <a:lstStyle/>
          <a:p>
            <a:r>
              <a:rPr lang="en-US">
                <a:cs typeface="Arial"/>
              </a:rPr>
              <a:t>(Scoring) Compliance Performance</a:t>
            </a:r>
          </a:p>
        </p:txBody>
      </p:sp>
      <p:pic>
        <p:nvPicPr>
          <p:cNvPr id="4" name="Picture 3">
            <a:extLst>
              <a:ext uri="{FF2B5EF4-FFF2-40B4-BE49-F238E27FC236}">
                <a16:creationId xmlns:a16="http://schemas.microsoft.com/office/drawing/2014/main" id="{5A659FDF-4218-6F78-8EB0-AB5B6D341D1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9B6649BF-F77F-DF6B-4FB8-80E777C91960}"/>
              </a:ext>
            </a:extLst>
          </p:cNvPr>
          <p:cNvSpPr>
            <a:spLocks noGrp="1"/>
          </p:cNvSpPr>
          <p:nvPr>
            <p:ph type="sldNum" sz="quarter" idx="4"/>
          </p:nvPr>
        </p:nvSpPr>
        <p:spPr/>
        <p:txBody>
          <a:bodyPr/>
          <a:lstStyle/>
          <a:p>
            <a:fld id="{93CAF254-72B9-406C-9E86-C9D983240C82}" type="slidenum">
              <a:rPr lang="en-US" smtClean="0"/>
              <a:pPr/>
              <a:t>158</a:t>
            </a:fld>
            <a:endParaRPr lang="en-US"/>
          </a:p>
        </p:txBody>
      </p:sp>
    </p:spTree>
    <p:extLst>
      <p:ext uri="{BB962C8B-B14F-4D97-AF65-F5344CB8AC3E}">
        <p14:creationId xmlns:p14="http://schemas.microsoft.com/office/powerpoint/2010/main" val="18212309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8FEEA6-FC23-4BBA-4CA9-2AD48FF9F04E}"/>
              </a:ext>
            </a:extLst>
          </p:cNvPr>
          <p:cNvSpPr>
            <a:spLocks noGrp="1"/>
          </p:cNvSpPr>
          <p:nvPr>
            <p:ph idx="1"/>
          </p:nvPr>
        </p:nvSpPr>
        <p:spPr>
          <a:xfrm>
            <a:off x="838200" y="1511559"/>
            <a:ext cx="10515600" cy="4428866"/>
          </a:xfrm>
        </p:spPr>
        <p:txBody>
          <a:bodyPr vert="horz" lIns="91440" tIns="45720" rIns="91440" bIns="45720" rtlCol="0" anchor="t">
            <a:normAutofit lnSpcReduction="10000"/>
          </a:bodyPr>
          <a:lstStyle/>
          <a:p>
            <a:pPr marL="0" indent="0">
              <a:buNone/>
            </a:pPr>
            <a:r>
              <a:rPr lang="en-US" sz="2400" b="1" dirty="0">
                <a:cs typeface="Arial"/>
              </a:rPr>
              <a:t>A. Supportive Housing Referrals</a:t>
            </a:r>
          </a:p>
          <a:p>
            <a:r>
              <a:rPr lang="en-US" sz="2400" b="1" dirty="0">
                <a:solidFill>
                  <a:schemeClr val="accent4"/>
                </a:solidFill>
                <a:cs typeface="Arial"/>
              </a:rPr>
              <a:t>Referral population clarified: </a:t>
            </a:r>
            <a:r>
              <a:rPr lang="en-US" sz="2400" dirty="0">
                <a:cs typeface="Arial"/>
              </a:rPr>
              <a:t>“for persons with disabilities and those at risk of or experiencing homelessness”</a:t>
            </a:r>
            <a:endParaRPr lang="en-US" sz="2400" b="1" dirty="0">
              <a:cs typeface="Arial"/>
            </a:endParaRPr>
          </a:p>
          <a:p>
            <a:r>
              <a:rPr lang="en-US" sz="2400" b="1" dirty="0">
                <a:solidFill>
                  <a:schemeClr val="accent4"/>
                </a:solidFill>
                <a:cs typeface="Arial"/>
              </a:rPr>
              <a:t>Minimum reserved units reduced </a:t>
            </a:r>
            <a:r>
              <a:rPr lang="en-US" sz="2400" dirty="0">
                <a:solidFill>
                  <a:schemeClr val="accent4"/>
                </a:solidFill>
                <a:cs typeface="Arial"/>
              </a:rPr>
              <a:t>for 4%/Bonds Applications:</a:t>
            </a:r>
            <a:r>
              <a:rPr lang="en-US" sz="2400" dirty="0">
                <a:cs typeface="Arial"/>
              </a:rPr>
              <a:t> </a:t>
            </a:r>
            <a:r>
              <a:rPr lang="en-US" sz="2400" dirty="0">
                <a:ea typeface="+mn-lt"/>
                <a:cs typeface="+mn-lt"/>
              </a:rPr>
              <a:t>from 10% to 5%</a:t>
            </a:r>
          </a:p>
          <a:p>
            <a:r>
              <a:rPr lang="en-US" sz="2400" b="1" dirty="0">
                <a:solidFill>
                  <a:schemeClr val="accent4"/>
                </a:solidFill>
                <a:ea typeface="+mn-lt"/>
                <a:cs typeface="+mn-lt"/>
              </a:rPr>
              <a:t>Integrated Supportive Housing units vs Accessibility Standards units clarified: </a:t>
            </a:r>
            <a:r>
              <a:rPr lang="en-US" sz="2400" dirty="0">
                <a:ea typeface="+mn-lt"/>
                <a:cs typeface="+mn-lt"/>
              </a:rPr>
              <a:t>“The accessible and adaptable units reserved under this provision </a:t>
            </a:r>
            <a:r>
              <a:rPr lang="en-US" sz="2400" i="1" u="sng" dirty="0">
                <a:ea typeface="+mn-lt"/>
                <a:cs typeface="+mn-lt"/>
              </a:rPr>
              <a:t>may not be used to satisfy requirements for mobility-impaired and hearing- and sight-impaired residents under Accessibility Standards</a:t>
            </a:r>
            <a:r>
              <a:rPr lang="en-US" sz="2400" dirty="0">
                <a:ea typeface="+mn-lt"/>
                <a:cs typeface="+mn-lt"/>
              </a:rPr>
              <a:t>.”</a:t>
            </a:r>
            <a:endParaRPr lang="en-US" sz="2400" b="1" dirty="0">
              <a:ea typeface="+mn-lt"/>
              <a:cs typeface="+mn-lt"/>
            </a:endParaRPr>
          </a:p>
          <a:p>
            <a:r>
              <a:rPr lang="en-US" sz="2400" dirty="0">
                <a:cs typeface="Arial"/>
              </a:rPr>
              <a:t>Referrals with Project-based Rental Assistance Contract</a:t>
            </a:r>
          </a:p>
          <a:p>
            <a:pPr lvl="1"/>
            <a:r>
              <a:rPr lang="en-US" sz="2400" b="1" dirty="0">
                <a:solidFill>
                  <a:schemeClr val="accent4"/>
                </a:solidFill>
                <a:cs typeface="Arial"/>
              </a:rPr>
              <a:t>Documentation updated:</a:t>
            </a:r>
            <a:r>
              <a:rPr lang="en-US" sz="2400" dirty="0">
                <a:solidFill>
                  <a:schemeClr val="accent4"/>
                </a:solidFill>
                <a:cs typeface="Arial"/>
              </a:rPr>
              <a:t> </a:t>
            </a:r>
            <a:r>
              <a:rPr lang="en-US" sz="2400" dirty="0">
                <a:ea typeface="+mn-lt"/>
                <a:cs typeface="+mn-lt"/>
              </a:rPr>
              <a:t>units reserved to 30% AMI or lower must be reflected in Revenues &amp; Expenses tab</a:t>
            </a:r>
          </a:p>
        </p:txBody>
      </p:sp>
      <p:sp>
        <p:nvSpPr>
          <p:cNvPr id="3" name="Title 2">
            <a:extLst>
              <a:ext uri="{FF2B5EF4-FFF2-40B4-BE49-F238E27FC236}">
                <a16:creationId xmlns:a16="http://schemas.microsoft.com/office/drawing/2014/main" id="{0F4102C0-95B1-041D-AE7A-1BC7AF6BAF85}"/>
              </a:ext>
            </a:extLst>
          </p:cNvPr>
          <p:cNvSpPr>
            <a:spLocks noGrp="1"/>
          </p:cNvSpPr>
          <p:nvPr>
            <p:ph type="title"/>
          </p:nvPr>
        </p:nvSpPr>
        <p:spPr/>
        <p:txBody>
          <a:bodyPr/>
          <a:lstStyle/>
          <a:p>
            <a:r>
              <a:rPr lang="en-US" dirty="0">
                <a:cs typeface="Arial"/>
              </a:rPr>
              <a:t>(Scoring) Integrated Supportive Housing </a:t>
            </a:r>
          </a:p>
        </p:txBody>
      </p:sp>
      <p:pic>
        <p:nvPicPr>
          <p:cNvPr id="4" name="Picture 3">
            <a:extLst>
              <a:ext uri="{FF2B5EF4-FFF2-40B4-BE49-F238E27FC236}">
                <a16:creationId xmlns:a16="http://schemas.microsoft.com/office/drawing/2014/main" id="{5A7D9D77-7792-2C39-BE7D-9EB9F770D6FA}"/>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7BF83DCF-168D-C55A-F591-E773913D18DE}"/>
              </a:ext>
            </a:extLst>
          </p:cNvPr>
          <p:cNvSpPr>
            <a:spLocks noGrp="1"/>
          </p:cNvSpPr>
          <p:nvPr>
            <p:ph type="sldNum" sz="quarter" idx="4"/>
          </p:nvPr>
        </p:nvSpPr>
        <p:spPr/>
        <p:txBody>
          <a:bodyPr/>
          <a:lstStyle/>
          <a:p>
            <a:fld id="{93CAF254-72B9-406C-9E86-C9D983240C82}" type="slidenum">
              <a:rPr lang="en-US" smtClean="0"/>
              <a:pPr/>
              <a:t>159</a:t>
            </a:fld>
            <a:endParaRPr lang="en-US"/>
          </a:p>
        </p:txBody>
      </p:sp>
    </p:spTree>
    <p:extLst>
      <p:ext uri="{BB962C8B-B14F-4D97-AF65-F5344CB8AC3E}">
        <p14:creationId xmlns:p14="http://schemas.microsoft.com/office/powerpoint/2010/main" val="2533471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6715F-9B02-F2DF-5439-51BE5CF798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6007C3-8429-D47F-CBE6-029BE039F013}"/>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788F6AC4-E7C7-6903-9745-43CCD7E28F68}"/>
              </a:ext>
            </a:extLst>
          </p:cNvPr>
          <p:cNvSpPr>
            <a:spLocks noGrp="1"/>
          </p:cNvSpPr>
          <p:nvPr>
            <p:ph type="body" sz="quarter" idx="10"/>
          </p:nvPr>
        </p:nvSpPr>
        <p:spPr/>
        <p:txBody>
          <a:bodyPr>
            <a:normAutofit/>
          </a:bodyPr>
          <a:lstStyle/>
          <a:p>
            <a:r>
              <a:rPr lang="en-US"/>
              <a:t>Brendan Waterman</a:t>
            </a:r>
          </a:p>
        </p:txBody>
      </p:sp>
      <p:sp>
        <p:nvSpPr>
          <p:cNvPr id="5" name="Text Placeholder 4">
            <a:extLst>
              <a:ext uri="{FF2B5EF4-FFF2-40B4-BE49-F238E27FC236}">
                <a16:creationId xmlns:a16="http://schemas.microsoft.com/office/drawing/2014/main" id="{048F3CFD-07FE-3A71-06D5-77A457C0B297}"/>
              </a:ext>
            </a:extLst>
          </p:cNvPr>
          <p:cNvSpPr>
            <a:spLocks noGrp="1"/>
          </p:cNvSpPr>
          <p:nvPr>
            <p:ph type="body" sz="quarter" idx="11"/>
          </p:nvPr>
        </p:nvSpPr>
        <p:spPr/>
        <p:txBody>
          <a:bodyPr>
            <a:normAutofit/>
          </a:bodyPr>
          <a:lstStyle/>
          <a:p>
            <a:r>
              <a:rPr lang="en-US"/>
              <a:t>Brendan.Waterman@dca.ga.gov</a:t>
            </a:r>
          </a:p>
        </p:txBody>
      </p:sp>
      <p:sp>
        <p:nvSpPr>
          <p:cNvPr id="7" name="Text Placeholder 6">
            <a:extLst>
              <a:ext uri="{FF2B5EF4-FFF2-40B4-BE49-F238E27FC236}">
                <a16:creationId xmlns:a16="http://schemas.microsoft.com/office/drawing/2014/main" id="{2E017AA8-7A6B-4204-CEB5-8540F145B99A}"/>
              </a:ext>
            </a:extLst>
          </p:cNvPr>
          <p:cNvSpPr>
            <a:spLocks noGrp="1"/>
          </p:cNvSpPr>
          <p:nvPr>
            <p:ph type="body" sz="quarter" idx="13"/>
          </p:nvPr>
        </p:nvSpPr>
        <p:spPr/>
        <p:txBody>
          <a:bodyPr>
            <a:normAutofit/>
          </a:bodyPr>
          <a:lstStyle/>
          <a:p>
            <a:r>
              <a:rPr lang="en-US" i="1"/>
              <a:t>Allocation Manager</a:t>
            </a:r>
          </a:p>
        </p:txBody>
      </p:sp>
      <p:sp>
        <p:nvSpPr>
          <p:cNvPr id="19" name="Text Placeholder 18">
            <a:extLst>
              <a:ext uri="{FF2B5EF4-FFF2-40B4-BE49-F238E27FC236}">
                <a16:creationId xmlns:a16="http://schemas.microsoft.com/office/drawing/2014/main" id="{BD949B48-DDB6-7A51-8D9C-61E33F48D7C0}"/>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17257892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CAA34-D4F7-FCBA-D159-642972AC598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607FCE-AB5C-8489-08DE-83B8CFDAB974}"/>
              </a:ext>
            </a:extLst>
          </p:cNvPr>
          <p:cNvSpPr>
            <a:spLocks noGrp="1"/>
          </p:cNvSpPr>
          <p:nvPr>
            <p:ph idx="1"/>
          </p:nvPr>
        </p:nvSpPr>
        <p:spPr>
          <a:xfrm>
            <a:off x="838200" y="1511559"/>
            <a:ext cx="10515600" cy="4428866"/>
          </a:xfrm>
        </p:spPr>
        <p:txBody>
          <a:bodyPr vert="horz" lIns="91440" tIns="45720" rIns="91440" bIns="45720" rtlCol="0" anchor="t">
            <a:normAutofit lnSpcReduction="10000"/>
          </a:bodyPr>
          <a:lstStyle/>
          <a:p>
            <a:pPr marL="0" indent="0">
              <a:buNone/>
            </a:pPr>
            <a:r>
              <a:rPr lang="en-US" sz="2800" b="1" dirty="0">
                <a:cs typeface="Arial"/>
              </a:rPr>
              <a:t>A. Supportive Housing Referrals</a:t>
            </a:r>
          </a:p>
          <a:p>
            <a:r>
              <a:rPr lang="en-US" sz="2800" b="1" dirty="0">
                <a:cs typeface="Arial"/>
              </a:rPr>
              <a:t>Minimum Documentation</a:t>
            </a:r>
          </a:p>
          <a:p>
            <a:pPr lvl="1"/>
            <a:r>
              <a:rPr lang="en-US" sz="2800" b="1" dirty="0">
                <a:solidFill>
                  <a:schemeClr val="accent4"/>
                </a:solidFill>
                <a:cs typeface="Arial"/>
              </a:rPr>
              <a:t>Added:</a:t>
            </a:r>
            <a:r>
              <a:rPr lang="en-US" sz="2800" dirty="0">
                <a:ea typeface="+mn-lt"/>
                <a:cs typeface="+mn-lt"/>
              </a:rPr>
              <a:t> Letter(s) of support from DCA-approved entity(</a:t>
            </a:r>
            <a:r>
              <a:rPr lang="en-US" sz="2800" dirty="0" err="1">
                <a:ea typeface="+mn-lt"/>
                <a:cs typeface="+mn-lt"/>
              </a:rPr>
              <a:t>ies</a:t>
            </a:r>
            <a:r>
              <a:rPr lang="en-US" sz="2800" dirty="0">
                <a:ea typeface="+mn-lt"/>
                <a:cs typeface="+mn-lt"/>
              </a:rPr>
              <a:t>) confirming intent to enter into MOU</a:t>
            </a:r>
          </a:p>
          <a:p>
            <a:pPr lvl="1"/>
            <a:r>
              <a:rPr lang="en-US" sz="2800" b="1" dirty="0">
                <a:solidFill>
                  <a:schemeClr val="accent4"/>
                </a:solidFill>
                <a:ea typeface="+mn-lt"/>
                <a:cs typeface="+mn-lt"/>
              </a:rPr>
              <a:t>Added </a:t>
            </a:r>
            <a:r>
              <a:rPr lang="en-US" sz="2800" dirty="0">
                <a:solidFill>
                  <a:schemeClr val="accent4"/>
                </a:solidFill>
                <a:ea typeface="+mn-lt"/>
                <a:cs typeface="+mn-lt"/>
              </a:rPr>
              <a:t>for “with PBRA Contract”: </a:t>
            </a:r>
            <a:r>
              <a:rPr lang="en-US" sz="2800" dirty="0">
                <a:ea typeface="+mn-lt"/>
                <a:cs typeface="+mn-lt"/>
              </a:rPr>
              <a:t>Revenues and Expenses tab reflecting reserved units restricted to 30% AMI or lower</a:t>
            </a:r>
          </a:p>
          <a:p>
            <a:pPr lvl="1"/>
            <a:r>
              <a:rPr lang="en-US" sz="2800" b="1" dirty="0">
                <a:solidFill>
                  <a:schemeClr val="accent4"/>
                </a:solidFill>
                <a:ea typeface="+mn-lt"/>
                <a:cs typeface="+mn-lt"/>
              </a:rPr>
              <a:t>Changed </a:t>
            </a:r>
            <a:r>
              <a:rPr lang="en-US" sz="2800" dirty="0">
                <a:solidFill>
                  <a:schemeClr val="accent4"/>
                </a:solidFill>
                <a:ea typeface="+mn-lt"/>
                <a:cs typeface="+mn-lt"/>
              </a:rPr>
              <a:t>for owner-managed/site-based PBRA waitlist</a:t>
            </a:r>
            <a:r>
              <a:rPr lang="en-US" sz="2800" b="1" dirty="0">
                <a:solidFill>
                  <a:schemeClr val="accent4"/>
                </a:solidFill>
                <a:ea typeface="+mn-lt"/>
                <a:cs typeface="+mn-lt"/>
              </a:rPr>
              <a:t>:</a:t>
            </a:r>
          </a:p>
          <a:p>
            <a:pPr lvl="2"/>
            <a:r>
              <a:rPr lang="en-US" sz="2800" dirty="0">
                <a:ea typeface="+mn-lt"/>
                <a:cs typeface="+mn-lt"/>
              </a:rPr>
              <a:t>Commitment from PHA to allow site to manage own waitlist</a:t>
            </a:r>
          </a:p>
          <a:p>
            <a:pPr lvl="2"/>
            <a:r>
              <a:rPr lang="en-US" sz="2800" dirty="0">
                <a:ea typeface="+mn-lt"/>
                <a:cs typeface="+mn-lt"/>
              </a:rPr>
              <a:t>Commitment from owner to pursue preferences consistent with the MOUs</a:t>
            </a:r>
          </a:p>
        </p:txBody>
      </p:sp>
      <p:sp>
        <p:nvSpPr>
          <p:cNvPr id="3" name="Title 2">
            <a:extLst>
              <a:ext uri="{FF2B5EF4-FFF2-40B4-BE49-F238E27FC236}">
                <a16:creationId xmlns:a16="http://schemas.microsoft.com/office/drawing/2014/main" id="{90EDC2E9-C984-4C88-5AF5-3FD1605C67A4}"/>
              </a:ext>
            </a:extLst>
          </p:cNvPr>
          <p:cNvSpPr>
            <a:spLocks noGrp="1"/>
          </p:cNvSpPr>
          <p:nvPr>
            <p:ph type="title"/>
          </p:nvPr>
        </p:nvSpPr>
        <p:spPr/>
        <p:txBody>
          <a:bodyPr/>
          <a:lstStyle/>
          <a:p>
            <a:r>
              <a:rPr lang="en-US" dirty="0">
                <a:cs typeface="Arial"/>
              </a:rPr>
              <a:t>(Scoring) Integrated Supportive Housing </a:t>
            </a:r>
          </a:p>
        </p:txBody>
      </p:sp>
      <p:pic>
        <p:nvPicPr>
          <p:cNvPr id="4" name="Picture 3">
            <a:extLst>
              <a:ext uri="{FF2B5EF4-FFF2-40B4-BE49-F238E27FC236}">
                <a16:creationId xmlns:a16="http://schemas.microsoft.com/office/drawing/2014/main" id="{EC5C6703-A734-0F36-85E6-A73B55C5A8F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373EBC5-8186-15B1-4E0C-FECEB9A220CE}"/>
              </a:ext>
            </a:extLst>
          </p:cNvPr>
          <p:cNvSpPr>
            <a:spLocks noGrp="1"/>
          </p:cNvSpPr>
          <p:nvPr>
            <p:ph type="sldNum" sz="quarter" idx="4"/>
          </p:nvPr>
        </p:nvSpPr>
        <p:spPr/>
        <p:txBody>
          <a:bodyPr/>
          <a:lstStyle/>
          <a:p>
            <a:fld id="{93CAF254-72B9-406C-9E86-C9D983240C82}" type="slidenum">
              <a:rPr lang="en-US" smtClean="0"/>
              <a:pPr/>
              <a:t>160</a:t>
            </a:fld>
            <a:endParaRPr lang="en-US"/>
          </a:p>
        </p:txBody>
      </p:sp>
    </p:spTree>
    <p:extLst>
      <p:ext uri="{BB962C8B-B14F-4D97-AF65-F5344CB8AC3E}">
        <p14:creationId xmlns:p14="http://schemas.microsoft.com/office/powerpoint/2010/main" val="17953793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00468-81D1-4F9F-0744-B4685B6D107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71E5FC-5AC3-4FA0-82E3-30C9AB7A3080}"/>
              </a:ext>
            </a:extLst>
          </p:cNvPr>
          <p:cNvSpPr>
            <a:spLocks noGrp="1"/>
          </p:cNvSpPr>
          <p:nvPr>
            <p:ph idx="1"/>
          </p:nvPr>
        </p:nvSpPr>
        <p:spPr>
          <a:xfrm>
            <a:off x="838200" y="1690688"/>
            <a:ext cx="10515600" cy="4249737"/>
          </a:xfrm>
        </p:spPr>
        <p:txBody>
          <a:bodyPr vert="horz" lIns="91440" tIns="45720" rIns="91440" bIns="45720" rtlCol="0" anchor="t">
            <a:noAutofit/>
          </a:bodyPr>
          <a:lstStyle/>
          <a:p>
            <a:pPr marL="342900" indent="-342900"/>
            <a:r>
              <a:rPr lang="en-US" sz="2400" b="1" dirty="0">
                <a:solidFill>
                  <a:schemeClr val="accent4"/>
                </a:solidFill>
                <a:cs typeface="Arial"/>
              </a:rPr>
              <a:t>Document eligibility clarified:</a:t>
            </a:r>
          </a:p>
          <a:p>
            <a:pPr marL="800100" lvl="1" indent="-342900"/>
            <a:r>
              <a:rPr lang="en-US" sz="2400" dirty="0">
                <a:cs typeface="Arial"/>
              </a:rPr>
              <a:t>“Where applicable, each document must be executed and dated prior to the Competitive Application deadline </a:t>
            </a:r>
            <a:r>
              <a:rPr lang="en-US" sz="2400" i="1" u="sng" dirty="0">
                <a:cs typeface="Arial"/>
              </a:rPr>
              <a:t>and may not be expired</a:t>
            </a:r>
            <a:r>
              <a:rPr lang="en-US" sz="2400" dirty="0">
                <a:cs typeface="Arial"/>
              </a:rPr>
              <a:t>.”</a:t>
            </a:r>
          </a:p>
          <a:p>
            <a:pPr marL="800100" lvl="1" indent="-342900"/>
            <a:r>
              <a:rPr lang="en-US" sz="2400" b="1" dirty="0">
                <a:cs typeface="Arial"/>
              </a:rPr>
              <a:t>Phase 1 Environmental Site Assessment</a:t>
            </a:r>
            <a:r>
              <a:rPr lang="en-US" sz="2400" dirty="0">
                <a:cs typeface="Arial"/>
              </a:rPr>
              <a:t>:</a:t>
            </a:r>
          </a:p>
          <a:p>
            <a:pPr marL="1257300" lvl="2" indent="-342900"/>
            <a:r>
              <a:rPr lang="en-US" sz="2400" dirty="0">
                <a:cs typeface="Arial"/>
              </a:rPr>
              <a:t>Must be </a:t>
            </a:r>
            <a:r>
              <a:rPr lang="en-US" sz="2400" i="1" u="sng" dirty="0">
                <a:cs typeface="Arial"/>
              </a:rPr>
              <a:t>dated within 18 months of Competitive Application deadline</a:t>
            </a:r>
          </a:p>
          <a:p>
            <a:pPr marL="342900" indent="-342900"/>
            <a:r>
              <a:rPr lang="en-US" sz="2400" b="1" dirty="0">
                <a:solidFill>
                  <a:schemeClr val="accent4"/>
                </a:solidFill>
                <a:cs typeface="Arial"/>
              </a:rPr>
              <a:t>Item added:</a:t>
            </a:r>
            <a:r>
              <a:rPr lang="en-US" sz="2400" dirty="0">
                <a:solidFill>
                  <a:schemeClr val="accent4"/>
                </a:solidFill>
                <a:cs typeface="Arial"/>
              </a:rPr>
              <a:t> </a:t>
            </a:r>
            <a:r>
              <a:rPr lang="en-US" sz="2400" dirty="0">
                <a:cs typeface="Arial"/>
              </a:rPr>
              <a:t>(2 points) Bond inducement resolution from the issuing authority</a:t>
            </a:r>
          </a:p>
          <a:p>
            <a:pPr marL="800100" lvl="1" indent="-342900"/>
            <a:r>
              <a:rPr lang="en-US" sz="2400" dirty="0">
                <a:cs typeface="Arial"/>
              </a:rPr>
              <a:t>Max section score increased to 15 points</a:t>
            </a:r>
          </a:p>
          <a:p>
            <a:pPr marL="342900" indent="-342900"/>
            <a:r>
              <a:rPr lang="en-US" sz="2400" b="1" dirty="0">
                <a:solidFill>
                  <a:schemeClr val="accent4"/>
                </a:solidFill>
                <a:cs typeface="Arial"/>
              </a:rPr>
              <a:t>Subsection removed:</a:t>
            </a:r>
            <a:r>
              <a:rPr lang="en-US" sz="2400" dirty="0">
                <a:cs typeface="Arial"/>
              </a:rPr>
              <a:t> B. Readiness to Proceed Narrative</a:t>
            </a:r>
          </a:p>
          <a:p>
            <a:pPr marL="0" indent="0">
              <a:buNone/>
            </a:pPr>
            <a:endParaRPr lang="en-US" sz="2400" i="1" dirty="0">
              <a:cs typeface="Arial"/>
            </a:endParaRPr>
          </a:p>
        </p:txBody>
      </p:sp>
      <p:sp>
        <p:nvSpPr>
          <p:cNvPr id="3" name="Title 2">
            <a:extLst>
              <a:ext uri="{FF2B5EF4-FFF2-40B4-BE49-F238E27FC236}">
                <a16:creationId xmlns:a16="http://schemas.microsoft.com/office/drawing/2014/main" id="{E6BC828C-38D8-0358-5427-1C90B2D4FA6B}"/>
              </a:ext>
            </a:extLst>
          </p:cNvPr>
          <p:cNvSpPr>
            <a:spLocks noGrp="1"/>
          </p:cNvSpPr>
          <p:nvPr>
            <p:ph type="title"/>
          </p:nvPr>
        </p:nvSpPr>
        <p:spPr/>
        <p:txBody>
          <a:bodyPr/>
          <a:lstStyle/>
          <a:p>
            <a:r>
              <a:rPr lang="en-US">
                <a:cs typeface="Arial"/>
              </a:rPr>
              <a:t>(Scoring) Readiness to Proceed</a:t>
            </a:r>
          </a:p>
        </p:txBody>
      </p:sp>
      <p:pic>
        <p:nvPicPr>
          <p:cNvPr id="4" name="Picture 3">
            <a:extLst>
              <a:ext uri="{FF2B5EF4-FFF2-40B4-BE49-F238E27FC236}">
                <a16:creationId xmlns:a16="http://schemas.microsoft.com/office/drawing/2014/main" id="{0868809A-7D91-433F-97AD-C2B6EC7BE29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73A1ADF0-3F16-9B96-4D4E-F256A4A56AF3}"/>
              </a:ext>
            </a:extLst>
          </p:cNvPr>
          <p:cNvSpPr>
            <a:spLocks noGrp="1"/>
          </p:cNvSpPr>
          <p:nvPr>
            <p:ph type="sldNum" sz="quarter" idx="4"/>
          </p:nvPr>
        </p:nvSpPr>
        <p:spPr/>
        <p:txBody>
          <a:bodyPr/>
          <a:lstStyle/>
          <a:p>
            <a:fld id="{93CAF254-72B9-406C-9E86-C9D983240C82}" type="slidenum">
              <a:rPr lang="en-US" smtClean="0"/>
              <a:pPr/>
              <a:t>161</a:t>
            </a:fld>
            <a:endParaRPr lang="en-US"/>
          </a:p>
        </p:txBody>
      </p:sp>
    </p:spTree>
    <p:extLst>
      <p:ext uri="{BB962C8B-B14F-4D97-AF65-F5344CB8AC3E}">
        <p14:creationId xmlns:p14="http://schemas.microsoft.com/office/powerpoint/2010/main" val="5449026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469D5B-F573-7492-4E0B-6398E1BEE60D}"/>
              </a:ext>
            </a:extLst>
          </p:cNvPr>
          <p:cNvSpPr>
            <a:spLocks noGrp="1"/>
          </p:cNvSpPr>
          <p:nvPr>
            <p:ph idx="1"/>
          </p:nvPr>
        </p:nvSpPr>
        <p:spPr>
          <a:xfrm>
            <a:off x="838200" y="1520890"/>
            <a:ext cx="10515600" cy="4419535"/>
          </a:xfrm>
        </p:spPr>
        <p:txBody>
          <a:bodyPr vert="horz" lIns="91440" tIns="45720" rIns="91440" bIns="45720" rtlCol="0" anchor="t">
            <a:normAutofit fontScale="92500" lnSpcReduction="10000"/>
          </a:bodyPr>
          <a:lstStyle/>
          <a:p>
            <a:pPr marL="0" indent="0">
              <a:buNone/>
            </a:pPr>
            <a:r>
              <a:rPr lang="en-US" sz="2400" b="1" dirty="0">
                <a:cs typeface="Arial"/>
              </a:rPr>
              <a:t>1. Requirements</a:t>
            </a:r>
          </a:p>
          <a:p>
            <a:r>
              <a:rPr lang="en-US" sz="2400" b="1" dirty="0">
                <a:solidFill>
                  <a:schemeClr val="accent4"/>
                </a:solidFill>
                <a:cs typeface="Arial"/>
              </a:rPr>
              <a:t>Eligibility extended </a:t>
            </a:r>
            <a:r>
              <a:rPr lang="en-US" sz="2400" dirty="0">
                <a:solidFill>
                  <a:schemeClr val="accent4"/>
                </a:solidFill>
                <a:cs typeface="Arial"/>
              </a:rPr>
              <a:t>to </a:t>
            </a:r>
            <a:r>
              <a:rPr lang="en-US" sz="2400" i="1" u="sng" dirty="0">
                <a:solidFill>
                  <a:schemeClr val="accent4"/>
                </a:solidFill>
                <a:cs typeface="Arial"/>
              </a:rPr>
              <a:t>proposed</a:t>
            </a:r>
            <a:r>
              <a:rPr lang="en-US" sz="2400" dirty="0">
                <a:solidFill>
                  <a:schemeClr val="accent4"/>
                </a:solidFill>
                <a:cs typeface="Arial"/>
              </a:rPr>
              <a:t> development characteristics:</a:t>
            </a:r>
            <a:r>
              <a:rPr lang="en-US" sz="2400" dirty="0">
                <a:cs typeface="Arial"/>
              </a:rPr>
              <a:t> Desirable characteristics that are proposed to be completed as part of the proposed development may be eligible for points in this section.</a:t>
            </a:r>
          </a:p>
          <a:p>
            <a:pPr lvl="1"/>
            <a:r>
              <a:rPr lang="en-US" sz="2400" b="1" dirty="0">
                <a:solidFill>
                  <a:schemeClr val="accent4"/>
                </a:solidFill>
                <a:cs typeface="Arial"/>
              </a:rPr>
              <a:t>Minimum Documentation added:</a:t>
            </a:r>
            <a:r>
              <a:rPr lang="en-US" sz="2400" dirty="0">
                <a:solidFill>
                  <a:schemeClr val="accent4"/>
                </a:solidFill>
                <a:cs typeface="Arial"/>
              </a:rPr>
              <a:t> </a:t>
            </a:r>
            <a:r>
              <a:rPr lang="en-US" sz="2400" dirty="0">
                <a:cs typeface="Arial"/>
              </a:rPr>
              <a:t>all minimum documentation required under </a:t>
            </a:r>
            <a:r>
              <a:rPr lang="en-US" sz="2400" b="1" dirty="0">
                <a:cs typeface="Arial"/>
              </a:rPr>
              <a:t>(Threshold) Site Information and Conceptual Site Development Plan</a:t>
            </a:r>
            <a:r>
              <a:rPr lang="en-US" sz="2400" dirty="0">
                <a:cs typeface="Arial"/>
              </a:rPr>
              <a:t> showing plans for proposed desirable characteristics, and all minimum documentation required under </a:t>
            </a:r>
            <a:r>
              <a:rPr lang="en-US" sz="2400" b="1" dirty="0">
                <a:cs typeface="Arial"/>
              </a:rPr>
              <a:t>(Threshold) Site Zoning</a:t>
            </a:r>
            <a:r>
              <a:rPr lang="en-US" sz="2400" dirty="0">
                <a:cs typeface="Arial"/>
              </a:rPr>
              <a:t>.</a:t>
            </a:r>
          </a:p>
          <a:p>
            <a:pPr marL="0" indent="0">
              <a:buNone/>
            </a:pPr>
            <a:r>
              <a:rPr lang="en-US" sz="2400" b="1" dirty="0">
                <a:cs typeface="Arial"/>
              </a:rPr>
              <a:t>2. Eligibility</a:t>
            </a:r>
          </a:p>
          <a:p>
            <a:r>
              <a:rPr lang="en-US" sz="2400" b="1" dirty="0">
                <a:solidFill>
                  <a:schemeClr val="accent4"/>
                </a:solidFill>
                <a:cs typeface="Arial"/>
              </a:rPr>
              <a:t>Eligible college/university type expanded:</a:t>
            </a:r>
            <a:r>
              <a:rPr lang="en-US" sz="2400" dirty="0">
                <a:solidFill>
                  <a:schemeClr val="accent4"/>
                </a:solidFill>
                <a:cs typeface="Arial"/>
              </a:rPr>
              <a:t> </a:t>
            </a:r>
            <a:r>
              <a:rPr lang="en-US" sz="2400" dirty="0">
                <a:cs typeface="Arial"/>
              </a:rPr>
              <a:t>(</a:t>
            </a:r>
            <a:r>
              <a:rPr lang="en-US" sz="2400" dirty="0" err="1">
                <a:cs typeface="Arial"/>
              </a:rPr>
              <a:t>i</a:t>
            </a:r>
            <a:r>
              <a:rPr lang="en-US" sz="2400" dirty="0">
                <a:cs typeface="Arial"/>
              </a:rPr>
              <a:t>) </a:t>
            </a:r>
            <a:r>
              <a:rPr lang="en-US" sz="2400" dirty="0">
                <a:ea typeface="+mn-lt"/>
                <a:cs typeface="+mn-lt"/>
              </a:rPr>
              <a:t>College or university that is part of the Technical College System of Georgia </a:t>
            </a:r>
            <a:r>
              <a:rPr lang="en-US" sz="2400" i="1" u="sng" dirty="0">
                <a:ea typeface="+mn-lt"/>
                <a:cs typeface="+mn-lt"/>
              </a:rPr>
              <a:t>or University System of Georgia</a:t>
            </a:r>
          </a:p>
          <a:p>
            <a:r>
              <a:rPr lang="en-US" sz="2400" b="1" dirty="0">
                <a:solidFill>
                  <a:schemeClr val="accent4"/>
                </a:solidFill>
                <a:ea typeface="+mn-lt"/>
                <a:cs typeface="+mn-lt"/>
              </a:rPr>
              <a:t>Grocery store/supermarket (c) eligibility clarified: </a:t>
            </a:r>
            <a:r>
              <a:rPr lang="en-US" sz="2400" dirty="0">
                <a:ea typeface="+mn-lt"/>
                <a:cs typeface="+mn-lt"/>
              </a:rPr>
              <a:t>high-end specialty stores, </a:t>
            </a:r>
            <a:r>
              <a:rPr lang="en-US" sz="2400" i="1" u="sng" dirty="0">
                <a:ea typeface="+mn-lt"/>
                <a:cs typeface="+mn-lt"/>
              </a:rPr>
              <a:t>gas stations</a:t>
            </a:r>
            <a:r>
              <a:rPr lang="en-US" sz="2400" dirty="0">
                <a:ea typeface="+mn-lt"/>
                <a:cs typeface="+mn-lt"/>
              </a:rPr>
              <a:t>, and convenience stores not eligible</a:t>
            </a:r>
          </a:p>
          <a:p>
            <a:endParaRPr lang="en-US" sz="2400" dirty="0">
              <a:ea typeface="+mn-lt"/>
              <a:cs typeface="+mn-lt"/>
            </a:endParaRPr>
          </a:p>
        </p:txBody>
      </p:sp>
      <p:sp>
        <p:nvSpPr>
          <p:cNvPr id="3" name="Title 2">
            <a:extLst>
              <a:ext uri="{FF2B5EF4-FFF2-40B4-BE49-F238E27FC236}">
                <a16:creationId xmlns:a16="http://schemas.microsoft.com/office/drawing/2014/main" id="{FEB90F9A-E532-5E0F-F3DB-64361555CF1F}"/>
              </a:ext>
            </a:extLst>
          </p:cNvPr>
          <p:cNvSpPr>
            <a:spLocks noGrp="1"/>
          </p:cNvSpPr>
          <p:nvPr>
            <p:ph type="title"/>
          </p:nvPr>
        </p:nvSpPr>
        <p:spPr/>
        <p:txBody>
          <a:bodyPr/>
          <a:lstStyle/>
          <a:p>
            <a:r>
              <a:rPr lang="en-US" dirty="0">
                <a:cs typeface="Arial"/>
              </a:rPr>
              <a:t>(Scoring) Desirable/Undesirable Activities</a:t>
            </a:r>
            <a:endParaRPr lang="en-US" dirty="0"/>
          </a:p>
        </p:txBody>
      </p:sp>
      <p:pic>
        <p:nvPicPr>
          <p:cNvPr id="4" name="Picture 3">
            <a:extLst>
              <a:ext uri="{FF2B5EF4-FFF2-40B4-BE49-F238E27FC236}">
                <a16:creationId xmlns:a16="http://schemas.microsoft.com/office/drawing/2014/main" id="{667D6DDC-6562-ED4B-2537-C31B21778B3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8295D63A-7F04-0944-7878-66DFE6ED597E}"/>
              </a:ext>
            </a:extLst>
          </p:cNvPr>
          <p:cNvSpPr>
            <a:spLocks noGrp="1"/>
          </p:cNvSpPr>
          <p:nvPr>
            <p:ph type="sldNum" sz="quarter" idx="4"/>
          </p:nvPr>
        </p:nvSpPr>
        <p:spPr/>
        <p:txBody>
          <a:bodyPr/>
          <a:lstStyle/>
          <a:p>
            <a:fld id="{93CAF254-72B9-406C-9E86-C9D983240C82}" type="slidenum">
              <a:rPr lang="en-US" smtClean="0"/>
              <a:pPr/>
              <a:t>162</a:t>
            </a:fld>
            <a:endParaRPr lang="en-US"/>
          </a:p>
        </p:txBody>
      </p:sp>
    </p:spTree>
    <p:extLst>
      <p:ext uri="{BB962C8B-B14F-4D97-AF65-F5344CB8AC3E}">
        <p14:creationId xmlns:p14="http://schemas.microsoft.com/office/powerpoint/2010/main" val="20272894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9642D-22F9-6DF2-984A-1662A24AEF4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E88345-26DD-BE2D-12E9-D12AD408A783}"/>
              </a:ext>
            </a:extLst>
          </p:cNvPr>
          <p:cNvSpPr>
            <a:spLocks noGrp="1"/>
          </p:cNvSpPr>
          <p:nvPr>
            <p:ph idx="1"/>
          </p:nvPr>
        </p:nvSpPr>
        <p:spPr/>
        <p:txBody>
          <a:bodyPr vert="horz" lIns="91440" tIns="45720" rIns="91440" bIns="45720" rtlCol="0" anchor="t">
            <a:normAutofit/>
          </a:bodyPr>
          <a:lstStyle/>
          <a:p>
            <a:pPr marL="0" indent="0">
              <a:buNone/>
            </a:pPr>
            <a:r>
              <a:rPr lang="en-US" sz="2400" b="1">
                <a:cs typeface="Arial"/>
              </a:rPr>
              <a:t>3. Point determinations</a:t>
            </a:r>
          </a:p>
          <a:p>
            <a:r>
              <a:rPr lang="en-US" sz="2400" b="1">
                <a:solidFill>
                  <a:schemeClr val="accent4"/>
                </a:solidFill>
                <a:cs typeface="Arial"/>
              </a:rPr>
              <a:t>Distances extended:</a:t>
            </a:r>
            <a:r>
              <a:rPr lang="en-US" sz="2400">
                <a:solidFill>
                  <a:schemeClr val="accent4"/>
                </a:solidFill>
                <a:cs typeface="Arial"/>
              </a:rPr>
              <a:t> </a:t>
            </a:r>
            <a:r>
              <a:rPr lang="en-US" sz="2400">
                <a:ea typeface="+mn-lt"/>
                <a:cs typeface="+mn-lt"/>
              </a:rPr>
              <a:t>Distances eligible for points extended</a:t>
            </a:r>
          </a:p>
        </p:txBody>
      </p:sp>
      <p:sp>
        <p:nvSpPr>
          <p:cNvPr id="3" name="Title 2">
            <a:extLst>
              <a:ext uri="{FF2B5EF4-FFF2-40B4-BE49-F238E27FC236}">
                <a16:creationId xmlns:a16="http://schemas.microsoft.com/office/drawing/2014/main" id="{00695734-DB09-2C44-95E2-745FBBC4193D}"/>
              </a:ext>
            </a:extLst>
          </p:cNvPr>
          <p:cNvSpPr>
            <a:spLocks noGrp="1"/>
          </p:cNvSpPr>
          <p:nvPr>
            <p:ph type="title"/>
          </p:nvPr>
        </p:nvSpPr>
        <p:spPr/>
        <p:txBody>
          <a:bodyPr/>
          <a:lstStyle/>
          <a:p>
            <a:r>
              <a:rPr lang="en-US" dirty="0">
                <a:cs typeface="Arial"/>
              </a:rPr>
              <a:t>(Scoring) Desirable/Undesirable Activities</a:t>
            </a:r>
            <a:endParaRPr lang="en-US" dirty="0"/>
          </a:p>
        </p:txBody>
      </p:sp>
      <p:pic>
        <p:nvPicPr>
          <p:cNvPr id="4" name="Picture 3">
            <a:extLst>
              <a:ext uri="{FF2B5EF4-FFF2-40B4-BE49-F238E27FC236}">
                <a16:creationId xmlns:a16="http://schemas.microsoft.com/office/drawing/2014/main" id="{D62B64DA-03B0-3EBE-0313-7FC8DB2C79E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13CB15CC-C11F-D85F-C87E-263465932E44}"/>
              </a:ext>
            </a:extLst>
          </p:cNvPr>
          <p:cNvSpPr>
            <a:spLocks noGrp="1"/>
          </p:cNvSpPr>
          <p:nvPr>
            <p:ph type="sldNum" sz="quarter" idx="4"/>
          </p:nvPr>
        </p:nvSpPr>
        <p:spPr/>
        <p:txBody>
          <a:bodyPr/>
          <a:lstStyle/>
          <a:p>
            <a:fld id="{93CAF254-72B9-406C-9E86-C9D983240C82}" type="slidenum">
              <a:rPr lang="en-US" smtClean="0"/>
              <a:pPr/>
              <a:t>163</a:t>
            </a:fld>
            <a:endParaRPr lang="en-US"/>
          </a:p>
        </p:txBody>
      </p:sp>
      <p:pic>
        <p:nvPicPr>
          <p:cNvPr id="7" name="Picture 6" descr="Graphical user interface, application, table&#10;&#10;AI-generated content may be incorrect.">
            <a:extLst>
              <a:ext uri="{FF2B5EF4-FFF2-40B4-BE49-F238E27FC236}">
                <a16:creationId xmlns:a16="http://schemas.microsoft.com/office/drawing/2014/main" id="{6DB8CBA9-950A-582E-5324-F4E16B938D28}"/>
              </a:ext>
            </a:extLst>
          </p:cNvPr>
          <p:cNvPicPr>
            <a:picLocks noChangeAspect="1"/>
          </p:cNvPicPr>
          <p:nvPr/>
        </p:nvPicPr>
        <p:blipFill>
          <a:blip r:embed="rId3"/>
          <a:stretch>
            <a:fillRect/>
          </a:stretch>
        </p:blipFill>
        <p:spPr>
          <a:xfrm>
            <a:off x="720323" y="2729475"/>
            <a:ext cx="10751353" cy="2778439"/>
          </a:xfrm>
          <a:prstGeom prst="rect">
            <a:avLst/>
          </a:prstGeom>
        </p:spPr>
      </p:pic>
    </p:spTree>
    <p:extLst>
      <p:ext uri="{BB962C8B-B14F-4D97-AF65-F5344CB8AC3E}">
        <p14:creationId xmlns:p14="http://schemas.microsoft.com/office/powerpoint/2010/main" val="26582159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30AC9C-78DE-6FFB-8CA1-0551B150B98C}"/>
              </a:ext>
            </a:extLst>
          </p:cNvPr>
          <p:cNvSpPr>
            <a:spLocks noGrp="1"/>
          </p:cNvSpPr>
          <p:nvPr>
            <p:ph idx="1"/>
          </p:nvPr>
        </p:nvSpPr>
        <p:spPr>
          <a:xfrm>
            <a:off x="838200" y="1474237"/>
            <a:ext cx="10515600" cy="4466188"/>
          </a:xfrm>
        </p:spPr>
        <p:txBody>
          <a:bodyPr vert="horz" lIns="91440" tIns="45720" rIns="91440" bIns="45720" rtlCol="0" anchor="t">
            <a:noAutofit/>
          </a:bodyPr>
          <a:lstStyle/>
          <a:p>
            <a:pPr marL="0" indent="0">
              <a:buNone/>
            </a:pPr>
            <a:r>
              <a:rPr lang="en-US" sz="2400" b="1" dirty="0">
                <a:cs typeface="Arial"/>
              </a:rPr>
              <a:t>A. College and Career Readiness and Performance Index (CCRPI)</a:t>
            </a:r>
          </a:p>
          <a:p>
            <a:r>
              <a:rPr lang="en-US" sz="2400" b="1" dirty="0">
                <a:solidFill>
                  <a:schemeClr val="accent4"/>
                </a:solidFill>
                <a:cs typeface="Arial"/>
              </a:rPr>
              <a:t>Eligible data years updated:</a:t>
            </a:r>
          </a:p>
          <a:p>
            <a:pPr lvl="1"/>
            <a:r>
              <a:rPr lang="en-US" sz="2400" dirty="0">
                <a:cs typeface="Arial"/>
              </a:rPr>
              <a:t>2026 Rounds: 2023 CCRPI and later (2023, 2024, and 2025 available)</a:t>
            </a:r>
          </a:p>
          <a:p>
            <a:pPr lvl="2"/>
            <a:r>
              <a:rPr lang="en-US" sz="2400" dirty="0">
                <a:cs typeface="Arial"/>
              </a:rPr>
              <a:t>2024 and 2025 CCRPI single scores on Dept. of Education website</a:t>
            </a:r>
          </a:p>
          <a:p>
            <a:pPr lvl="2"/>
            <a:r>
              <a:rPr lang="en-US" sz="2400" dirty="0">
                <a:cs typeface="Arial"/>
              </a:rPr>
              <a:t>2023 CCRPI single scores published to DCA website</a:t>
            </a:r>
          </a:p>
          <a:p>
            <a:pPr lvl="1"/>
            <a:r>
              <a:rPr lang="en-US" sz="2400" dirty="0">
                <a:cs typeface="Arial"/>
              </a:rPr>
              <a:t>2027 Rounds: 2024 CCRPI and later</a:t>
            </a:r>
          </a:p>
          <a:p>
            <a:r>
              <a:rPr lang="en-US" sz="2400" b="1" dirty="0">
                <a:solidFill>
                  <a:schemeClr val="accent4"/>
                </a:solidFill>
                <a:cs typeface="Arial"/>
              </a:rPr>
              <a:t>Methodology updated: </a:t>
            </a:r>
            <a:r>
              <a:rPr lang="en-US" sz="2400" dirty="0">
                <a:cs typeface="Arial"/>
              </a:rPr>
              <a:t>Schools qualify for points if the CCRPI score was above the 50</a:t>
            </a:r>
            <a:r>
              <a:rPr lang="en-US" sz="2400" baseline="30000" dirty="0">
                <a:cs typeface="Arial"/>
              </a:rPr>
              <a:t>th</a:t>
            </a:r>
            <a:r>
              <a:rPr lang="en-US" sz="2400" dirty="0">
                <a:cs typeface="Arial"/>
              </a:rPr>
              <a:t> percentile in </a:t>
            </a:r>
            <a:r>
              <a:rPr lang="en-US" sz="2400" u="sng" dirty="0">
                <a:cs typeface="Arial"/>
              </a:rPr>
              <a:t>any of the eligible years</a:t>
            </a:r>
            <a:r>
              <a:rPr lang="en-US" sz="2400" dirty="0">
                <a:cs typeface="Arial"/>
              </a:rPr>
              <a:t> (rather than an average of scores)</a:t>
            </a:r>
            <a:endParaRPr lang="en-US" sz="2400" u="sng" dirty="0">
              <a:cs typeface="Arial"/>
            </a:endParaRPr>
          </a:p>
          <a:p>
            <a:pPr lvl="1"/>
            <a:r>
              <a:rPr lang="en-US" sz="2400" dirty="0">
                <a:cs typeface="Arial"/>
              </a:rPr>
              <a:t>Separate 50</a:t>
            </a:r>
            <a:r>
              <a:rPr lang="en-US" sz="2400" baseline="30000" dirty="0">
                <a:cs typeface="Arial"/>
              </a:rPr>
              <a:t>th</a:t>
            </a:r>
            <a:r>
              <a:rPr lang="en-US" sz="2400" dirty="0">
                <a:cs typeface="Arial"/>
              </a:rPr>
              <a:t> percentiles calculated for 2023, 2024, and 2025</a:t>
            </a:r>
          </a:p>
          <a:p>
            <a:pPr lvl="2"/>
            <a:r>
              <a:rPr lang="en-US" sz="2400" dirty="0">
                <a:cs typeface="Arial"/>
              </a:rPr>
              <a:t>2025 to be published</a:t>
            </a:r>
          </a:p>
        </p:txBody>
      </p:sp>
      <p:sp>
        <p:nvSpPr>
          <p:cNvPr id="3" name="Title 2">
            <a:extLst>
              <a:ext uri="{FF2B5EF4-FFF2-40B4-BE49-F238E27FC236}">
                <a16:creationId xmlns:a16="http://schemas.microsoft.com/office/drawing/2014/main" id="{3551AC17-C19A-7A28-7E77-148E13ACFD04}"/>
              </a:ext>
            </a:extLst>
          </p:cNvPr>
          <p:cNvSpPr>
            <a:spLocks noGrp="1"/>
          </p:cNvSpPr>
          <p:nvPr>
            <p:ph type="title"/>
          </p:nvPr>
        </p:nvSpPr>
        <p:spPr/>
        <p:txBody>
          <a:bodyPr/>
          <a:lstStyle/>
          <a:p>
            <a:r>
              <a:rPr lang="en-US" dirty="0">
                <a:cs typeface="Arial"/>
              </a:rPr>
              <a:t>(Scoring) Quality Education Areas</a:t>
            </a:r>
            <a:endParaRPr lang="en-US" dirty="0"/>
          </a:p>
        </p:txBody>
      </p:sp>
      <p:pic>
        <p:nvPicPr>
          <p:cNvPr id="4" name="Picture 3">
            <a:extLst>
              <a:ext uri="{FF2B5EF4-FFF2-40B4-BE49-F238E27FC236}">
                <a16:creationId xmlns:a16="http://schemas.microsoft.com/office/drawing/2014/main" id="{B0F36E32-8363-0B85-81E7-4492F000D9A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11F31FFF-0397-C3AF-73C1-726713399F17}"/>
              </a:ext>
            </a:extLst>
          </p:cNvPr>
          <p:cNvSpPr>
            <a:spLocks noGrp="1"/>
          </p:cNvSpPr>
          <p:nvPr>
            <p:ph type="sldNum" sz="quarter" idx="4"/>
          </p:nvPr>
        </p:nvSpPr>
        <p:spPr/>
        <p:txBody>
          <a:bodyPr/>
          <a:lstStyle/>
          <a:p>
            <a:fld id="{93CAF254-72B9-406C-9E86-C9D983240C82}" type="slidenum">
              <a:rPr lang="en-US" smtClean="0"/>
              <a:pPr/>
              <a:t>164</a:t>
            </a:fld>
            <a:endParaRPr lang="en-US"/>
          </a:p>
        </p:txBody>
      </p:sp>
    </p:spTree>
    <p:extLst>
      <p:ext uri="{BB962C8B-B14F-4D97-AF65-F5344CB8AC3E}">
        <p14:creationId xmlns:p14="http://schemas.microsoft.com/office/powerpoint/2010/main" val="17179360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5096B-2D03-9249-D794-D94940D51E1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79A194-6AA6-47BE-2922-1E4716195D6D}"/>
              </a:ext>
            </a:extLst>
          </p:cNvPr>
          <p:cNvSpPr>
            <a:spLocks noGrp="1"/>
          </p:cNvSpPr>
          <p:nvPr>
            <p:ph idx="1"/>
          </p:nvPr>
        </p:nvSpPr>
        <p:spPr>
          <a:xfrm>
            <a:off x="838200" y="1690687"/>
            <a:ext cx="10515600" cy="4249737"/>
          </a:xfrm>
        </p:spPr>
        <p:txBody>
          <a:bodyPr vert="horz" lIns="91440" tIns="45720" rIns="91440" bIns="45720" rtlCol="0" anchor="t">
            <a:normAutofit/>
          </a:bodyPr>
          <a:lstStyle/>
          <a:p>
            <a:pPr marL="0" indent="0">
              <a:buNone/>
            </a:pPr>
            <a:r>
              <a:rPr lang="en-US" sz="2800" b="1" dirty="0">
                <a:cs typeface="Arial"/>
              </a:rPr>
              <a:t>B. Beating the Odds (BTO)</a:t>
            </a:r>
          </a:p>
          <a:p>
            <a:r>
              <a:rPr lang="en-US" sz="2800" b="1" dirty="0">
                <a:solidFill>
                  <a:schemeClr val="accent4"/>
                </a:solidFill>
                <a:ea typeface="+mn-lt"/>
                <a:cs typeface="+mn-lt"/>
              </a:rPr>
              <a:t>Eligible data years updated: </a:t>
            </a:r>
            <a:r>
              <a:rPr lang="en-US" sz="2800" dirty="0">
                <a:ea typeface="+mn-lt"/>
                <a:cs typeface="+mn-lt"/>
              </a:rPr>
              <a:t>2024 or more recent for both 2026 and 2027 Rounds</a:t>
            </a:r>
          </a:p>
          <a:p>
            <a:pPr marL="0" indent="0">
              <a:buNone/>
            </a:pPr>
            <a:r>
              <a:rPr lang="en-US" sz="2800" b="1" dirty="0">
                <a:ea typeface="+mn-lt"/>
                <a:cs typeface="+mn-lt"/>
              </a:rPr>
              <a:t>C. Positive Year-Over-Year CCRPI Change</a:t>
            </a:r>
          </a:p>
          <a:p>
            <a:r>
              <a:rPr lang="en-US" sz="2800" b="1" dirty="0">
                <a:solidFill>
                  <a:schemeClr val="accent4"/>
                </a:solidFill>
                <a:ea typeface="+mn-lt"/>
                <a:cs typeface="+mn-lt"/>
              </a:rPr>
              <a:t>Option removed</a:t>
            </a:r>
          </a:p>
        </p:txBody>
      </p:sp>
      <p:sp>
        <p:nvSpPr>
          <p:cNvPr id="3" name="Title 2">
            <a:extLst>
              <a:ext uri="{FF2B5EF4-FFF2-40B4-BE49-F238E27FC236}">
                <a16:creationId xmlns:a16="http://schemas.microsoft.com/office/drawing/2014/main" id="{5A3986C0-81B6-CFEA-2845-16879BB4E297}"/>
              </a:ext>
            </a:extLst>
          </p:cNvPr>
          <p:cNvSpPr>
            <a:spLocks noGrp="1"/>
          </p:cNvSpPr>
          <p:nvPr>
            <p:ph type="title"/>
          </p:nvPr>
        </p:nvSpPr>
        <p:spPr/>
        <p:txBody>
          <a:bodyPr/>
          <a:lstStyle/>
          <a:p>
            <a:r>
              <a:rPr lang="en-US" dirty="0">
                <a:cs typeface="Arial"/>
              </a:rPr>
              <a:t>(Scoring) Quality Education Areas</a:t>
            </a:r>
            <a:endParaRPr lang="en-US" dirty="0"/>
          </a:p>
        </p:txBody>
      </p:sp>
      <p:pic>
        <p:nvPicPr>
          <p:cNvPr id="4" name="Picture 3">
            <a:extLst>
              <a:ext uri="{FF2B5EF4-FFF2-40B4-BE49-F238E27FC236}">
                <a16:creationId xmlns:a16="http://schemas.microsoft.com/office/drawing/2014/main" id="{B09597C8-3E37-1138-08CC-24A0CC6E362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F4A47A95-F55C-FA62-5E9B-FEBAAA9B893C}"/>
              </a:ext>
            </a:extLst>
          </p:cNvPr>
          <p:cNvSpPr>
            <a:spLocks noGrp="1"/>
          </p:cNvSpPr>
          <p:nvPr>
            <p:ph type="sldNum" sz="quarter" idx="4"/>
          </p:nvPr>
        </p:nvSpPr>
        <p:spPr/>
        <p:txBody>
          <a:bodyPr/>
          <a:lstStyle/>
          <a:p>
            <a:fld id="{93CAF254-72B9-406C-9E86-C9D983240C82}" type="slidenum">
              <a:rPr lang="en-US" smtClean="0"/>
              <a:pPr/>
              <a:t>165</a:t>
            </a:fld>
            <a:endParaRPr lang="en-US"/>
          </a:p>
        </p:txBody>
      </p:sp>
    </p:spTree>
    <p:extLst>
      <p:ext uri="{BB962C8B-B14F-4D97-AF65-F5344CB8AC3E}">
        <p14:creationId xmlns:p14="http://schemas.microsoft.com/office/powerpoint/2010/main" val="332727192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00A69-0F24-3CE0-660A-1ABE7492A345}"/>
              </a:ext>
            </a:extLst>
          </p:cNvPr>
          <p:cNvSpPr>
            <a:spLocks noGrp="1"/>
          </p:cNvSpPr>
          <p:nvPr>
            <p:ph idx="1"/>
          </p:nvPr>
        </p:nvSpPr>
        <p:spPr/>
        <p:txBody>
          <a:bodyPr vert="horz" lIns="91440" tIns="45720" rIns="91440" bIns="45720" rtlCol="0" anchor="t">
            <a:normAutofit/>
          </a:bodyPr>
          <a:lstStyle/>
          <a:p>
            <a:pPr marL="0" indent="0">
              <a:buNone/>
            </a:pPr>
            <a:r>
              <a:rPr lang="en-US" sz="2400" b="1" dirty="0">
                <a:cs typeface="Arial"/>
              </a:rPr>
              <a:t>A. Revitalization Plan/Qualified Census Tract</a:t>
            </a:r>
            <a:endParaRPr lang="en-US" sz="2400" b="1" dirty="0">
              <a:solidFill>
                <a:srgbClr val="FF0000"/>
              </a:solidFill>
              <a:cs typeface="Arial"/>
            </a:endParaRPr>
          </a:p>
          <a:p>
            <a:pPr indent="-285750"/>
            <a:r>
              <a:rPr lang="en-US" sz="2400" b="1" dirty="0">
                <a:solidFill>
                  <a:schemeClr val="accent4"/>
                </a:solidFill>
                <a:ea typeface="+mn-lt"/>
                <a:cs typeface="+mn-lt"/>
              </a:rPr>
              <a:t>Max subsection points increased:</a:t>
            </a:r>
            <a:r>
              <a:rPr lang="en-US" sz="2400" b="1" dirty="0">
                <a:ea typeface="+mn-lt"/>
                <a:cs typeface="+mn-lt"/>
              </a:rPr>
              <a:t> </a:t>
            </a:r>
            <a:r>
              <a:rPr lang="en-US" sz="2400" dirty="0">
                <a:ea typeface="+mn-lt"/>
                <a:cs typeface="+mn-lt"/>
              </a:rPr>
              <a:t>from 6 to 7 points</a:t>
            </a:r>
            <a:endParaRPr lang="en-US" sz="2400" dirty="0">
              <a:cs typeface="Arial"/>
            </a:endParaRPr>
          </a:p>
          <a:p>
            <a:pPr indent="-285750"/>
            <a:r>
              <a:rPr lang="en-US" sz="2400" b="1" dirty="0">
                <a:solidFill>
                  <a:schemeClr val="accent4"/>
                </a:solidFill>
                <a:ea typeface="+mn-lt"/>
                <a:cs typeface="+mn-lt"/>
              </a:rPr>
              <a:t>Qualifying Community Revitalization Plan (CRP) points increased:</a:t>
            </a:r>
            <a:r>
              <a:rPr lang="en-US" sz="2400" b="1" dirty="0">
                <a:ea typeface="+mn-lt"/>
                <a:cs typeface="+mn-lt"/>
              </a:rPr>
              <a:t> </a:t>
            </a:r>
            <a:r>
              <a:rPr lang="en-US" sz="2400" dirty="0">
                <a:ea typeface="+mn-lt"/>
                <a:cs typeface="+mn-lt"/>
              </a:rPr>
              <a:t>from 2 to 4 points</a:t>
            </a:r>
          </a:p>
          <a:p>
            <a:pPr indent="-285750"/>
            <a:r>
              <a:rPr lang="en-US" sz="2400" b="1" dirty="0">
                <a:solidFill>
                  <a:schemeClr val="accent4"/>
                </a:solidFill>
                <a:ea typeface="+mn-lt"/>
                <a:cs typeface="+mn-lt"/>
              </a:rPr>
              <a:t>Planning Best Practices points decreased:</a:t>
            </a:r>
            <a:r>
              <a:rPr lang="en-US" sz="2400" dirty="0">
                <a:solidFill>
                  <a:schemeClr val="accent4"/>
                </a:solidFill>
                <a:ea typeface="+mn-lt"/>
                <a:cs typeface="+mn-lt"/>
              </a:rPr>
              <a:t> </a:t>
            </a:r>
            <a:r>
              <a:rPr lang="en-US" sz="2400" dirty="0">
                <a:ea typeface="+mn-lt"/>
                <a:cs typeface="+mn-lt"/>
              </a:rPr>
              <a:t>from 3 to 2 points</a:t>
            </a:r>
          </a:p>
          <a:p>
            <a:r>
              <a:rPr lang="en-US" sz="2400" b="1" dirty="0">
                <a:solidFill>
                  <a:schemeClr val="accent4"/>
                </a:solidFill>
                <a:ea typeface="+mn-lt"/>
                <a:cs typeface="+mn-lt"/>
              </a:rPr>
              <a:t>Criteria moved </a:t>
            </a:r>
            <a:r>
              <a:rPr lang="en-US" sz="2400" dirty="0">
                <a:solidFill>
                  <a:schemeClr val="accent4"/>
                </a:solidFill>
                <a:ea typeface="+mn-lt"/>
                <a:cs typeface="+mn-lt"/>
              </a:rPr>
              <a:t>to CRP requirements: </a:t>
            </a:r>
            <a:r>
              <a:rPr lang="en-US" sz="2400" dirty="0">
                <a:ea typeface="+mn-lt"/>
                <a:cs typeface="+mn-lt"/>
              </a:rPr>
              <a:t>Assessment of the targeted area’s existing infrastructure and designation of implementation measures</a:t>
            </a:r>
          </a:p>
          <a:p>
            <a:r>
              <a:rPr lang="en-US" sz="2400" b="1" dirty="0">
                <a:solidFill>
                  <a:schemeClr val="accent4"/>
                </a:solidFill>
                <a:cs typeface="Arial"/>
              </a:rPr>
              <a:t>Document eligibility updated: </a:t>
            </a:r>
            <a:r>
              <a:rPr lang="en-US" sz="2400" dirty="0">
                <a:ea typeface="+mn-lt"/>
                <a:cs typeface="+mn-lt"/>
              </a:rPr>
              <a:t>Comprehensive plan meeting CRP requirements may be eligible for consideration</a:t>
            </a:r>
            <a:endParaRPr lang="en-US" sz="2400" dirty="0">
              <a:cs typeface="Arial"/>
            </a:endParaRPr>
          </a:p>
        </p:txBody>
      </p:sp>
      <p:sp>
        <p:nvSpPr>
          <p:cNvPr id="3" name="Title 2">
            <a:extLst>
              <a:ext uri="{FF2B5EF4-FFF2-40B4-BE49-F238E27FC236}">
                <a16:creationId xmlns:a16="http://schemas.microsoft.com/office/drawing/2014/main" id="{F11B1030-8530-114C-9432-7454FC26F5D1}"/>
              </a:ext>
            </a:extLst>
          </p:cNvPr>
          <p:cNvSpPr>
            <a:spLocks noGrp="1"/>
          </p:cNvSpPr>
          <p:nvPr>
            <p:ph type="title"/>
          </p:nvPr>
        </p:nvSpPr>
        <p:spPr/>
        <p:txBody>
          <a:bodyPr/>
          <a:lstStyle/>
          <a:p>
            <a:r>
              <a:rPr lang="en-US" dirty="0">
                <a:cs typeface="Arial"/>
              </a:rPr>
              <a:t>(Scoring) Revitalization/Redevelopment Plans</a:t>
            </a:r>
            <a:endParaRPr lang="en-US" dirty="0"/>
          </a:p>
        </p:txBody>
      </p:sp>
      <p:pic>
        <p:nvPicPr>
          <p:cNvPr id="4" name="Picture 3">
            <a:extLst>
              <a:ext uri="{FF2B5EF4-FFF2-40B4-BE49-F238E27FC236}">
                <a16:creationId xmlns:a16="http://schemas.microsoft.com/office/drawing/2014/main" id="{1EB15C53-7861-1D4E-580D-C40745BDB00F}"/>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41BD9E7D-D542-8A44-998E-0CC9CE439ED7}"/>
              </a:ext>
            </a:extLst>
          </p:cNvPr>
          <p:cNvSpPr>
            <a:spLocks noGrp="1"/>
          </p:cNvSpPr>
          <p:nvPr>
            <p:ph type="sldNum" sz="quarter" idx="4"/>
          </p:nvPr>
        </p:nvSpPr>
        <p:spPr/>
        <p:txBody>
          <a:bodyPr/>
          <a:lstStyle/>
          <a:p>
            <a:fld id="{93CAF254-72B9-406C-9E86-C9D983240C82}" type="slidenum">
              <a:rPr lang="en-US" smtClean="0"/>
              <a:pPr/>
              <a:t>166</a:t>
            </a:fld>
            <a:endParaRPr lang="en-US"/>
          </a:p>
        </p:txBody>
      </p:sp>
    </p:spTree>
    <p:extLst>
      <p:ext uri="{BB962C8B-B14F-4D97-AF65-F5344CB8AC3E}">
        <p14:creationId xmlns:p14="http://schemas.microsoft.com/office/powerpoint/2010/main" val="299149897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BB830-8161-95C3-0AD9-2FDFF553B773}"/>
              </a:ext>
            </a:extLst>
          </p:cNvPr>
          <p:cNvSpPr>
            <a:spLocks noGrp="1"/>
          </p:cNvSpPr>
          <p:nvPr>
            <p:ph idx="1"/>
          </p:nvPr>
        </p:nvSpPr>
        <p:spPr>
          <a:xfrm>
            <a:off x="847344" y="1690688"/>
            <a:ext cx="10497312" cy="3720662"/>
          </a:xfrm>
        </p:spPr>
        <p:txBody>
          <a:bodyPr vert="horz" lIns="91440" tIns="45720" rIns="91440" bIns="45720" rtlCol="0" anchor="t">
            <a:normAutofit/>
          </a:bodyPr>
          <a:lstStyle/>
          <a:p>
            <a:pPr marL="0" indent="0">
              <a:buNone/>
            </a:pPr>
            <a:r>
              <a:rPr lang="en-US" sz="2800" b="1" dirty="0">
                <a:cs typeface="Arial"/>
              </a:rPr>
              <a:t>B. Community Transformation</a:t>
            </a:r>
          </a:p>
          <a:p>
            <a:r>
              <a:rPr lang="en-US" sz="2800" b="1" dirty="0">
                <a:solidFill>
                  <a:schemeClr val="accent4"/>
                </a:solidFill>
                <a:cs typeface="Arial"/>
              </a:rPr>
              <a:t>Requirements moved:</a:t>
            </a:r>
            <a:r>
              <a:rPr lang="en-US" sz="2800" dirty="0">
                <a:solidFill>
                  <a:schemeClr val="accent4"/>
                </a:solidFill>
                <a:cs typeface="Arial"/>
              </a:rPr>
              <a:t> </a:t>
            </a:r>
            <a:r>
              <a:rPr lang="en-US" sz="2800" dirty="0">
                <a:ea typeface="+mn-lt"/>
                <a:cs typeface="+mn-lt"/>
              </a:rPr>
              <a:t>Community Quarterback Board (CQB) requirements moved to Scoring Exhibit B. Community Transformation Post-Award Responsibilities</a:t>
            </a:r>
            <a:endParaRPr lang="en-US" sz="2800" dirty="0">
              <a:cs typeface="Arial"/>
            </a:endParaRPr>
          </a:p>
          <a:p>
            <a:endParaRPr lang="en-US" sz="2800" dirty="0">
              <a:cs typeface="Arial"/>
            </a:endParaRPr>
          </a:p>
        </p:txBody>
      </p:sp>
      <p:pic>
        <p:nvPicPr>
          <p:cNvPr id="3" name="Picture 2">
            <a:extLst>
              <a:ext uri="{FF2B5EF4-FFF2-40B4-BE49-F238E27FC236}">
                <a16:creationId xmlns:a16="http://schemas.microsoft.com/office/drawing/2014/main" id="{657A8AFF-2EC3-DB5D-3007-C3F701D02E5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A0B4939C-9613-DBE1-6044-FB6BFBC063F1}"/>
              </a:ext>
            </a:extLst>
          </p:cNvPr>
          <p:cNvSpPr>
            <a:spLocks noGrp="1"/>
          </p:cNvSpPr>
          <p:nvPr>
            <p:ph type="sldNum" sz="quarter" idx="4"/>
          </p:nvPr>
        </p:nvSpPr>
        <p:spPr/>
        <p:txBody>
          <a:bodyPr/>
          <a:lstStyle/>
          <a:p>
            <a:fld id="{93CAF254-72B9-406C-9E86-C9D983240C82}" type="slidenum">
              <a:rPr lang="en-US" smtClean="0"/>
              <a:pPr/>
              <a:t>167</a:t>
            </a:fld>
            <a:endParaRPr lang="en-US"/>
          </a:p>
        </p:txBody>
      </p:sp>
      <p:sp>
        <p:nvSpPr>
          <p:cNvPr id="5" name="Title 2">
            <a:extLst>
              <a:ext uri="{FF2B5EF4-FFF2-40B4-BE49-F238E27FC236}">
                <a16:creationId xmlns:a16="http://schemas.microsoft.com/office/drawing/2014/main" id="{9E196891-2554-0367-5C67-B76B17366531}"/>
              </a:ext>
            </a:extLst>
          </p:cNvPr>
          <p:cNvSpPr>
            <a:spLocks noGrp="1"/>
          </p:cNvSpPr>
          <p:nvPr>
            <p:ph type="title"/>
          </p:nvPr>
        </p:nvSpPr>
        <p:spPr>
          <a:xfrm>
            <a:off x="847344" y="548640"/>
            <a:ext cx="10497312" cy="1142048"/>
          </a:xfrm>
        </p:spPr>
        <p:txBody>
          <a:bodyPr/>
          <a:lstStyle/>
          <a:p>
            <a:r>
              <a:rPr lang="en-US" dirty="0">
                <a:cs typeface="Arial"/>
              </a:rPr>
              <a:t>(Scoring) Revitalization/Redevelopment Plans</a:t>
            </a:r>
            <a:endParaRPr lang="en-US" dirty="0"/>
          </a:p>
        </p:txBody>
      </p:sp>
    </p:spTree>
    <p:extLst>
      <p:ext uri="{BB962C8B-B14F-4D97-AF65-F5344CB8AC3E}">
        <p14:creationId xmlns:p14="http://schemas.microsoft.com/office/powerpoint/2010/main" val="22111465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BA5591-EA69-6E24-EBCE-2210AC68C159}"/>
              </a:ext>
            </a:extLst>
          </p:cNvPr>
          <p:cNvSpPr>
            <a:spLocks noGrp="1"/>
          </p:cNvSpPr>
          <p:nvPr>
            <p:ph idx="1"/>
          </p:nvPr>
        </p:nvSpPr>
        <p:spPr>
          <a:xfrm>
            <a:off x="847344" y="1690688"/>
            <a:ext cx="10497312" cy="4539230"/>
          </a:xfrm>
        </p:spPr>
        <p:txBody>
          <a:bodyPr vert="horz" lIns="91440" tIns="45720" rIns="91440" bIns="45720" rtlCol="0" anchor="t">
            <a:noAutofit/>
          </a:bodyPr>
          <a:lstStyle/>
          <a:p>
            <a:r>
              <a:rPr lang="en-US" sz="2200" b="1" dirty="0">
                <a:solidFill>
                  <a:schemeClr val="accent4"/>
                </a:solidFill>
                <a:cs typeface="Arial"/>
              </a:rPr>
              <a:t>Indicator sources updated: </a:t>
            </a:r>
            <a:r>
              <a:rPr lang="en-US" sz="2200" dirty="0">
                <a:cs typeface="Arial"/>
              </a:rPr>
              <a:t>Housing Needs Assessment indicators replaced</a:t>
            </a:r>
            <a:endParaRPr lang="en-US" sz="2200" b="1" dirty="0">
              <a:solidFill>
                <a:schemeClr val="accent4"/>
              </a:solidFill>
              <a:cs typeface="Arial"/>
            </a:endParaRPr>
          </a:p>
          <a:p>
            <a:pPr lvl="1"/>
            <a:r>
              <a:rPr lang="en-US" sz="2200" dirty="0">
                <a:cs typeface="Arial"/>
              </a:rPr>
              <a:t>Environmental Index (Agency for Toxic Substances and Disease Registry of the U.S. Dept. Of Health and Human Services) </a:t>
            </a:r>
          </a:p>
          <a:p>
            <a:pPr lvl="1"/>
            <a:r>
              <a:rPr lang="en-US" sz="2200" dirty="0">
                <a:cs typeface="Arial"/>
              </a:rPr>
              <a:t>Travel Time and Employment Rate </a:t>
            </a:r>
          </a:p>
          <a:p>
            <a:r>
              <a:rPr lang="en-US" sz="2200" b="1" dirty="0">
                <a:solidFill>
                  <a:schemeClr val="accent4"/>
                </a:solidFill>
                <a:cs typeface="Arial"/>
              </a:rPr>
              <a:t>Distance measurement method updated: </a:t>
            </a:r>
            <a:r>
              <a:rPr lang="en-US" sz="2200" dirty="0">
                <a:cs typeface="Arial"/>
              </a:rPr>
              <a:t>for “Near a Census Tract”</a:t>
            </a:r>
          </a:p>
          <a:p>
            <a:pPr lvl="1"/>
            <a:r>
              <a:rPr lang="en-US" sz="2200" dirty="0">
                <a:cs typeface="Arial"/>
              </a:rPr>
              <a:t>Within a 0.25-mile </a:t>
            </a:r>
            <a:r>
              <a:rPr lang="en-US" sz="2200" u="sng" dirty="0">
                <a:cs typeface="Arial"/>
              </a:rPr>
              <a:t>radius</a:t>
            </a:r>
            <a:r>
              <a:rPr lang="en-US" sz="2200" dirty="0">
                <a:cs typeface="Arial"/>
              </a:rPr>
              <a:t> of a qualifying census tract</a:t>
            </a:r>
          </a:p>
          <a:p>
            <a:pPr lvl="2"/>
            <a:r>
              <a:rPr lang="en-US" sz="2200" dirty="0">
                <a:cs typeface="Arial"/>
              </a:rPr>
              <a:t>Rather than within 0.25-mile driving or walking distance</a:t>
            </a:r>
          </a:p>
          <a:p>
            <a:r>
              <a:rPr lang="en-US" sz="2200" b="1" dirty="0">
                <a:solidFill>
                  <a:schemeClr val="accent4"/>
                </a:solidFill>
                <a:cs typeface="Arial"/>
              </a:rPr>
              <a:t>Language updated:</a:t>
            </a:r>
            <a:r>
              <a:rPr lang="en-US" sz="2200" dirty="0">
                <a:cs typeface="Arial"/>
              </a:rPr>
              <a:t> “in a qualifying range”</a:t>
            </a:r>
          </a:p>
          <a:p>
            <a:pPr lvl="1"/>
            <a:r>
              <a:rPr lang="en-US" sz="2200" dirty="0">
                <a:cs typeface="Arial"/>
              </a:rPr>
              <a:t>Travel Time and Environmental Index indicators: at or below the 50th percentile</a:t>
            </a:r>
          </a:p>
          <a:p>
            <a:pPr lvl="1"/>
            <a:r>
              <a:rPr lang="en-US" sz="2200" dirty="0">
                <a:cs typeface="Arial"/>
              </a:rPr>
              <a:t>Other indicators: at or above the 50th percentile</a:t>
            </a:r>
          </a:p>
          <a:p>
            <a:endParaRPr lang="en-US" sz="2200" dirty="0"/>
          </a:p>
        </p:txBody>
      </p:sp>
      <p:pic>
        <p:nvPicPr>
          <p:cNvPr id="3" name="Picture 2">
            <a:extLst>
              <a:ext uri="{FF2B5EF4-FFF2-40B4-BE49-F238E27FC236}">
                <a16:creationId xmlns:a16="http://schemas.microsoft.com/office/drawing/2014/main" id="{1233FFB4-C152-0A43-1264-972F6E51179F}"/>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D4DD18AF-0299-22DE-F6DB-C83FCDB09610}"/>
              </a:ext>
            </a:extLst>
          </p:cNvPr>
          <p:cNvSpPr>
            <a:spLocks noGrp="1"/>
          </p:cNvSpPr>
          <p:nvPr>
            <p:ph type="sldNum" sz="quarter" idx="4"/>
          </p:nvPr>
        </p:nvSpPr>
        <p:spPr/>
        <p:txBody>
          <a:bodyPr/>
          <a:lstStyle/>
          <a:p>
            <a:fld id="{93CAF254-72B9-406C-9E86-C9D983240C82}" type="slidenum">
              <a:rPr lang="en-US" smtClean="0"/>
              <a:pPr/>
              <a:t>168</a:t>
            </a:fld>
            <a:endParaRPr lang="en-US"/>
          </a:p>
        </p:txBody>
      </p:sp>
      <p:sp>
        <p:nvSpPr>
          <p:cNvPr id="5" name="Title 2">
            <a:extLst>
              <a:ext uri="{FF2B5EF4-FFF2-40B4-BE49-F238E27FC236}">
                <a16:creationId xmlns:a16="http://schemas.microsoft.com/office/drawing/2014/main" id="{E8EA1596-160B-98AD-3140-89C3B2A153DA}"/>
              </a:ext>
            </a:extLst>
          </p:cNvPr>
          <p:cNvSpPr>
            <a:spLocks noGrp="1"/>
          </p:cNvSpPr>
          <p:nvPr>
            <p:ph type="title"/>
          </p:nvPr>
        </p:nvSpPr>
        <p:spPr>
          <a:xfrm>
            <a:off x="847344" y="548640"/>
            <a:ext cx="10497312" cy="1142048"/>
          </a:xfrm>
        </p:spPr>
        <p:txBody>
          <a:bodyPr/>
          <a:lstStyle/>
          <a:p>
            <a:r>
              <a:rPr lang="en-US" dirty="0">
                <a:cs typeface="Arial"/>
              </a:rPr>
              <a:t>(Scoring) Stable Communities</a:t>
            </a:r>
            <a:endParaRPr lang="en-US" dirty="0"/>
          </a:p>
        </p:txBody>
      </p:sp>
    </p:spTree>
    <p:extLst>
      <p:ext uri="{BB962C8B-B14F-4D97-AF65-F5344CB8AC3E}">
        <p14:creationId xmlns:p14="http://schemas.microsoft.com/office/powerpoint/2010/main" val="93607100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8E21-6B01-5061-DCEA-0103E282D99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CD3C8-1658-F6AE-6D81-58E87F32BECF}"/>
              </a:ext>
            </a:extLst>
          </p:cNvPr>
          <p:cNvSpPr>
            <a:spLocks noGrp="1"/>
          </p:cNvSpPr>
          <p:nvPr>
            <p:ph idx="1"/>
          </p:nvPr>
        </p:nvSpPr>
        <p:spPr>
          <a:xfrm>
            <a:off x="847344" y="1690688"/>
            <a:ext cx="10497312" cy="3720662"/>
          </a:xfrm>
        </p:spPr>
        <p:txBody>
          <a:bodyPr vert="horz" lIns="91440" tIns="45720" rIns="91440" bIns="45720" rtlCol="0" anchor="t">
            <a:normAutofit/>
          </a:bodyPr>
          <a:lstStyle/>
          <a:p>
            <a:pPr marL="0" indent="0">
              <a:buNone/>
            </a:pPr>
            <a:r>
              <a:rPr lang="en-US" sz="2800" b="1" dirty="0">
                <a:solidFill>
                  <a:schemeClr val="accent4"/>
                </a:solidFill>
                <a:cs typeface="Arial"/>
              </a:rPr>
              <a:t>Points increased: </a:t>
            </a:r>
            <a:r>
              <a:rPr lang="en-US" sz="2800" dirty="0">
                <a:ea typeface="+mn-lt"/>
                <a:cs typeface="+mn-lt"/>
              </a:rPr>
              <a:t>Points for HUD Choice Neighborhood Implementation (CNI) Grant increased from 10 to 13 points</a:t>
            </a:r>
            <a:endParaRPr lang="en-US" sz="2800" dirty="0"/>
          </a:p>
          <a:p>
            <a:pPr marL="0" indent="0">
              <a:buNone/>
            </a:pPr>
            <a:endParaRPr lang="en-US" sz="2800" dirty="0">
              <a:cs typeface="Arial"/>
            </a:endParaRPr>
          </a:p>
          <a:p>
            <a:pPr marL="0" indent="0">
              <a:buNone/>
            </a:pPr>
            <a:endParaRPr lang="en-US" sz="2800" dirty="0">
              <a:cs typeface="Arial"/>
            </a:endParaRPr>
          </a:p>
          <a:p>
            <a:endParaRPr lang="en-US" sz="2800" dirty="0">
              <a:cs typeface="Arial"/>
            </a:endParaRPr>
          </a:p>
        </p:txBody>
      </p:sp>
      <p:pic>
        <p:nvPicPr>
          <p:cNvPr id="3" name="Picture 2">
            <a:extLst>
              <a:ext uri="{FF2B5EF4-FFF2-40B4-BE49-F238E27FC236}">
                <a16:creationId xmlns:a16="http://schemas.microsoft.com/office/drawing/2014/main" id="{4DE3A1C7-6584-AFFD-070D-3E979AD2E78F}"/>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DC56D8B9-122F-23C0-FD0A-566AC967679E}"/>
              </a:ext>
            </a:extLst>
          </p:cNvPr>
          <p:cNvSpPr>
            <a:spLocks noGrp="1"/>
          </p:cNvSpPr>
          <p:nvPr>
            <p:ph type="sldNum" sz="quarter" idx="4"/>
          </p:nvPr>
        </p:nvSpPr>
        <p:spPr/>
        <p:txBody>
          <a:bodyPr/>
          <a:lstStyle/>
          <a:p>
            <a:fld id="{93CAF254-72B9-406C-9E86-C9D983240C82}" type="slidenum">
              <a:rPr lang="en-US" smtClean="0"/>
              <a:pPr/>
              <a:t>169</a:t>
            </a:fld>
            <a:endParaRPr lang="en-US"/>
          </a:p>
        </p:txBody>
      </p:sp>
      <p:sp>
        <p:nvSpPr>
          <p:cNvPr id="5" name="Title 2">
            <a:extLst>
              <a:ext uri="{FF2B5EF4-FFF2-40B4-BE49-F238E27FC236}">
                <a16:creationId xmlns:a16="http://schemas.microsoft.com/office/drawing/2014/main" id="{D269BC1D-6080-8893-6082-1D0E2B6A998A}"/>
              </a:ext>
            </a:extLst>
          </p:cNvPr>
          <p:cNvSpPr>
            <a:spLocks noGrp="1"/>
          </p:cNvSpPr>
          <p:nvPr>
            <p:ph type="title"/>
          </p:nvPr>
        </p:nvSpPr>
        <p:spPr>
          <a:xfrm>
            <a:off x="847344" y="548640"/>
            <a:ext cx="10497312" cy="1142048"/>
          </a:xfrm>
        </p:spPr>
        <p:txBody>
          <a:bodyPr/>
          <a:lstStyle/>
          <a:p>
            <a:r>
              <a:rPr lang="en-US" dirty="0">
                <a:cs typeface="Arial"/>
              </a:rPr>
              <a:t>(Scoring) Community Designations</a:t>
            </a:r>
            <a:endParaRPr lang="en-US" dirty="0"/>
          </a:p>
        </p:txBody>
      </p:sp>
    </p:spTree>
    <p:extLst>
      <p:ext uri="{BB962C8B-B14F-4D97-AF65-F5344CB8AC3E}">
        <p14:creationId xmlns:p14="http://schemas.microsoft.com/office/powerpoint/2010/main" val="2170746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367D3-488C-B118-9E50-FD3D2B3AA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E3EFC-A642-9CB3-0641-2671CD837F62}"/>
              </a:ext>
            </a:extLst>
          </p:cNvPr>
          <p:cNvSpPr>
            <a:spLocks noGrp="1"/>
          </p:cNvSpPr>
          <p:nvPr>
            <p:ph type="title"/>
          </p:nvPr>
        </p:nvSpPr>
        <p:spPr/>
        <p:txBody>
          <a:bodyPr>
            <a:normAutofit fontScale="90000"/>
          </a:bodyPr>
          <a:lstStyle/>
          <a:p>
            <a:r>
              <a:rPr lang="en-US" sz="6600">
                <a:solidFill>
                  <a:schemeClr val="accent6"/>
                </a:solidFill>
              </a:rPr>
              <a:t>Underwriting &amp;</a:t>
            </a:r>
            <a:br>
              <a:rPr lang="en-US" sz="6600">
                <a:solidFill>
                  <a:schemeClr val="accent6"/>
                </a:solidFill>
              </a:rPr>
            </a:br>
            <a:r>
              <a:rPr lang="en-US" sz="6600">
                <a:solidFill>
                  <a:schemeClr val="accent6"/>
                </a:solidFill>
              </a:rPr>
              <a:t>Development</a:t>
            </a:r>
          </a:p>
        </p:txBody>
      </p:sp>
      <p:sp>
        <p:nvSpPr>
          <p:cNvPr id="3" name="Text Placeholder 2">
            <a:extLst>
              <a:ext uri="{FF2B5EF4-FFF2-40B4-BE49-F238E27FC236}">
                <a16:creationId xmlns:a16="http://schemas.microsoft.com/office/drawing/2014/main" id="{80AD339F-933C-8890-3215-49BE09F1965B}"/>
              </a:ext>
            </a:extLst>
          </p:cNvPr>
          <p:cNvSpPr>
            <a:spLocks noGrp="1"/>
          </p:cNvSpPr>
          <p:nvPr>
            <p:ph type="body" idx="1"/>
          </p:nvPr>
        </p:nvSpPr>
        <p:spPr>
          <a:xfrm>
            <a:off x="877824" y="3625327"/>
            <a:ext cx="6175376" cy="2183802"/>
          </a:xfrm>
        </p:spPr>
        <p:txBody>
          <a:bodyPr>
            <a:normAutofit/>
          </a:bodyPr>
          <a:lstStyle/>
          <a:p>
            <a:r>
              <a:rPr lang="en-US" sz="2400" dirty="0"/>
              <a:t>LeMoni Burney</a:t>
            </a:r>
          </a:p>
          <a:p>
            <a:r>
              <a:rPr lang="en-US" sz="2400" dirty="0"/>
              <a:t>Tax Credit Underwriting Manager</a:t>
            </a:r>
          </a:p>
        </p:txBody>
      </p:sp>
      <p:pic>
        <p:nvPicPr>
          <p:cNvPr id="8" name="Picture 7">
            <a:extLst>
              <a:ext uri="{FF2B5EF4-FFF2-40B4-BE49-F238E27FC236}">
                <a16:creationId xmlns:a16="http://schemas.microsoft.com/office/drawing/2014/main" id="{5058BE44-AADA-BE1D-1E62-7B926AC7D38E}"/>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710433" y="5951165"/>
            <a:ext cx="4572000" cy="744855"/>
          </a:xfrm>
          <a:prstGeom prst="rect">
            <a:avLst/>
          </a:prstGeom>
          <a:noFill/>
          <a:ln>
            <a:noFill/>
          </a:ln>
          <a:extLst>
            <a:ext uri="{53640926-AAD7-44D8-BBD7-CCE9431645EC}">
              <a14:shadowObscured xmlns:a14="http://schemas.microsoft.com/office/drawing/2010/main"/>
            </a:ext>
          </a:extLst>
        </p:spPr>
      </p:pic>
      <p:sp>
        <p:nvSpPr>
          <p:cNvPr id="7" name="Slide Number Placeholder 6">
            <a:extLst>
              <a:ext uri="{FF2B5EF4-FFF2-40B4-BE49-F238E27FC236}">
                <a16:creationId xmlns:a16="http://schemas.microsoft.com/office/drawing/2014/main" id="{DA13A0D5-542D-E48A-2293-A8370EA788A5}"/>
              </a:ext>
            </a:extLst>
          </p:cNvPr>
          <p:cNvSpPr>
            <a:spLocks noGrp="1"/>
          </p:cNvSpPr>
          <p:nvPr>
            <p:ph type="sldNum" sz="quarter" idx="11"/>
          </p:nvPr>
        </p:nvSpPr>
        <p:spPr/>
        <p:txBody>
          <a:bodyPr/>
          <a:lstStyle/>
          <a:p>
            <a:fld id="{93CAF254-72B9-406C-9E86-C9D983240C82}" type="slidenum">
              <a:rPr lang="en-US" smtClean="0"/>
              <a:t>17</a:t>
            </a:fld>
            <a:endParaRPr lang="en-US"/>
          </a:p>
        </p:txBody>
      </p:sp>
    </p:spTree>
    <p:extLst>
      <p:ext uri="{BB962C8B-B14F-4D97-AF65-F5344CB8AC3E}">
        <p14:creationId xmlns:p14="http://schemas.microsoft.com/office/powerpoint/2010/main" val="1980313330"/>
      </p:ext>
    </p:extLst>
  </p:cSld>
  <p:clrMapOvr>
    <a:masterClrMapping/>
  </p:clrMapOvr>
  <p:extLst>
    <p:ext uri="{6950BFC3-D8DA-4A85-94F7-54DA5524770B}">
      <p188:commentRel xmlns:p188="http://schemas.microsoft.com/office/powerpoint/2018/8/main" r:id="rId2"/>
    </p:ext>
  </p:extLs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AA82B0-DDF8-0D9A-928E-016969AA623D}"/>
              </a:ext>
            </a:extLst>
          </p:cNvPr>
          <p:cNvSpPr>
            <a:spLocks noGrp="1"/>
          </p:cNvSpPr>
          <p:nvPr>
            <p:ph idx="1"/>
          </p:nvPr>
        </p:nvSpPr>
        <p:spPr>
          <a:xfrm>
            <a:off x="847344" y="1690688"/>
            <a:ext cx="10497312" cy="4259104"/>
          </a:xfrm>
        </p:spPr>
        <p:txBody>
          <a:bodyPr vert="horz" lIns="91440" tIns="45720" rIns="91440" bIns="45720" rtlCol="0" anchor="t">
            <a:normAutofit/>
          </a:bodyPr>
          <a:lstStyle/>
          <a:p>
            <a:pPr marL="342900" indent="-342900"/>
            <a:r>
              <a:rPr lang="en-US" sz="2800" b="1" dirty="0">
                <a:solidFill>
                  <a:schemeClr val="accent4"/>
                </a:solidFill>
                <a:cs typeface="Arial" panose="020B0604020202020204"/>
              </a:rPr>
              <a:t>New applicability:</a:t>
            </a:r>
            <a:r>
              <a:rPr lang="en-US" sz="2800" dirty="0">
                <a:cs typeface="Arial" panose="020B0604020202020204"/>
              </a:rPr>
              <a:t> 4% </a:t>
            </a:r>
            <a:r>
              <a:rPr lang="en-US" sz="2800" dirty="0">
                <a:ea typeface="+mn-lt"/>
                <a:cs typeface="+mn-lt"/>
              </a:rPr>
              <a:t>Credits/Bonds New Affordability applications</a:t>
            </a:r>
          </a:p>
          <a:p>
            <a:pPr marL="342900" indent="-342900"/>
            <a:r>
              <a:rPr lang="en-US" sz="2800" b="1" dirty="0">
                <a:solidFill>
                  <a:schemeClr val="accent4"/>
                </a:solidFill>
                <a:cs typeface="Arial" panose="020B0604020202020204"/>
              </a:rPr>
              <a:t>Subsection removed:</a:t>
            </a:r>
            <a:r>
              <a:rPr lang="en-US" sz="2800" dirty="0">
                <a:solidFill>
                  <a:schemeClr val="accent4"/>
                </a:solidFill>
                <a:ea typeface="+mn-lt"/>
                <a:cs typeface="+mn-lt"/>
              </a:rPr>
              <a:t> </a:t>
            </a:r>
            <a:r>
              <a:rPr lang="en-US" sz="2800" dirty="0">
                <a:ea typeface="+mn-lt"/>
                <a:cs typeface="+mn-lt"/>
              </a:rPr>
              <a:t>A. Metro Pool: Awards for Local Jurisdiction</a:t>
            </a:r>
          </a:p>
          <a:p>
            <a:pPr marL="342900" indent="-342900"/>
            <a:endParaRPr lang="en-US" sz="2800" dirty="0">
              <a:ea typeface="+mn-lt"/>
              <a:cs typeface="+mn-lt"/>
            </a:endParaRPr>
          </a:p>
          <a:p>
            <a:pPr marL="0" indent="0">
              <a:buNone/>
            </a:pPr>
            <a:r>
              <a:rPr lang="en-US" sz="2800" b="1" dirty="0">
                <a:ea typeface="+mn-lt"/>
                <a:cs typeface="+mn-lt"/>
              </a:rPr>
              <a:t>A. Metro Pool: Recent Awards within a Mile</a:t>
            </a:r>
          </a:p>
          <a:p>
            <a:pPr marL="342900" indent="-342900"/>
            <a:r>
              <a:rPr lang="en-US" sz="2800" b="1" dirty="0">
                <a:solidFill>
                  <a:schemeClr val="accent4"/>
                </a:solidFill>
                <a:ea typeface="+mn-lt"/>
                <a:cs typeface="+mn-lt"/>
              </a:rPr>
              <a:t>Option added: </a:t>
            </a:r>
            <a:r>
              <a:rPr lang="en-US" sz="2800" dirty="0">
                <a:ea typeface="+mn-lt"/>
                <a:cs typeface="+mn-lt"/>
              </a:rPr>
              <a:t>15-year Lookback Period – 5 points</a:t>
            </a:r>
          </a:p>
          <a:p>
            <a:pPr marL="342900" indent="-342900"/>
            <a:r>
              <a:rPr lang="en-US" sz="2800" b="1" dirty="0">
                <a:solidFill>
                  <a:schemeClr val="accent4"/>
                </a:solidFill>
                <a:ea typeface="+mn-lt"/>
                <a:cs typeface="+mn-lt"/>
              </a:rPr>
              <a:t>4% points eligibility added: </a:t>
            </a:r>
            <a:r>
              <a:rPr lang="en-US" sz="2800" dirty="0">
                <a:ea typeface="+mn-lt"/>
                <a:cs typeface="+mn-lt"/>
              </a:rPr>
              <a:t>No awards within half-mile radius of site</a:t>
            </a:r>
            <a:endParaRPr lang="en-US" sz="2800" b="1" dirty="0">
              <a:solidFill>
                <a:schemeClr val="accent4"/>
              </a:solidFill>
              <a:cs typeface="Arial" panose="020B0604020202020204"/>
            </a:endParaRPr>
          </a:p>
        </p:txBody>
      </p:sp>
      <p:pic>
        <p:nvPicPr>
          <p:cNvPr id="3" name="Picture 2">
            <a:extLst>
              <a:ext uri="{FF2B5EF4-FFF2-40B4-BE49-F238E27FC236}">
                <a16:creationId xmlns:a16="http://schemas.microsoft.com/office/drawing/2014/main" id="{5EAD4C78-2EA8-20A8-D51F-AFB6D239316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7920A72A-6207-FBD6-BE0E-A0DDCFDD6738}"/>
              </a:ext>
            </a:extLst>
          </p:cNvPr>
          <p:cNvSpPr>
            <a:spLocks noGrp="1"/>
          </p:cNvSpPr>
          <p:nvPr>
            <p:ph type="sldNum" sz="quarter" idx="4"/>
          </p:nvPr>
        </p:nvSpPr>
        <p:spPr/>
        <p:txBody>
          <a:bodyPr/>
          <a:lstStyle/>
          <a:p>
            <a:fld id="{93CAF254-72B9-406C-9E86-C9D983240C82}" type="slidenum">
              <a:rPr lang="en-US" smtClean="0"/>
              <a:pPr/>
              <a:t>170</a:t>
            </a:fld>
            <a:endParaRPr lang="en-US"/>
          </a:p>
        </p:txBody>
      </p:sp>
      <p:sp>
        <p:nvSpPr>
          <p:cNvPr id="5" name="Title 2">
            <a:extLst>
              <a:ext uri="{FF2B5EF4-FFF2-40B4-BE49-F238E27FC236}">
                <a16:creationId xmlns:a16="http://schemas.microsoft.com/office/drawing/2014/main" id="{9550B419-A5C0-3F11-CBEC-900654C05722}"/>
              </a:ext>
            </a:extLst>
          </p:cNvPr>
          <p:cNvSpPr>
            <a:spLocks noGrp="1"/>
          </p:cNvSpPr>
          <p:nvPr>
            <p:ph type="title"/>
          </p:nvPr>
        </p:nvSpPr>
        <p:spPr>
          <a:xfrm>
            <a:off x="847344" y="548640"/>
            <a:ext cx="10497312" cy="1142048"/>
          </a:xfrm>
        </p:spPr>
        <p:txBody>
          <a:bodyPr/>
          <a:lstStyle/>
          <a:p>
            <a:r>
              <a:rPr lang="en-US" dirty="0">
                <a:cs typeface="Arial"/>
              </a:rPr>
              <a:t>(Scoring) Previous Projects</a:t>
            </a:r>
            <a:endParaRPr lang="en-US" dirty="0"/>
          </a:p>
        </p:txBody>
      </p:sp>
    </p:spTree>
    <p:extLst>
      <p:ext uri="{BB962C8B-B14F-4D97-AF65-F5344CB8AC3E}">
        <p14:creationId xmlns:p14="http://schemas.microsoft.com/office/powerpoint/2010/main" val="140289076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D0FCC-5150-83A1-6903-7CCF650EA3C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6A3DFE-2C34-69AD-2FA9-F5DE3C6D5A81}"/>
              </a:ext>
            </a:extLst>
          </p:cNvPr>
          <p:cNvSpPr>
            <a:spLocks noGrp="1"/>
          </p:cNvSpPr>
          <p:nvPr>
            <p:ph idx="1"/>
          </p:nvPr>
        </p:nvSpPr>
        <p:spPr>
          <a:xfrm>
            <a:off x="847344" y="1690688"/>
            <a:ext cx="10497312" cy="4259104"/>
          </a:xfrm>
        </p:spPr>
        <p:txBody>
          <a:bodyPr vert="horz" lIns="91440" tIns="45720" rIns="91440" bIns="45720" rtlCol="0" anchor="t">
            <a:normAutofit/>
          </a:bodyPr>
          <a:lstStyle/>
          <a:p>
            <a:r>
              <a:rPr lang="en-US" sz="2800" b="1" dirty="0">
                <a:solidFill>
                  <a:schemeClr val="accent4"/>
                </a:solidFill>
                <a:ea typeface="+mn-lt"/>
                <a:cs typeface="+mn-lt"/>
              </a:rPr>
              <a:t>Timeframe clarified:</a:t>
            </a:r>
            <a:r>
              <a:rPr lang="en-US" sz="2800" dirty="0">
                <a:solidFill>
                  <a:schemeClr val="accent4"/>
                </a:solidFill>
                <a:ea typeface="+mn-lt"/>
                <a:cs typeface="+mn-lt"/>
              </a:rPr>
              <a:t> </a:t>
            </a:r>
            <a:r>
              <a:rPr lang="en-US" sz="2800" dirty="0">
                <a:ea typeface="+mn-lt"/>
                <a:cs typeface="+mn-lt"/>
              </a:rPr>
              <a:t>“an economic development project that is expected to generate </a:t>
            </a:r>
            <a:r>
              <a:rPr lang="en-US" sz="2800" u="sng" dirty="0">
                <a:ea typeface="+mn-lt"/>
                <a:cs typeface="+mn-lt"/>
              </a:rPr>
              <a:t>or is in the process of generating</a:t>
            </a:r>
            <a:r>
              <a:rPr lang="en-US" sz="2800" dirty="0">
                <a:ea typeface="+mn-lt"/>
                <a:cs typeface="+mn-lt"/>
              </a:rPr>
              <a:t>, within five years from the Competitive Application deadline, net new jobs...”</a:t>
            </a:r>
          </a:p>
          <a:p>
            <a:endParaRPr lang="en-US" sz="2800" dirty="0">
              <a:ea typeface="+mn-lt"/>
              <a:cs typeface="+mn-lt"/>
            </a:endParaRPr>
          </a:p>
          <a:p>
            <a:r>
              <a:rPr lang="en-US" sz="2800" b="1" dirty="0">
                <a:solidFill>
                  <a:schemeClr val="accent4"/>
                </a:solidFill>
                <a:ea typeface="+mn-lt"/>
                <a:cs typeface="+mn-lt"/>
              </a:rPr>
              <a:t>Minimum Documentation item removed:</a:t>
            </a:r>
            <a:r>
              <a:rPr lang="en-US" sz="2800" b="1" dirty="0">
                <a:ea typeface="+mn-lt"/>
                <a:cs typeface="+mn-lt"/>
              </a:rPr>
              <a:t> </a:t>
            </a:r>
            <a:r>
              <a:rPr lang="en-US" sz="2800" dirty="0">
                <a:ea typeface="+mn-lt"/>
                <a:cs typeface="+mn-lt"/>
              </a:rPr>
              <a:t>MOU, MOA or Intergovernmental Agreement approving the project to proceed</a:t>
            </a:r>
            <a:endParaRPr lang="en-US" sz="2800" dirty="0">
              <a:cs typeface="Arial" panose="020B0604020202020204"/>
            </a:endParaRPr>
          </a:p>
        </p:txBody>
      </p:sp>
      <p:pic>
        <p:nvPicPr>
          <p:cNvPr id="3" name="Picture 2">
            <a:extLst>
              <a:ext uri="{FF2B5EF4-FFF2-40B4-BE49-F238E27FC236}">
                <a16:creationId xmlns:a16="http://schemas.microsoft.com/office/drawing/2014/main" id="{A7D8C9B7-B673-6192-3497-DE05B3320E88}"/>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6BEF9C0F-A157-24EA-DFD3-9AA61FE804FA}"/>
              </a:ext>
            </a:extLst>
          </p:cNvPr>
          <p:cNvSpPr>
            <a:spLocks noGrp="1"/>
          </p:cNvSpPr>
          <p:nvPr>
            <p:ph type="sldNum" sz="quarter" idx="4"/>
          </p:nvPr>
        </p:nvSpPr>
        <p:spPr/>
        <p:txBody>
          <a:bodyPr/>
          <a:lstStyle/>
          <a:p>
            <a:fld id="{93CAF254-72B9-406C-9E86-C9D983240C82}" type="slidenum">
              <a:rPr lang="en-US" smtClean="0"/>
              <a:pPr/>
              <a:t>171</a:t>
            </a:fld>
            <a:endParaRPr lang="en-US"/>
          </a:p>
        </p:txBody>
      </p:sp>
      <p:sp>
        <p:nvSpPr>
          <p:cNvPr id="5" name="Title 2">
            <a:extLst>
              <a:ext uri="{FF2B5EF4-FFF2-40B4-BE49-F238E27FC236}">
                <a16:creationId xmlns:a16="http://schemas.microsoft.com/office/drawing/2014/main" id="{B02ED194-AD5C-7A0A-B089-8A3CA1FF3EB3}"/>
              </a:ext>
            </a:extLst>
          </p:cNvPr>
          <p:cNvSpPr>
            <a:spLocks noGrp="1"/>
          </p:cNvSpPr>
          <p:nvPr>
            <p:ph type="title"/>
          </p:nvPr>
        </p:nvSpPr>
        <p:spPr>
          <a:xfrm>
            <a:off x="847344" y="548640"/>
            <a:ext cx="10497312" cy="1142048"/>
          </a:xfrm>
        </p:spPr>
        <p:txBody>
          <a:bodyPr/>
          <a:lstStyle/>
          <a:p>
            <a:r>
              <a:rPr lang="en-US" dirty="0">
                <a:cs typeface="Arial"/>
              </a:rPr>
              <a:t>(Scoring) Economic Development Proximity</a:t>
            </a:r>
            <a:endParaRPr lang="en-US" dirty="0"/>
          </a:p>
        </p:txBody>
      </p:sp>
    </p:spTree>
    <p:extLst>
      <p:ext uri="{BB962C8B-B14F-4D97-AF65-F5344CB8AC3E}">
        <p14:creationId xmlns:p14="http://schemas.microsoft.com/office/powerpoint/2010/main" val="322631341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9FE838-2C03-456D-8E48-2571BCABBD0B}"/>
              </a:ext>
            </a:extLst>
          </p:cNvPr>
          <p:cNvSpPr>
            <a:spLocks noGrp="1"/>
          </p:cNvSpPr>
          <p:nvPr>
            <p:ph idx="1"/>
          </p:nvPr>
        </p:nvSpPr>
        <p:spPr>
          <a:xfrm>
            <a:off x="847344" y="1645939"/>
            <a:ext cx="10430256" cy="4294486"/>
          </a:xfrm>
        </p:spPr>
        <p:txBody>
          <a:bodyPr vert="horz" lIns="91440" tIns="45720" rIns="91440" bIns="45720" rtlCol="0" anchor="t">
            <a:normAutofit/>
          </a:bodyPr>
          <a:lstStyle/>
          <a:p>
            <a:r>
              <a:rPr lang="en-US" sz="2800" b="1" dirty="0">
                <a:solidFill>
                  <a:schemeClr val="accent4"/>
                </a:solidFill>
                <a:cs typeface="Arial" panose="020B0604020202020204"/>
              </a:rPr>
              <a:t>Maximum points increased: </a:t>
            </a:r>
            <a:r>
              <a:rPr lang="en-US" sz="2800" dirty="0">
                <a:cs typeface="Arial" panose="020B0604020202020204"/>
              </a:rPr>
              <a:t>from 2 to 2.5 points</a:t>
            </a:r>
          </a:p>
          <a:p>
            <a:endParaRPr lang="en-US" sz="2800" b="1" dirty="0">
              <a:cs typeface="Arial" panose="020B0604020202020204"/>
            </a:endParaRPr>
          </a:p>
          <a:p>
            <a:r>
              <a:rPr lang="en-US" sz="2800" b="1" dirty="0">
                <a:solidFill>
                  <a:schemeClr val="accent4"/>
                </a:solidFill>
                <a:cs typeface="Arial" panose="020B0604020202020204"/>
              </a:rPr>
              <a:t>Subsection added:</a:t>
            </a:r>
            <a:r>
              <a:rPr lang="en-US" sz="2800" b="1" dirty="0">
                <a:cs typeface="Arial" panose="020B0604020202020204"/>
              </a:rPr>
              <a:t> B. Georgia Initiative for Community Housing (GICH) Senior Year </a:t>
            </a:r>
            <a:r>
              <a:rPr lang="en-US" sz="2800" dirty="0">
                <a:cs typeface="Arial" panose="020B0604020202020204"/>
              </a:rPr>
              <a:t>– 2.5 points</a:t>
            </a:r>
          </a:p>
          <a:p>
            <a:pPr lvl="1"/>
            <a:r>
              <a:rPr lang="en-US" sz="2800" dirty="0">
                <a:cs typeface="Arial" panose="020B0604020202020204"/>
              </a:rPr>
              <a:t>Projects with a letter of support from a GICH team currently enrolled in GICH Senior Year program</a:t>
            </a:r>
          </a:p>
          <a:p>
            <a:pPr lvl="2"/>
            <a:r>
              <a:rPr lang="en-US" sz="2800" dirty="0">
                <a:cs typeface="Arial" panose="020B0604020202020204"/>
              </a:rPr>
              <a:t>One letter per GICH Senior Year team per round</a:t>
            </a:r>
          </a:p>
        </p:txBody>
      </p:sp>
      <p:pic>
        <p:nvPicPr>
          <p:cNvPr id="3" name="Picture 2">
            <a:extLst>
              <a:ext uri="{FF2B5EF4-FFF2-40B4-BE49-F238E27FC236}">
                <a16:creationId xmlns:a16="http://schemas.microsoft.com/office/drawing/2014/main" id="{97EFE833-83FD-57EC-BFD5-55201E4E9F8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595B61B3-84BE-756F-CBFF-A584CFEB5FAE}"/>
              </a:ext>
            </a:extLst>
          </p:cNvPr>
          <p:cNvSpPr>
            <a:spLocks noGrp="1"/>
          </p:cNvSpPr>
          <p:nvPr>
            <p:ph type="sldNum" sz="quarter" idx="4"/>
          </p:nvPr>
        </p:nvSpPr>
        <p:spPr/>
        <p:txBody>
          <a:bodyPr/>
          <a:lstStyle/>
          <a:p>
            <a:fld id="{93CAF254-72B9-406C-9E86-C9D983240C82}" type="slidenum">
              <a:rPr lang="en-US" smtClean="0"/>
              <a:pPr/>
              <a:t>172</a:t>
            </a:fld>
            <a:endParaRPr lang="en-US"/>
          </a:p>
        </p:txBody>
      </p:sp>
      <p:sp>
        <p:nvSpPr>
          <p:cNvPr id="5" name="Title 2">
            <a:extLst>
              <a:ext uri="{FF2B5EF4-FFF2-40B4-BE49-F238E27FC236}">
                <a16:creationId xmlns:a16="http://schemas.microsoft.com/office/drawing/2014/main" id="{DF6076E2-BEA6-DC66-43DC-5BB3C6067A9F}"/>
              </a:ext>
            </a:extLst>
          </p:cNvPr>
          <p:cNvSpPr>
            <a:spLocks noGrp="1"/>
          </p:cNvSpPr>
          <p:nvPr>
            <p:ph type="title"/>
          </p:nvPr>
        </p:nvSpPr>
        <p:spPr>
          <a:xfrm>
            <a:off x="847344" y="548640"/>
            <a:ext cx="10497312" cy="1142048"/>
          </a:xfrm>
        </p:spPr>
        <p:txBody>
          <a:bodyPr/>
          <a:lstStyle/>
          <a:p>
            <a:r>
              <a:rPr lang="en-US" dirty="0">
                <a:cs typeface="Arial"/>
              </a:rPr>
              <a:t>(Scoring) DCA Community Initiatives</a:t>
            </a:r>
            <a:endParaRPr lang="en-US" dirty="0"/>
          </a:p>
        </p:txBody>
      </p:sp>
    </p:spTree>
    <p:extLst>
      <p:ext uri="{BB962C8B-B14F-4D97-AF65-F5344CB8AC3E}">
        <p14:creationId xmlns:p14="http://schemas.microsoft.com/office/powerpoint/2010/main" val="25703749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5F4731-527D-8838-001D-4B9D330CAE62}"/>
              </a:ext>
            </a:extLst>
          </p:cNvPr>
          <p:cNvSpPr>
            <a:spLocks noGrp="1"/>
          </p:cNvSpPr>
          <p:nvPr>
            <p:ph idx="1"/>
          </p:nvPr>
        </p:nvSpPr>
        <p:spPr>
          <a:xfrm>
            <a:off x="847344" y="1690687"/>
            <a:ext cx="10430256" cy="4259103"/>
          </a:xfrm>
        </p:spPr>
        <p:txBody>
          <a:bodyPr vert="horz" lIns="91440" tIns="45720" rIns="91440" bIns="45720" rtlCol="0" anchor="t">
            <a:noAutofit/>
          </a:bodyPr>
          <a:lstStyle/>
          <a:p>
            <a:pPr marL="0" indent="0">
              <a:buNone/>
            </a:pPr>
            <a:r>
              <a:rPr lang="en-US" sz="2600" b="1" dirty="0">
                <a:cs typeface="Arial"/>
              </a:rPr>
              <a:t>A. Occupancy</a:t>
            </a:r>
          </a:p>
          <a:p>
            <a:r>
              <a:rPr lang="en-US" sz="2600" b="1" dirty="0">
                <a:solidFill>
                  <a:schemeClr val="accent4"/>
                </a:solidFill>
                <a:cs typeface="Arial"/>
              </a:rPr>
              <a:t>Lookback period extended:</a:t>
            </a:r>
            <a:r>
              <a:rPr lang="en-US" sz="2600" dirty="0">
                <a:solidFill>
                  <a:schemeClr val="accent4"/>
                </a:solidFill>
                <a:cs typeface="Arial"/>
              </a:rPr>
              <a:t> </a:t>
            </a:r>
            <a:r>
              <a:rPr lang="en-US" sz="2600" dirty="0">
                <a:cs typeface="Arial"/>
              </a:rPr>
              <a:t>from within two months to </a:t>
            </a:r>
            <a:r>
              <a:rPr lang="en-US" sz="2600" u="sng" dirty="0">
                <a:cs typeface="Arial"/>
              </a:rPr>
              <a:t>within two years prior to Application Submission Deadline</a:t>
            </a:r>
          </a:p>
          <a:p>
            <a:pPr marL="0" indent="0">
              <a:buNone/>
            </a:pPr>
            <a:r>
              <a:rPr lang="en-US" sz="2600" b="1" dirty="0">
                <a:cs typeface="Arial"/>
              </a:rPr>
              <a:t>B. Rent Advantage</a:t>
            </a:r>
            <a:endParaRPr lang="en-US" sz="2600" b="1" dirty="0"/>
          </a:p>
          <a:p>
            <a:r>
              <a:rPr lang="en-US" sz="2600" b="1" dirty="0">
                <a:solidFill>
                  <a:schemeClr val="accent4"/>
                </a:solidFill>
                <a:cs typeface="Arial"/>
              </a:rPr>
              <a:t>Application eligibility changed:</a:t>
            </a:r>
            <a:r>
              <a:rPr lang="en-US" sz="2600" b="1" dirty="0">
                <a:cs typeface="Arial"/>
              </a:rPr>
              <a:t> </a:t>
            </a:r>
            <a:r>
              <a:rPr lang="en-US" sz="2600" dirty="0">
                <a:cs typeface="Arial"/>
              </a:rPr>
              <a:t>9% Credits HUD rental Assistance Set Aside and 9% Credits HUD RAD Set Aside applications ineligible </a:t>
            </a:r>
          </a:p>
          <a:p>
            <a:pPr marL="0" indent="0">
              <a:buNone/>
            </a:pPr>
            <a:r>
              <a:rPr lang="en-US" sz="2600" b="1" dirty="0">
                <a:cs typeface="Arial"/>
              </a:rPr>
              <a:t>E. Site Characteristics</a:t>
            </a:r>
          </a:p>
          <a:p>
            <a:r>
              <a:rPr lang="en-US" sz="2600" b="1" dirty="0">
                <a:solidFill>
                  <a:schemeClr val="accent4"/>
                </a:solidFill>
                <a:cs typeface="Arial"/>
              </a:rPr>
              <a:t>Qualifying section added </a:t>
            </a:r>
            <a:r>
              <a:rPr lang="en-US" sz="2600" dirty="0">
                <a:solidFill>
                  <a:schemeClr val="accent4"/>
                </a:solidFill>
                <a:cs typeface="Arial"/>
              </a:rPr>
              <a:t>for 9%:</a:t>
            </a:r>
            <a:r>
              <a:rPr lang="en-US" sz="2600" b="1" dirty="0">
                <a:cs typeface="Arial"/>
              </a:rPr>
              <a:t> </a:t>
            </a:r>
            <a:r>
              <a:rPr lang="en-US" sz="2600" dirty="0">
                <a:cs typeface="Arial"/>
              </a:rPr>
              <a:t>Housing Needs Characteristics</a:t>
            </a:r>
          </a:p>
        </p:txBody>
      </p:sp>
      <p:pic>
        <p:nvPicPr>
          <p:cNvPr id="3" name="Picture 2">
            <a:extLst>
              <a:ext uri="{FF2B5EF4-FFF2-40B4-BE49-F238E27FC236}">
                <a16:creationId xmlns:a16="http://schemas.microsoft.com/office/drawing/2014/main" id="{F994F2C8-9E9A-1B19-B265-2948ED701BBD}"/>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A2762584-0F18-7B2D-71B8-B52054994FEA}"/>
              </a:ext>
            </a:extLst>
          </p:cNvPr>
          <p:cNvSpPr>
            <a:spLocks noGrp="1"/>
          </p:cNvSpPr>
          <p:nvPr>
            <p:ph type="sldNum" sz="quarter" idx="4"/>
          </p:nvPr>
        </p:nvSpPr>
        <p:spPr/>
        <p:txBody>
          <a:bodyPr/>
          <a:lstStyle/>
          <a:p>
            <a:fld id="{93CAF254-72B9-406C-9E86-C9D983240C82}" type="slidenum">
              <a:rPr lang="en-US" smtClean="0"/>
              <a:pPr/>
              <a:t>173</a:t>
            </a:fld>
            <a:endParaRPr lang="en-US"/>
          </a:p>
        </p:txBody>
      </p:sp>
      <p:sp>
        <p:nvSpPr>
          <p:cNvPr id="5" name="Title 2">
            <a:extLst>
              <a:ext uri="{FF2B5EF4-FFF2-40B4-BE49-F238E27FC236}">
                <a16:creationId xmlns:a16="http://schemas.microsoft.com/office/drawing/2014/main" id="{E557B63D-1AFB-D1DF-CCBA-8CBDF8BF03EE}"/>
              </a:ext>
            </a:extLst>
          </p:cNvPr>
          <p:cNvSpPr>
            <a:spLocks noGrp="1"/>
          </p:cNvSpPr>
          <p:nvPr>
            <p:ph type="title"/>
          </p:nvPr>
        </p:nvSpPr>
        <p:spPr>
          <a:xfrm>
            <a:off x="847344" y="548640"/>
            <a:ext cx="10497312" cy="1142048"/>
          </a:xfrm>
        </p:spPr>
        <p:txBody>
          <a:bodyPr/>
          <a:lstStyle/>
          <a:p>
            <a:r>
              <a:rPr lang="en-US" dirty="0">
                <a:cs typeface="Arial"/>
              </a:rPr>
              <a:t>(Scoring) Preservation Scoring Criteria</a:t>
            </a:r>
            <a:endParaRPr lang="en-US" dirty="0"/>
          </a:p>
        </p:txBody>
      </p:sp>
    </p:spTree>
    <p:extLst>
      <p:ext uri="{BB962C8B-B14F-4D97-AF65-F5344CB8AC3E}">
        <p14:creationId xmlns:p14="http://schemas.microsoft.com/office/powerpoint/2010/main" val="9069718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78E2B-F261-01E9-C394-3817D12C36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FF772C-A7A6-0BE9-D61B-D3CAEBA37964}"/>
              </a:ext>
            </a:extLst>
          </p:cNvPr>
          <p:cNvSpPr>
            <a:spLocks noGrp="1"/>
          </p:cNvSpPr>
          <p:nvPr>
            <p:ph idx="1"/>
          </p:nvPr>
        </p:nvSpPr>
        <p:spPr>
          <a:xfrm>
            <a:off x="847344" y="1818860"/>
            <a:ext cx="10430256" cy="4130929"/>
          </a:xfrm>
        </p:spPr>
        <p:txBody>
          <a:bodyPr vert="horz" lIns="91440" tIns="45720" rIns="91440" bIns="45720" rtlCol="0" anchor="t">
            <a:normAutofit/>
          </a:bodyPr>
          <a:lstStyle/>
          <a:p>
            <a:r>
              <a:rPr lang="en-US" sz="2800" b="1" dirty="0">
                <a:solidFill>
                  <a:schemeClr val="accent4"/>
                </a:solidFill>
                <a:cs typeface="Arial"/>
              </a:rPr>
              <a:t>Requirements moved: </a:t>
            </a:r>
            <a:r>
              <a:rPr lang="en-US" sz="2800" dirty="0">
                <a:cs typeface="Arial"/>
              </a:rPr>
              <a:t>Community Quarterback (QCB) requirements moved from (Scoring) Revitalization/Redevelopments Plans</a:t>
            </a:r>
          </a:p>
          <a:p>
            <a:endParaRPr lang="en-US" sz="2800" b="1" dirty="0">
              <a:cs typeface="Arial"/>
            </a:endParaRPr>
          </a:p>
          <a:p>
            <a:r>
              <a:rPr lang="en-US" sz="2800" b="1" dirty="0">
                <a:solidFill>
                  <a:schemeClr val="accent4"/>
                </a:solidFill>
                <a:cs typeface="Arial"/>
              </a:rPr>
              <a:t>CQB eligibility changed: </a:t>
            </a:r>
            <a:r>
              <a:rPr lang="en-US" sz="2800" dirty="0">
                <a:cs typeface="Arial"/>
              </a:rPr>
              <a:t>Resident members of QCB are not required to self-certify income below 80% AMI </a:t>
            </a:r>
          </a:p>
        </p:txBody>
      </p:sp>
      <p:pic>
        <p:nvPicPr>
          <p:cNvPr id="3" name="Picture 2">
            <a:extLst>
              <a:ext uri="{FF2B5EF4-FFF2-40B4-BE49-F238E27FC236}">
                <a16:creationId xmlns:a16="http://schemas.microsoft.com/office/drawing/2014/main" id="{2E1B3886-3513-FDAD-4894-100489EB7E97}"/>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38CFD9FA-8EDD-6DC0-F766-E0771499BFF6}"/>
              </a:ext>
            </a:extLst>
          </p:cNvPr>
          <p:cNvSpPr>
            <a:spLocks noGrp="1"/>
          </p:cNvSpPr>
          <p:nvPr>
            <p:ph type="sldNum" sz="quarter" idx="4"/>
          </p:nvPr>
        </p:nvSpPr>
        <p:spPr/>
        <p:txBody>
          <a:bodyPr/>
          <a:lstStyle/>
          <a:p>
            <a:fld id="{93CAF254-72B9-406C-9E86-C9D983240C82}" type="slidenum">
              <a:rPr lang="en-US" smtClean="0"/>
              <a:pPr/>
              <a:t>174</a:t>
            </a:fld>
            <a:endParaRPr lang="en-US"/>
          </a:p>
        </p:txBody>
      </p:sp>
      <p:sp>
        <p:nvSpPr>
          <p:cNvPr id="5" name="Title 2">
            <a:extLst>
              <a:ext uri="{FF2B5EF4-FFF2-40B4-BE49-F238E27FC236}">
                <a16:creationId xmlns:a16="http://schemas.microsoft.com/office/drawing/2014/main" id="{4876332F-894D-35D3-0726-D57C253EDE31}"/>
              </a:ext>
            </a:extLst>
          </p:cNvPr>
          <p:cNvSpPr>
            <a:spLocks noGrp="1"/>
          </p:cNvSpPr>
          <p:nvPr>
            <p:ph type="title"/>
          </p:nvPr>
        </p:nvSpPr>
        <p:spPr>
          <a:xfrm>
            <a:off x="847344" y="548640"/>
            <a:ext cx="10497312" cy="1142048"/>
          </a:xfrm>
        </p:spPr>
        <p:txBody>
          <a:bodyPr>
            <a:normAutofit/>
          </a:bodyPr>
          <a:lstStyle/>
          <a:p>
            <a:r>
              <a:rPr lang="en-US" dirty="0">
                <a:cs typeface="Arial"/>
              </a:rPr>
              <a:t>Exhibits to Scoring Criteria: C. </a:t>
            </a:r>
            <a:r>
              <a:rPr lang="en-US" dirty="0"/>
              <a:t>Community Transformation Post-Award Responsibilities</a:t>
            </a:r>
          </a:p>
        </p:txBody>
      </p:sp>
    </p:spTree>
    <p:extLst>
      <p:ext uri="{BB962C8B-B14F-4D97-AF65-F5344CB8AC3E}">
        <p14:creationId xmlns:p14="http://schemas.microsoft.com/office/powerpoint/2010/main" val="4059139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2A90D-8696-3CE3-4147-F3FBBB0744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52DC0B-E76F-1196-E746-F484DC8B40DA}"/>
              </a:ext>
            </a:extLst>
          </p:cNvPr>
          <p:cNvSpPr>
            <a:spLocks noGrp="1"/>
          </p:cNvSpPr>
          <p:nvPr>
            <p:ph type="title"/>
          </p:nvPr>
        </p:nvSpPr>
        <p:spPr/>
        <p:txBody>
          <a:bodyPr>
            <a:normAutofit fontScale="90000"/>
          </a:bodyPr>
          <a:lstStyle/>
          <a:p>
            <a:r>
              <a:rPr lang="en-US" sz="6600">
                <a:solidFill>
                  <a:schemeClr val="accent6"/>
                </a:solidFill>
              </a:rPr>
              <a:t>2028-2029 QAP Development</a:t>
            </a:r>
          </a:p>
        </p:txBody>
      </p:sp>
      <p:pic>
        <p:nvPicPr>
          <p:cNvPr id="6" name="Picture 5">
            <a:extLst>
              <a:ext uri="{FF2B5EF4-FFF2-40B4-BE49-F238E27FC236}">
                <a16:creationId xmlns:a16="http://schemas.microsoft.com/office/drawing/2014/main" id="{D328BAEC-C89D-4A43-AC88-5B67C4A2950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2" y="5949791"/>
            <a:ext cx="4572000" cy="744855"/>
          </a:xfrm>
          <a:prstGeom prst="rect">
            <a:avLst/>
          </a:prstGeom>
          <a:noFill/>
          <a:ln>
            <a:noFill/>
          </a:ln>
          <a:extLst>
            <a:ext uri="{53640926-AAD7-44D8-BBD7-CCE9431645EC}">
              <a14:shadowObscured xmlns:a14="http://schemas.microsoft.com/office/drawing/2010/main"/>
            </a:ext>
          </a:extLst>
        </p:spPr>
      </p:pic>
      <p:sp>
        <p:nvSpPr>
          <p:cNvPr id="10" name="Slide Number Placeholder 9">
            <a:extLst>
              <a:ext uri="{FF2B5EF4-FFF2-40B4-BE49-F238E27FC236}">
                <a16:creationId xmlns:a16="http://schemas.microsoft.com/office/drawing/2014/main" id="{EF3B4697-5A9A-408E-C161-FA2271B5670A}"/>
              </a:ext>
            </a:extLst>
          </p:cNvPr>
          <p:cNvSpPr>
            <a:spLocks noGrp="1"/>
          </p:cNvSpPr>
          <p:nvPr>
            <p:ph type="sldNum" sz="quarter" idx="11"/>
          </p:nvPr>
        </p:nvSpPr>
        <p:spPr/>
        <p:txBody>
          <a:bodyPr/>
          <a:lstStyle/>
          <a:p>
            <a:fld id="{93CAF254-72B9-406C-9E86-C9D983240C82}" type="slidenum">
              <a:rPr lang="en-US" smtClean="0"/>
              <a:t>175</a:t>
            </a:fld>
            <a:endParaRPr lang="en-US"/>
          </a:p>
        </p:txBody>
      </p:sp>
    </p:spTree>
    <p:extLst>
      <p:ext uri="{BB962C8B-B14F-4D97-AF65-F5344CB8AC3E}">
        <p14:creationId xmlns:p14="http://schemas.microsoft.com/office/powerpoint/2010/main" val="130995285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217DA21-DD4B-EC86-A217-268195764AB0}"/>
              </a:ext>
            </a:extLst>
          </p:cNvPr>
          <p:cNvGraphicFramePr>
            <a:graphicFrameLocks noGrp="1"/>
          </p:cNvGraphicFramePr>
          <p:nvPr>
            <p:extLst>
              <p:ext uri="{D42A27DB-BD31-4B8C-83A1-F6EECF244321}">
                <p14:modId xmlns:p14="http://schemas.microsoft.com/office/powerpoint/2010/main" val="2169917555"/>
              </p:ext>
            </p:extLst>
          </p:nvPr>
        </p:nvGraphicFramePr>
        <p:xfrm>
          <a:off x="847344" y="1101013"/>
          <a:ext cx="10497312" cy="5475728"/>
        </p:xfrm>
        <a:graphic>
          <a:graphicData uri="http://schemas.openxmlformats.org/drawingml/2006/table">
            <a:tbl>
              <a:tblPr firstRow="1" bandRow="1">
                <a:tableStyleId>{BDBED569-4797-4DF1-A0F4-6AAB3CD982D8}</a:tableStyleId>
              </a:tblPr>
              <a:tblGrid>
                <a:gridCol w="3476337">
                  <a:extLst>
                    <a:ext uri="{9D8B030D-6E8A-4147-A177-3AD203B41FA5}">
                      <a16:colId xmlns:a16="http://schemas.microsoft.com/office/drawing/2014/main" val="1585521080"/>
                    </a:ext>
                  </a:extLst>
                </a:gridCol>
                <a:gridCol w="7020975">
                  <a:extLst>
                    <a:ext uri="{9D8B030D-6E8A-4147-A177-3AD203B41FA5}">
                      <a16:colId xmlns:a16="http://schemas.microsoft.com/office/drawing/2014/main" val="2404578736"/>
                    </a:ext>
                  </a:extLst>
                </a:gridCol>
              </a:tblGrid>
              <a:tr h="464525">
                <a:tc>
                  <a:txBody>
                    <a:bodyPr/>
                    <a:lstStyle/>
                    <a:p>
                      <a:pPr algn="ctr"/>
                      <a:r>
                        <a:rPr lang="en-US" sz="1600" b="1" kern="1200">
                          <a:solidFill>
                            <a:schemeClr val="bg1"/>
                          </a:solidFill>
                          <a:latin typeface="+mn-lt"/>
                          <a:ea typeface="+mn-ea"/>
                          <a:cs typeface="+mn-cs"/>
                        </a:rPr>
                        <a:t>Approx. Timeframe</a:t>
                      </a:r>
                    </a:p>
                  </a:txBody>
                  <a:tcPr>
                    <a:solidFill>
                      <a:schemeClr val="accent6"/>
                    </a:solidFill>
                  </a:tcPr>
                </a:tc>
                <a:tc>
                  <a:txBody>
                    <a:bodyPr/>
                    <a:lstStyle/>
                    <a:p>
                      <a:pPr algn="ctr"/>
                      <a:r>
                        <a:rPr lang="en-US" sz="1600" b="1" kern="1200">
                          <a:solidFill>
                            <a:schemeClr val="bg1"/>
                          </a:solidFill>
                          <a:latin typeface="+mn-lt"/>
                          <a:ea typeface="+mn-ea"/>
                          <a:cs typeface="+mn-cs"/>
                        </a:rPr>
                        <a:t>Stage</a:t>
                      </a:r>
                    </a:p>
                  </a:txBody>
                  <a:tcPr>
                    <a:solidFill>
                      <a:schemeClr val="accent6"/>
                    </a:solidFill>
                  </a:tcPr>
                </a:tc>
                <a:extLst>
                  <a:ext uri="{0D108BD9-81ED-4DB2-BD59-A6C34878D82A}">
                    <a16:rowId xmlns:a16="http://schemas.microsoft.com/office/drawing/2014/main" val="517265467"/>
                  </a:ext>
                </a:extLst>
              </a:tr>
              <a:tr h="1367807">
                <a:tc>
                  <a:txBody>
                    <a:bodyPr/>
                    <a:lstStyle/>
                    <a:p>
                      <a:r>
                        <a:rPr lang="en-US" sz="1600" b="1" kern="1200">
                          <a:solidFill>
                            <a:schemeClr val="accent6"/>
                          </a:solidFill>
                          <a:latin typeface="+mn-lt"/>
                          <a:ea typeface="+mn-ea"/>
                          <a:cs typeface="+mn-cs"/>
                        </a:rPr>
                        <a:t>Feb – Dec 2026</a:t>
                      </a:r>
                    </a:p>
                  </a:txBody>
                  <a:tcPr>
                    <a:solidFill>
                      <a:schemeClr val="accent5">
                        <a:alpha val="20000"/>
                      </a:schemeClr>
                    </a:solidFill>
                  </a:tcPr>
                </a:tc>
                <a:tc>
                  <a:txBody>
                    <a:bodyPr/>
                    <a:lstStyle/>
                    <a:p>
                      <a:r>
                        <a:rPr lang="en-US" sz="1600" b="0" kern="1200" dirty="0">
                          <a:solidFill>
                            <a:schemeClr val="accent6"/>
                          </a:solidFill>
                          <a:latin typeface="+mn-lt"/>
                          <a:ea typeface="+mn-ea"/>
                          <a:cs typeface="+mn-cs"/>
                        </a:rPr>
                        <a:t>Engagement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accent6"/>
                          </a:solidFill>
                          <a:latin typeface="+mn-lt"/>
                          <a:ea typeface="+mn-ea"/>
                          <a:cs typeface="+mn-cs"/>
                        </a:rPr>
                        <a:t>2028-2029 QAP Survey</a:t>
                      </a:r>
                    </a:p>
                    <a:p>
                      <a:pPr marL="671513" marR="0" lvl="1"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accent6"/>
                          </a:solidFill>
                          <a:latin typeface="+mn-lt"/>
                          <a:ea typeface="+mn-ea"/>
                          <a:cs typeface="+mn-cs"/>
                        </a:rPr>
                        <a:t>General input &amp; targeted research questions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accent6"/>
                          </a:solidFill>
                          <a:latin typeface="+mn-lt"/>
                          <a:ea typeface="+mn-ea"/>
                          <a:cs typeface="+mn-cs"/>
                        </a:rPr>
                        <a:t>Resident Survey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accent6"/>
                          </a:solidFill>
                          <a:latin typeface="+mn-lt"/>
                          <a:ea typeface="+mn-ea"/>
                          <a:cs typeface="+mn-cs"/>
                        </a:rPr>
                        <a:t>Stakeholder meetings</a:t>
                      </a:r>
                    </a:p>
                  </a:txBody>
                  <a:tcPr>
                    <a:solidFill>
                      <a:schemeClr val="accent5">
                        <a:alpha val="20000"/>
                      </a:schemeClr>
                    </a:solidFill>
                  </a:tcPr>
                </a:tc>
                <a:extLst>
                  <a:ext uri="{0D108BD9-81ED-4DB2-BD59-A6C34878D82A}">
                    <a16:rowId xmlns:a16="http://schemas.microsoft.com/office/drawing/2014/main" val="411727528"/>
                  </a:ext>
                </a:extLst>
              </a:tr>
              <a:tr h="373847">
                <a:tc>
                  <a:txBody>
                    <a:bodyPr/>
                    <a:lstStyle/>
                    <a:p>
                      <a:pPr marL="0" algn="l" defTabSz="914400" rtl="0" eaLnBrk="1" latinLnBrk="0" hangingPunct="1"/>
                      <a:r>
                        <a:rPr lang="en-US" sz="1600" b="1" kern="1200">
                          <a:solidFill>
                            <a:schemeClr val="accent6"/>
                          </a:solidFill>
                          <a:latin typeface="+mn-lt"/>
                          <a:ea typeface="+mn-ea"/>
                          <a:cs typeface="+mn-cs"/>
                        </a:rPr>
                        <a:t>Jan – Feb 2027</a:t>
                      </a:r>
                    </a:p>
                  </a:txBody>
                  <a:tcPr>
                    <a:solidFill>
                      <a:schemeClr val="accent5">
                        <a:alpha val="20000"/>
                      </a:schemeClr>
                    </a:solidFill>
                  </a:tcPr>
                </a:tc>
                <a:tc>
                  <a:txBody>
                    <a:bodyPr/>
                    <a:lstStyle/>
                    <a:p>
                      <a:pPr marL="0" algn="l" defTabSz="914400" rtl="0" eaLnBrk="1" latinLnBrk="0" hangingPunct="1"/>
                      <a:r>
                        <a:rPr lang="en-US" sz="1600" b="1" kern="1200">
                          <a:solidFill>
                            <a:schemeClr val="accent6"/>
                          </a:solidFill>
                          <a:latin typeface="+mn-lt"/>
                          <a:ea typeface="+mn-ea"/>
                          <a:cs typeface="+mn-cs"/>
                        </a:rPr>
                        <a:t>Priorities &amp; Proposals List</a:t>
                      </a:r>
                    </a:p>
                  </a:txBody>
                  <a:tcPr>
                    <a:solidFill>
                      <a:schemeClr val="accent5">
                        <a:alpha val="20000"/>
                      </a:schemeClr>
                    </a:solidFill>
                  </a:tcPr>
                </a:tc>
                <a:extLst>
                  <a:ext uri="{0D108BD9-81ED-4DB2-BD59-A6C34878D82A}">
                    <a16:rowId xmlns:a16="http://schemas.microsoft.com/office/drawing/2014/main" val="2415785310"/>
                  </a:ext>
                </a:extLst>
              </a:tr>
              <a:tr h="583673">
                <a:tc>
                  <a:txBody>
                    <a:bodyPr/>
                    <a:lstStyle/>
                    <a:p>
                      <a:r>
                        <a:rPr lang="en-US" sz="1600" b="1" kern="1200">
                          <a:solidFill>
                            <a:schemeClr val="accent6"/>
                          </a:solidFill>
                          <a:latin typeface="+mn-lt"/>
                          <a:ea typeface="+mn-ea"/>
                          <a:cs typeface="+mn-cs"/>
                        </a:rPr>
                        <a:t>Feb 2027</a:t>
                      </a:r>
                    </a:p>
                  </a:txBody>
                  <a:tcPr>
                    <a:solidFill>
                      <a:schemeClr val="accent5">
                        <a:alpha val="20000"/>
                      </a:schemeClr>
                    </a:solidFill>
                  </a:tcPr>
                </a:tc>
                <a:tc>
                  <a:txBody>
                    <a:bodyPr/>
                    <a:lstStyle/>
                    <a:p>
                      <a:r>
                        <a:rPr lang="en-US" sz="1600" b="0" kern="1200">
                          <a:solidFill>
                            <a:schemeClr val="accent6"/>
                          </a:solidFill>
                          <a:latin typeface="+mn-lt"/>
                          <a:ea typeface="+mn-ea"/>
                          <a:cs typeface="+mn-cs"/>
                        </a:rPr>
                        <a:t>QAP Workshop</a:t>
                      </a:r>
                    </a:p>
                    <a:p>
                      <a:pPr marL="214313" indent="-214313">
                        <a:buFont typeface="Arial" panose="020B0604020202020204" pitchFamily="34" charset="0"/>
                        <a:buChar char="•"/>
                      </a:pPr>
                      <a:r>
                        <a:rPr lang="en-US" sz="1600" b="0" kern="1200">
                          <a:solidFill>
                            <a:schemeClr val="accent6"/>
                          </a:solidFill>
                          <a:latin typeface="+mn-lt"/>
                          <a:ea typeface="+mn-ea"/>
                          <a:cs typeface="+mn-cs"/>
                        </a:rPr>
                        <a:t>Priorities &amp; Proposals/General Listening Session</a:t>
                      </a:r>
                    </a:p>
                  </a:txBody>
                  <a:tcPr>
                    <a:solidFill>
                      <a:schemeClr val="accent5">
                        <a:alpha val="20000"/>
                      </a:schemeClr>
                    </a:solidFill>
                  </a:tcPr>
                </a:tc>
                <a:extLst>
                  <a:ext uri="{0D108BD9-81ED-4DB2-BD59-A6C34878D82A}">
                    <a16:rowId xmlns:a16="http://schemas.microsoft.com/office/drawing/2014/main" val="1918895375"/>
                  </a:ext>
                </a:extLst>
              </a:tr>
              <a:tr h="373847">
                <a:tc>
                  <a:txBody>
                    <a:bodyPr/>
                    <a:lstStyle/>
                    <a:p>
                      <a:r>
                        <a:rPr lang="en-US" sz="1600" b="1" kern="1200">
                          <a:solidFill>
                            <a:schemeClr val="accent6"/>
                          </a:solidFill>
                          <a:latin typeface="+mn-lt"/>
                          <a:ea typeface="+mn-ea"/>
                          <a:cs typeface="+mn-cs"/>
                        </a:rPr>
                        <a:t>May 2027</a:t>
                      </a:r>
                    </a:p>
                  </a:txBody>
                  <a:tcPr>
                    <a:solidFill>
                      <a:schemeClr val="accent5">
                        <a:alpha val="20000"/>
                      </a:schemeClr>
                    </a:solidFill>
                  </a:tcPr>
                </a:tc>
                <a:tc>
                  <a:txBody>
                    <a:bodyPr/>
                    <a:lstStyle/>
                    <a:p>
                      <a:r>
                        <a:rPr lang="en-US" sz="1600" b="1" kern="1200">
                          <a:solidFill>
                            <a:schemeClr val="accent6"/>
                          </a:solidFill>
                          <a:latin typeface="+mn-lt"/>
                          <a:ea typeface="+mn-ea"/>
                          <a:cs typeface="+mn-cs"/>
                        </a:rPr>
                        <a:t>QAP Draft 1</a:t>
                      </a:r>
                    </a:p>
                  </a:txBody>
                  <a:tcPr>
                    <a:solidFill>
                      <a:schemeClr val="accent5">
                        <a:alpha val="20000"/>
                      </a:schemeClr>
                    </a:solidFill>
                  </a:tcPr>
                </a:tc>
                <a:extLst>
                  <a:ext uri="{0D108BD9-81ED-4DB2-BD59-A6C34878D82A}">
                    <a16:rowId xmlns:a16="http://schemas.microsoft.com/office/drawing/2014/main" val="412802635"/>
                  </a:ext>
                </a:extLst>
              </a:tr>
              <a:tr h="595244">
                <a:tc>
                  <a:txBody>
                    <a:bodyPr/>
                    <a:lstStyle/>
                    <a:p>
                      <a:pPr lvl="0">
                        <a:buNone/>
                      </a:pPr>
                      <a:r>
                        <a:rPr lang="en-US" sz="1600" b="1" kern="1200">
                          <a:solidFill>
                            <a:schemeClr val="accent6"/>
                          </a:solidFill>
                          <a:latin typeface="+mn-lt"/>
                          <a:ea typeface="+mn-ea"/>
                          <a:cs typeface="+mn-cs"/>
                        </a:rPr>
                        <a:t>May - June 2027</a:t>
                      </a:r>
                    </a:p>
                  </a:txBody>
                  <a:tcPr>
                    <a:solidFill>
                      <a:schemeClr val="accent5">
                        <a:alpha val="20000"/>
                      </a:schemeClr>
                    </a:solidFill>
                  </a:tcPr>
                </a:tc>
                <a:tc>
                  <a:txBody>
                    <a:bodyPr/>
                    <a:lstStyle/>
                    <a:p>
                      <a:pPr lvl="0">
                        <a:buNone/>
                      </a:pPr>
                      <a:r>
                        <a:rPr lang="en-US" sz="1600" b="0" kern="1200">
                          <a:solidFill>
                            <a:schemeClr val="accent6"/>
                          </a:solidFill>
                          <a:latin typeface="+mn-lt"/>
                          <a:ea typeface="+mn-ea"/>
                          <a:cs typeface="+mn-cs"/>
                        </a:rPr>
                        <a:t>Draft 1 Listening Session</a:t>
                      </a:r>
                    </a:p>
                    <a:p>
                      <a:pPr lvl="0">
                        <a:buNone/>
                      </a:pPr>
                      <a:r>
                        <a:rPr lang="en-US" sz="1600" b="0" kern="1200">
                          <a:solidFill>
                            <a:schemeClr val="accent6"/>
                          </a:solidFill>
                          <a:latin typeface="+mn-lt"/>
                          <a:ea typeface="+mn-ea"/>
                          <a:cs typeface="+mn-cs"/>
                        </a:rPr>
                        <a:t>Public comment period</a:t>
                      </a:r>
                    </a:p>
                  </a:txBody>
                  <a:tcPr>
                    <a:solidFill>
                      <a:schemeClr val="accent5">
                        <a:alpha val="20000"/>
                      </a:schemeClr>
                    </a:solidFill>
                  </a:tcPr>
                </a:tc>
                <a:extLst>
                  <a:ext uri="{0D108BD9-81ED-4DB2-BD59-A6C34878D82A}">
                    <a16:rowId xmlns:a16="http://schemas.microsoft.com/office/drawing/2014/main" val="1622162054"/>
                  </a:ext>
                </a:extLst>
              </a:tr>
              <a:tr h="373847">
                <a:tc>
                  <a:txBody>
                    <a:bodyPr/>
                    <a:lstStyle/>
                    <a:p>
                      <a:pPr lvl="0">
                        <a:buNone/>
                      </a:pPr>
                      <a:r>
                        <a:rPr lang="en-US" sz="1600" b="1" kern="1200">
                          <a:solidFill>
                            <a:schemeClr val="accent6"/>
                          </a:solidFill>
                          <a:latin typeface="+mn-lt"/>
                          <a:ea typeface="+mn-ea"/>
                          <a:cs typeface="+mn-cs"/>
                        </a:rPr>
                        <a:t>July 2027</a:t>
                      </a:r>
                    </a:p>
                  </a:txBody>
                  <a:tcPr>
                    <a:solidFill>
                      <a:schemeClr val="accent5">
                        <a:alpha val="20000"/>
                      </a:schemeClr>
                    </a:solidFill>
                  </a:tcPr>
                </a:tc>
                <a:tc>
                  <a:txBody>
                    <a:bodyPr/>
                    <a:lstStyle/>
                    <a:p>
                      <a:pPr lvl="0">
                        <a:buNone/>
                      </a:pPr>
                      <a:r>
                        <a:rPr lang="en-US" sz="1600" b="1" kern="1200">
                          <a:solidFill>
                            <a:schemeClr val="accent6"/>
                          </a:solidFill>
                          <a:latin typeface="+mn-lt"/>
                          <a:ea typeface="+mn-ea"/>
                          <a:cs typeface="+mn-cs"/>
                        </a:rPr>
                        <a:t>QAP Draft 2</a:t>
                      </a:r>
                    </a:p>
                  </a:txBody>
                  <a:tcPr>
                    <a:solidFill>
                      <a:schemeClr val="accent5">
                        <a:alpha val="20000"/>
                      </a:schemeClr>
                    </a:solidFill>
                  </a:tcPr>
                </a:tc>
                <a:extLst>
                  <a:ext uri="{0D108BD9-81ED-4DB2-BD59-A6C34878D82A}">
                    <a16:rowId xmlns:a16="http://schemas.microsoft.com/office/drawing/2014/main" val="955727268"/>
                  </a:ext>
                </a:extLst>
              </a:tr>
              <a:tr h="595244">
                <a:tc>
                  <a:txBody>
                    <a:bodyPr/>
                    <a:lstStyle/>
                    <a:p>
                      <a:pPr lvl="0">
                        <a:buNone/>
                      </a:pPr>
                      <a:r>
                        <a:rPr lang="en-US" sz="1600" b="1" kern="1200">
                          <a:solidFill>
                            <a:schemeClr val="accent6"/>
                          </a:solidFill>
                          <a:latin typeface="+mn-lt"/>
                          <a:ea typeface="+mn-ea"/>
                          <a:cs typeface="+mn-cs"/>
                        </a:rPr>
                        <a:t>July - Aug 2027</a:t>
                      </a:r>
                    </a:p>
                  </a:txBody>
                  <a:tcPr>
                    <a:solidFill>
                      <a:schemeClr val="accent5">
                        <a:alpha val="20000"/>
                      </a:schemeClr>
                    </a:solidFill>
                  </a:tcPr>
                </a:tc>
                <a:tc>
                  <a:txBody>
                    <a:bodyPr/>
                    <a:lstStyle/>
                    <a:p>
                      <a:pPr lvl="0">
                        <a:buNone/>
                      </a:pPr>
                      <a:r>
                        <a:rPr lang="en-US" sz="1600" b="0" kern="1200">
                          <a:solidFill>
                            <a:schemeClr val="accent6"/>
                          </a:solidFill>
                          <a:latin typeface="+mn-lt"/>
                          <a:ea typeface="+mn-ea"/>
                          <a:cs typeface="+mn-cs"/>
                        </a:rPr>
                        <a:t>Draft 2 Listening Session</a:t>
                      </a:r>
                    </a:p>
                    <a:p>
                      <a:pPr lvl="0">
                        <a:buNone/>
                      </a:pPr>
                      <a:r>
                        <a:rPr lang="en-US" sz="1600" b="0" kern="1200">
                          <a:solidFill>
                            <a:schemeClr val="accent6"/>
                          </a:solidFill>
                          <a:latin typeface="+mn-lt"/>
                          <a:ea typeface="+mn-ea"/>
                          <a:cs typeface="+mn-cs"/>
                        </a:rPr>
                        <a:t>Public comment period</a:t>
                      </a:r>
                    </a:p>
                  </a:txBody>
                  <a:tcPr>
                    <a:solidFill>
                      <a:schemeClr val="accent5">
                        <a:alpha val="20000"/>
                      </a:schemeClr>
                    </a:solidFill>
                  </a:tcPr>
                </a:tc>
                <a:extLst>
                  <a:ext uri="{0D108BD9-81ED-4DB2-BD59-A6C34878D82A}">
                    <a16:rowId xmlns:a16="http://schemas.microsoft.com/office/drawing/2014/main" val="1021116599"/>
                  </a:ext>
                </a:extLst>
              </a:tr>
              <a:tr h="373847">
                <a:tc>
                  <a:txBody>
                    <a:bodyPr/>
                    <a:lstStyle/>
                    <a:p>
                      <a:pPr lvl="0">
                        <a:buNone/>
                      </a:pPr>
                      <a:r>
                        <a:rPr lang="en-US" sz="1600" b="1" kern="1200">
                          <a:solidFill>
                            <a:schemeClr val="accent6"/>
                          </a:solidFill>
                          <a:latin typeface="+mn-lt"/>
                          <a:ea typeface="+mn-ea"/>
                          <a:cs typeface="+mn-cs"/>
                        </a:rPr>
                        <a:t>September 2027</a:t>
                      </a:r>
                    </a:p>
                  </a:txBody>
                  <a:tcPr>
                    <a:solidFill>
                      <a:schemeClr val="accent5">
                        <a:alpha val="20000"/>
                      </a:schemeClr>
                    </a:solidFill>
                  </a:tcPr>
                </a:tc>
                <a:tc>
                  <a:txBody>
                    <a:bodyPr/>
                    <a:lstStyle/>
                    <a:p>
                      <a:pPr lvl="0">
                        <a:buNone/>
                      </a:pPr>
                      <a:r>
                        <a:rPr lang="en-US" sz="1600" b="1" kern="1200">
                          <a:solidFill>
                            <a:schemeClr val="accent6"/>
                          </a:solidFill>
                          <a:latin typeface="+mn-lt"/>
                          <a:ea typeface="+mn-ea"/>
                          <a:cs typeface="+mn-cs"/>
                        </a:rPr>
                        <a:t>QAP Final</a:t>
                      </a:r>
                    </a:p>
                  </a:txBody>
                  <a:tcPr>
                    <a:solidFill>
                      <a:schemeClr val="accent5">
                        <a:alpha val="20000"/>
                      </a:schemeClr>
                    </a:solidFill>
                  </a:tcPr>
                </a:tc>
                <a:extLst>
                  <a:ext uri="{0D108BD9-81ED-4DB2-BD59-A6C34878D82A}">
                    <a16:rowId xmlns:a16="http://schemas.microsoft.com/office/drawing/2014/main" val="2955419635"/>
                  </a:ext>
                </a:extLst>
              </a:tr>
              <a:tr h="373847">
                <a:tc>
                  <a:txBody>
                    <a:bodyPr/>
                    <a:lstStyle/>
                    <a:p>
                      <a:pPr lvl="0">
                        <a:buNone/>
                      </a:pPr>
                      <a:r>
                        <a:rPr lang="en-US" sz="1600" b="1" kern="1200">
                          <a:solidFill>
                            <a:schemeClr val="accent6"/>
                          </a:solidFill>
                          <a:latin typeface="+mn-lt"/>
                          <a:ea typeface="+mn-ea"/>
                          <a:cs typeface="+mn-cs"/>
                        </a:rPr>
                        <a:t>Oct – Nov 2027</a:t>
                      </a:r>
                    </a:p>
                  </a:txBody>
                  <a:tcPr>
                    <a:solidFill>
                      <a:schemeClr val="accent5">
                        <a:alpha val="20000"/>
                      </a:schemeClr>
                    </a:solidFill>
                  </a:tcPr>
                </a:tc>
                <a:tc>
                  <a:txBody>
                    <a:bodyPr/>
                    <a:lstStyle/>
                    <a:p>
                      <a:pPr lvl="0">
                        <a:buNone/>
                      </a:pPr>
                      <a:r>
                        <a:rPr lang="en-US" sz="1600" b="0" kern="1200" dirty="0">
                          <a:solidFill>
                            <a:schemeClr val="accent6"/>
                          </a:solidFill>
                          <a:latin typeface="+mn-lt"/>
                          <a:ea typeface="+mn-ea"/>
                          <a:cs typeface="+mn-cs"/>
                        </a:rPr>
                        <a:t>DCA Housing Committee and Board Approval</a:t>
                      </a:r>
                    </a:p>
                  </a:txBody>
                  <a:tcPr>
                    <a:solidFill>
                      <a:schemeClr val="accent5">
                        <a:alpha val="20000"/>
                      </a:schemeClr>
                    </a:solidFill>
                  </a:tcPr>
                </a:tc>
                <a:extLst>
                  <a:ext uri="{0D108BD9-81ED-4DB2-BD59-A6C34878D82A}">
                    <a16:rowId xmlns:a16="http://schemas.microsoft.com/office/drawing/2014/main" val="266880615"/>
                  </a:ext>
                </a:extLst>
              </a:tr>
            </a:tbl>
          </a:graphicData>
        </a:graphic>
      </p:graphicFrame>
      <p:sp>
        <p:nvSpPr>
          <p:cNvPr id="7" name="Title 2">
            <a:extLst>
              <a:ext uri="{FF2B5EF4-FFF2-40B4-BE49-F238E27FC236}">
                <a16:creationId xmlns:a16="http://schemas.microsoft.com/office/drawing/2014/main" id="{8468E534-D015-058D-79FA-AE8E8DE72670}"/>
              </a:ext>
            </a:extLst>
          </p:cNvPr>
          <p:cNvSpPr>
            <a:spLocks noGrp="1"/>
          </p:cNvSpPr>
          <p:nvPr>
            <p:ph type="title"/>
          </p:nvPr>
        </p:nvSpPr>
        <p:spPr>
          <a:xfrm>
            <a:off x="847344" y="114743"/>
            <a:ext cx="10497312" cy="1142048"/>
          </a:xfrm>
        </p:spPr>
        <p:txBody>
          <a:bodyPr/>
          <a:lstStyle/>
          <a:p>
            <a:r>
              <a:rPr lang="en-US">
                <a:solidFill>
                  <a:schemeClr val="accent6"/>
                </a:solidFill>
              </a:rPr>
              <a:t>2028-2029 QAP Development Timeline</a:t>
            </a:r>
          </a:p>
        </p:txBody>
      </p:sp>
      <p:sp>
        <p:nvSpPr>
          <p:cNvPr id="2" name="Slide Number Placeholder 1">
            <a:extLst>
              <a:ext uri="{FF2B5EF4-FFF2-40B4-BE49-F238E27FC236}">
                <a16:creationId xmlns:a16="http://schemas.microsoft.com/office/drawing/2014/main" id="{608B1B78-4752-6BE8-10AA-33696C07C106}"/>
              </a:ext>
            </a:extLst>
          </p:cNvPr>
          <p:cNvSpPr>
            <a:spLocks noGrp="1"/>
          </p:cNvSpPr>
          <p:nvPr>
            <p:ph type="sldNum" sz="quarter" idx="4"/>
          </p:nvPr>
        </p:nvSpPr>
        <p:spPr/>
        <p:txBody>
          <a:bodyPr/>
          <a:lstStyle/>
          <a:p>
            <a:fld id="{93CAF254-72B9-406C-9E86-C9D983240C82}" type="slidenum">
              <a:rPr lang="en-US" smtClean="0"/>
              <a:pPr/>
              <a:t>176</a:t>
            </a:fld>
            <a:endParaRPr lang="en-US"/>
          </a:p>
        </p:txBody>
      </p:sp>
    </p:spTree>
    <p:extLst>
      <p:ext uri="{BB962C8B-B14F-4D97-AF65-F5344CB8AC3E}">
        <p14:creationId xmlns:p14="http://schemas.microsoft.com/office/powerpoint/2010/main" val="156114506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952BD-B36F-FC80-F0EB-7AE319FAD7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23C364-C649-1CAC-2215-D020E9B8104E}"/>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20987CA0-2BA0-F547-B8F8-38D33AC5DAC8}"/>
              </a:ext>
            </a:extLst>
          </p:cNvPr>
          <p:cNvSpPr>
            <a:spLocks noGrp="1"/>
          </p:cNvSpPr>
          <p:nvPr>
            <p:ph type="body" sz="quarter" idx="10"/>
          </p:nvPr>
        </p:nvSpPr>
        <p:spPr/>
        <p:txBody>
          <a:bodyPr>
            <a:normAutofit/>
          </a:bodyPr>
          <a:lstStyle/>
          <a:p>
            <a:r>
              <a:rPr lang="en-US"/>
              <a:t>Meagan Cutler</a:t>
            </a:r>
          </a:p>
        </p:txBody>
      </p:sp>
      <p:sp>
        <p:nvSpPr>
          <p:cNvPr id="5" name="Text Placeholder 4">
            <a:extLst>
              <a:ext uri="{FF2B5EF4-FFF2-40B4-BE49-F238E27FC236}">
                <a16:creationId xmlns:a16="http://schemas.microsoft.com/office/drawing/2014/main" id="{1745F699-074A-C170-72B0-C1A88615DCDC}"/>
              </a:ext>
            </a:extLst>
          </p:cNvPr>
          <p:cNvSpPr>
            <a:spLocks noGrp="1"/>
          </p:cNvSpPr>
          <p:nvPr>
            <p:ph type="body" sz="quarter" idx="11"/>
          </p:nvPr>
        </p:nvSpPr>
        <p:spPr/>
        <p:txBody>
          <a:bodyPr>
            <a:normAutofit/>
          </a:bodyPr>
          <a:lstStyle/>
          <a:p>
            <a:r>
              <a:rPr lang="en-US"/>
              <a:t>Meagan.Cutler@dca.ga.gov</a:t>
            </a:r>
          </a:p>
        </p:txBody>
      </p:sp>
      <p:sp>
        <p:nvSpPr>
          <p:cNvPr id="7" name="Text Placeholder 6">
            <a:extLst>
              <a:ext uri="{FF2B5EF4-FFF2-40B4-BE49-F238E27FC236}">
                <a16:creationId xmlns:a16="http://schemas.microsoft.com/office/drawing/2014/main" id="{66842CF5-3CA3-6107-A422-C830A8DE9328}"/>
              </a:ext>
            </a:extLst>
          </p:cNvPr>
          <p:cNvSpPr>
            <a:spLocks noGrp="1"/>
          </p:cNvSpPr>
          <p:nvPr>
            <p:ph type="body" sz="quarter" idx="13"/>
          </p:nvPr>
        </p:nvSpPr>
        <p:spPr/>
        <p:txBody>
          <a:bodyPr>
            <a:normAutofit/>
          </a:bodyPr>
          <a:lstStyle/>
          <a:p>
            <a:r>
              <a:rPr lang="en-US" i="1"/>
              <a:t>Senior Housing Finance Policy Manager</a:t>
            </a:r>
          </a:p>
        </p:txBody>
      </p:sp>
      <p:sp>
        <p:nvSpPr>
          <p:cNvPr id="19" name="Text Placeholder 18">
            <a:extLst>
              <a:ext uri="{FF2B5EF4-FFF2-40B4-BE49-F238E27FC236}">
                <a16:creationId xmlns:a16="http://schemas.microsoft.com/office/drawing/2014/main" id="{62BEEB0F-40A4-8B81-556F-02CB117A5A4B}"/>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4116709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2CEC-4960-3AE3-51A9-D65EC0F9DB5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4A9238-8C8F-180F-B1E3-BCAADD3A55BB}"/>
              </a:ext>
            </a:extLst>
          </p:cNvPr>
          <p:cNvSpPr>
            <a:spLocks noGrp="1"/>
          </p:cNvSpPr>
          <p:nvPr>
            <p:ph sz="half" idx="1"/>
          </p:nvPr>
        </p:nvSpPr>
        <p:spPr>
          <a:xfrm>
            <a:off x="848484" y="1690688"/>
            <a:ext cx="10495026" cy="4249737"/>
          </a:xfrm>
        </p:spPr>
        <p:txBody>
          <a:bodyPr anchor="t">
            <a:normAutofit/>
          </a:bodyPr>
          <a:lstStyle/>
          <a:p>
            <a:r>
              <a:rPr lang="en-US" sz="2800"/>
              <a:t>Site Control Documents</a:t>
            </a:r>
          </a:p>
          <a:p>
            <a:r>
              <a:rPr lang="en-US" sz="2800"/>
              <a:t>Preliminary Financing Commitments</a:t>
            </a:r>
          </a:p>
          <a:p>
            <a:pPr lvl="1"/>
            <a:r>
              <a:rPr lang="en-US" sz="2800"/>
              <a:t>Required for all sources listed in the capital stack</a:t>
            </a:r>
          </a:p>
          <a:p>
            <a:pPr lvl="1"/>
            <a:r>
              <a:rPr lang="en-US" sz="2800"/>
              <a:t>Required at application submission </a:t>
            </a:r>
          </a:p>
          <a:p>
            <a:r>
              <a:rPr lang="en-US" sz="2800"/>
              <a:t>Energy Credits – 45L sunsetting June 2026</a:t>
            </a:r>
          </a:p>
          <a:p>
            <a:r>
              <a:rPr lang="en-US" sz="2800"/>
              <a:t>Deferred Developer Fee as a Construction Source</a:t>
            </a:r>
          </a:p>
          <a:p>
            <a:endParaRPr lang="en-US" sz="2800">
              <a:solidFill>
                <a:schemeClr val="tx2"/>
              </a:solidFill>
              <a:ea typeface="Nunito Light" charset="0"/>
              <a:cs typeface="Nunito Light" charset="0"/>
            </a:endParaRPr>
          </a:p>
          <a:p>
            <a:endParaRPr lang="en-US"/>
          </a:p>
        </p:txBody>
      </p:sp>
      <p:sp>
        <p:nvSpPr>
          <p:cNvPr id="4" name="Title 3">
            <a:extLst>
              <a:ext uri="{FF2B5EF4-FFF2-40B4-BE49-F238E27FC236}">
                <a16:creationId xmlns:a16="http://schemas.microsoft.com/office/drawing/2014/main" id="{DB9C7C8F-FC3F-B974-6DAE-A1EF77B3D8D9}"/>
              </a:ext>
            </a:extLst>
          </p:cNvPr>
          <p:cNvSpPr>
            <a:spLocks noGrp="1"/>
          </p:cNvSpPr>
          <p:nvPr>
            <p:ph type="title"/>
          </p:nvPr>
        </p:nvSpPr>
        <p:spPr/>
        <p:txBody>
          <a:bodyPr/>
          <a:lstStyle/>
          <a:p>
            <a:r>
              <a:rPr lang="en-US"/>
              <a:t>Competitive Review</a:t>
            </a:r>
          </a:p>
        </p:txBody>
      </p:sp>
      <p:pic>
        <p:nvPicPr>
          <p:cNvPr id="3" name="Picture 2">
            <a:extLst>
              <a:ext uri="{FF2B5EF4-FFF2-40B4-BE49-F238E27FC236}">
                <a16:creationId xmlns:a16="http://schemas.microsoft.com/office/drawing/2014/main" id="{9A1B1931-FFCC-B112-3C51-B725284B96F5}"/>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183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8DB9F-11C5-8BD3-E62E-A3BF4E73C729}"/>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46491CA-9EFA-798A-A848-7CAA93261496}"/>
              </a:ext>
            </a:extLst>
          </p:cNvPr>
          <p:cNvSpPr>
            <a:spLocks noGrp="1"/>
          </p:cNvSpPr>
          <p:nvPr>
            <p:ph sz="half" idx="1"/>
          </p:nvPr>
        </p:nvSpPr>
        <p:spPr/>
        <p:txBody>
          <a:bodyPr>
            <a:normAutofit/>
          </a:bodyPr>
          <a:lstStyle/>
          <a:p>
            <a:r>
              <a:rPr lang="en-US" sz="2800"/>
              <a:t>TEB Reinvestment Earnings</a:t>
            </a:r>
          </a:p>
          <a:p>
            <a:r>
              <a:rPr lang="en-US" sz="2800"/>
              <a:t>Cost of Issuance - COI is required</a:t>
            </a:r>
          </a:p>
          <a:p>
            <a:r>
              <a:rPr lang="en-US" sz="2800"/>
              <a:t>Must be issued by an Investment Banker</a:t>
            </a:r>
          </a:p>
          <a:p>
            <a:r>
              <a:rPr lang="en-US" sz="2800"/>
              <a:t>Example of COI →</a:t>
            </a:r>
          </a:p>
          <a:p>
            <a:endParaRPr lang="en-US" sz="2800"/>
          </a:p>
        </p:txBody>
      </p:sp>
      <p:pic>
        <p:nvPicPr>
          <p:cNvPr id="8" name="Content Placeholder 7">
            <a:extLst>
              <a:ext uri="{FF2B5EF4-FFF2-40B4-BE49-F238E27FC236}">
                <a16:creationId xmlns:a16="http://schemas.microsoft.com/office/drawing/2014/main" id="{83E3DE8A-C1F9-D172-2233-181EF22D174E}"/>
              </a:ext>
            </a:extLst>
          </p:cNvPr>
          <p:cNvPicPr>
            <a:picLocks noGrp="1" noChangeAspect="1"/>
          </p:cNvPicPr>
          <p:nvPr>
            <p:ph sz="half" idx="2"/>
          </p:nvPr>
        </p:nvPicPr>
        <p:blipFill>
          <a:blip r:embed="rId2"/>
          <a:stretch>
            <a:fillRect/>
          </a:stretch>
        </p:blipFill>
        <p:spPr>
          <a:xfrm>
            <a:off x="6302376" y="1942340"/>
            <a:ext cx="3736975" cy="3881371"/>
          </a:xfrm>
          <a:prstGeom prst="rect">
            <a:avLst/>
          </a:prstGeom>
        </p:spPr>
      </p:pic>
      <p:sp>
        <p:nvSpPr>
          <p:cNvPr id="4" name="Title 3">
            <a:extLst>
              <a:ext uri="{FF2B5EF4-FFF2-40B4-BE49-F238E27FC236}">
                <a16:creationId xmlns:a16="http://schemas.microsoft.com/office/drawing/2014/main" id="{E78060DC-330E-BA5A-D8B0-378BE8A34666}"/>
              </a:ext>
            </a:extLst>
          </p:cNvPr>
          <p:cNvSpPr>
            <a:spLocks noGrp="1"/>
          </p:cNvSpPr>
          <p:nvPr>
            <p:ph type="title"/>
          </p:nvPr>
        </p:nvSpPr>
        <p:spPr/>
        <p:txBody>
          <a:bodyPr/>
          <a:lstStyle/>
          <a:p>
            <a:r>
              <a:rPr lang="en-US"/>
              <a:t>Full Application/Threshold Review</a:t>
            </a:r>
          </a:p>
        </p:txBody>
      </p:sp>
    </p:spTree>
    <p:extLst>
      <p:ext uri="{BB962C8B-B14F-4D97-AF65-F5344CB8AC3E}">
        <p14:creationId xmlns:p14="http://schemas.microsoft.com/office/powerpoint/2010/main" val="3134975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847344" y="1453753"/>
            <a:ext cx="4983480" cy="4417059"/>
          </a:xfrm>
        </p:spPr>
        <p:txBody>
          <a:bodyPr anchor="t">
            <a:normAutofit/>
          </a:bodyPr>
          <a:lstStyle/>
          <a:p>
            <a:pPr marL="0" indent="0">
              <a:lnSpc>
                <a:spcPct val="100000"/>
              </a:lnSpc>
              <a:buNone/>
            </a:pPr>
            <a:r>
              <a:rPr lang="en-US" b="1">
                <a:solidFill>
                  <a:schemeClr val="accent6"/>
                </a:solidFill>
              </a:rPr>
              <a:t>8:00 –	9:00 a.m.</a:t>
            </a:r>
          </a:p>
          <a:p>
            <a:pPr marL="0" indent="0">
              <a:lnSpc>
                <a:spcPct val="100000"/>
              </a:lnSpc>
              <a:buNone/>
            </a:pPr>
            <a:r>
              <a:rPr lang="en-US" b="1">
                <a:solidFill>
                  <a:schemeClr val="accent6"/>
                </a:solidFill>
              </a:rPr>
              <a:t>9:00 –	9:30 a.m.</a:t>
            </a:r>
          </a:p>
          <a:p>
            <a:pPr marL="0" indent="0">
              <a:lnSpc>
                <a:spcPct val="100000"/>
              </a:lnSpc>
              <a:buNone/>
            </a:pPr>
            <a:r>
              <a:rPr lang="en-US" b="1">
                <a:solidFill>
                  <a:schemeClr val="accent6"/>
                </a:solidFill>
              </a:rPr>
              <a:t>9:30 –	10:15 a.m.</a:t>
            </a:r>
          </a:p>
          <a:p>
            <a:pPr marL="0" indent="0">
              <a:lnSpc>
                <a:spcPct val="100000"/>
              </a:lnSpc>
              <a:buNone/>
            </a:pPr>
            <a:r>
              <a:rPr lang="en-US" b="1">
                <a:solidFill>
                  <a:schemeClr val="accent6"/>
                </a:solidFill>
              </a:rPr>
              <a:t>10:15 –	10:45 a.m.</a:t>
            </a:r>
          </a:p>
          <a:p>
            <a:pPr marL="0" indent="0">
              <a:lnSpc>
                <a:spcPct val="100000"/>
              </a:lnSpc>
              <a:buNone/>
            </a:pPr>
            <a:r>
              <a:rPr lang="en-US" b="1">
                <a:solidFill>
                  <a:schemeClr val="accent6"/>
                </a:solidFill>
              </a:rPr>
              <a:t>10:45 am –12:00 p.m.</a:t>
            </a:r>
          </a:p>
          <a:p>
            <a:pPr marL="0" indent="0">
              <a:lnSpc>
                <a:spcPct val="100000"/>
              </a:lnSpc>
              <a:buNone/>
            </a:pPr>
            <a:r>
              <a:rPr lang="en-US" b="1">
                <a:solidFill>
                  <a:schemeClr val="accent6"/>
                </a:solidFill>
              </a:rPr>
              <a:t>12:00 –	1:00 p.m.</a:t>
            </a:r>
          </a:p>
          <a:p>
            <a:pPr marL="0" indent="0">
              <a:lnSpc>
                <a:spcPct val="100000"/>
              </a:lnSpc>
              <a:buNone/>
            </a:pPr>
            <a:r>
              <a:rPr lang="en-US" b="1">
                <a:solidFill>
                  <a:schemeClr val="accent6"/>
                </a:solidFill>
              </a:rPr>
              <a:t>1:00 –	1:25 p.m.</a:t>
            </a:r>
          </a:p>
          <a:p>
            <a:pPr marL="0" indent="0">
              <a:lnSpc>
                <a:spcPct val="100000"/>
              </a:lnSpc>
              <a:buNone/>
            </a:pPr>
            <a:r>
              <a:rPr lang="en-US" b="1">
                <a:solidFill>
                  <a:schemeClr val="accent6"/>
                </a:solidFill>
              </a:rPr>
              <a:t>1:25 –	2:00 p.m.</a:t>
            </a:r>
          </a:p>
          <a:p>
            <a:pPr marL="0" indent="0">
              <a:lnSpc>
                <a:spcPct val="100000"/>
              </a:lnSpc>
              <a:buNone/>
            </a:pPr>
            <a:r>
              <a:rPr lang="en-US" b="1">
                <a:solidFill>
                  <a:schemeClr val="accent6"/>
                </a:solidFill>
              </a:rPr>
              <a:t>2:00 –	2:30 p.m.</a:t>
            </a:r>
          </a:p>
          <a:p>
            <a:pPr marL="0" indent="0">
              <a:lnSpc>
                <a:spcPct val="100000"/>
              </a:lnSpc>
              <a:buNone/>
            </a:pPr>
            <a:r>
              <a:rPr lang="en-US" b="1">
                <a:solidFill>
                  <a:schemeClr val="accent6"/>
                </a:solidFill>
              </a:rPr>
              <a:t>2:30 –	4:00 p.m.</a:t>
            </a:r>
          </a:p>
          <a:p>
            <a:endParaRPr lang="en-US" b="1">
              <a:solidFill>
                <a:schemeClr val="accent6"/>
              </a:solidFill>
            </a:endParaRPr>
          </a:p>
        </p:txBody>
      </p:sp>
      <p:sp>
        <p:nvSpPr>
          <p:cNvPr id="3" name="Content Placeholder 2">
            <a:extLst>
              <a:ext uri="{FF2B5EF4-FFF2-40B4-BE49-F238E27FC236}">
                <a16:creationId xmlns:a16="http://schemas.microsoft.com/office/drawing/2014/main" id="{00738815-3E2D-4F09-8681-EE068A83AA53}"/>
              </a:ext>
            </a:extLst>
          </p:cNvPr>
          <p:cNvSpPr>
            <a:spLocks noGrp="1"/>
          </p:cNvSpPr>
          <p:nvPr>
            <p:ph sz="half" idx="2"/>
          </p:nvPr>
        </p:nvSpPr>
        <p:spPr>
          <a:xfrm>
            <a:off x="3537857" y="1453752"/>
            <a:ext cx="8349343" cy="4417059"/>
          </a:xfrm>
        </p:spPr>
        <p:txBody>
          <a:bodyPr anchor="t">
            <a:noAutofit/>
          </a:bodyPr>
          <a:lstStyle/>
          <a:p>
            <a:pPr marL="0" indent="0">
              <a:lnSpc>
                <a:spcPct val="100000"/>
              </a:lnSpc>
              <a:buNone/>
            </a:pPr>
            <a:r>
              <a:rPr lang="en-US" dirty="0">
                <a:solidFill>
                  <a:schemeClr val="tx2"/>
                </a:solidFill>
              </a:rPr>
              <a:t>| Registration &amp; Breakfast</a:t>
            </a:r>
          </a:p>
          <a:p>
            <a:pPr marL="0" indent="0">
              <a:lnSpc>
                <a:spcPct val="100000"/>
              </a:lnSpc>
              <a:buNone/>
            </a:pPr>
            <a:r>
              <a:rPr lang="en-US" dirty="0">
                <a:solidFill>
                  <a:schemeClr val="tx2"/>
                </a:solidFill>
              </a:rPr>
              <a:t>| Welcome</a:t>
            </a:r>
          </a:p>
          <a:p>
            <a:pPr marL="0" indent="0">
              <a:lnSpc>
                <a:spcPct val="100000"/>
              </a:lnSpc>
              <a:buNone/>
            </a:pPr>
            <a:r>
              <a:rPr lang="en-US" dirty="0">
                <a:solidFill>
                  <a:schemeClr val="tx2"/>
                </a:solidFill>
              </a:rPr>
              <a:t>| Office of Housing Finance Managers’ Updates</a:t>
            </a:r>
          </a:p>
          <a:p>
            <a:pPr marL="0" indent="0">
              <a:lnSpc>
                <a:spcPct val="100000"/>
              </a:lnSpc>
              <a:buNone/>
            </a:pPr>
            <a:r>
              <a:rPr lang="en-US" dirty="0">
                <a:solidFill>
                  <a:schemeClr val="tx2"/>
                </a:solidFill>
              </a:rPr>
              <a:t>| Networking Break</a:t>
            </a:r>
          </a:p>
          <a:p>
            <a:pPr marL="0" indent="0">
              <a:lnSpc>
                <a:spcPct val="100000"/>
              </a:lnSpc>
              <a:buNone/>
            </a:pPr>
            <a:r>
              <a:rPr lang="en-US" dirty="0">
                <a:solidFill>
                  <a:schemeClr val="tx2"/>
                </a:solidFill>
              </a:rPr>
              <a:t>| Office of Multifamily Lending Update, NOFOs, and Supportive Housing</a:t>
            </a:r>
          </a:p>
          <a:p>
            <a:pPr marL="0" indent="0">
              <a:lnSpc>
                <a:spcPct val="100000"/>
              </a:lnSpc>
              <a:buNone/>
            </a:pPr>
            <a:r>
              <a:rPr lang="en-US" dirty="0">
                <a:solidFill>
                  <a:schemeClr val="tx2"/>
                </a:solidFill>
              </a:rPr>
              <a:t>| Lunch</a:t>
            </a:r>
          </a:p>
          <a:p>
            <a:pPr marL="0" indent="0">
              <a:lnSpc>
                <a:spcPct val="100000"/>
              </a:lnSpc>
              <a:buNone/>
            </a:pPr>
            <a:r>
              <a:rPr lang="en-US" dirty="0">
                <a:solidFill>
                  <a:schemeClr val="tx2"/>
                </a:solidFill>
              </a:rPr>
              <a:t>| Housing Development Gap</a:t>
            </a:r>
          </a:p>
          <a:p>
            <a:pPr marL="0" indent="0">
              <a:lnSpc>
                <a:spcPct val="100000"/>
              </a:lnSpc>
              <a:buNone/>
            </a:pPr>
            <a:r>
              <a:rPr lang="en-US" dirty="0">
                <a:solidFill>
                  <a:schemeClr val="tx2"/>
                </a:solidFill>
              </a:rPr>
              <a:t>| Federal Compliance for Environmental Reviews</a:t>
            </a:r>
          </a:p>
          <a:p>
            <a:pPr marL="0" indent="0">
              <a:lnSpc>
                <a:spcPct val="100000"/>
              </a:lnSpc>
              <a:buNone/>
            </a:pPr>
            <a:r>
              <a:rPr lang="en-US" dirty="0">
                <a:solidFill>
                  <a:schemeClr val="tx2"/>
                </a:solidFill>
              </a:rPr>
              <a:t>| Networking Break</a:t>
            </a:r>
          </a:p>
          <a:p>
            <a:pPr marL="0" indent="0">
              <a:lnSpc>
                <a:spcPct val="100000"/>
              </a:lnSpc>
              <a:buNone/>
            </a:pPr>
            <a:r>
              <a:rPr lang="en-US" dirty="0">
                <a:solidFill>
                  <a:schemeClr val="tx2"/>
                </a:solidFill>
              </a:rPr>
              <a:t>| 2026-2027 QAP Updates &amp; 2028-2029 QAP Development</a:t>
            </a: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847344" y="416164"/>
            <a:ext cx="10497312" cy="1142047"/>
          </a:xfrm>
        </p:spPr>
        <p:txBody>
          <a:bodyPr/>
          <a:lstStyle/>
          <a:p>
            <a:r>
              <a:rPr lang="en-US" sz="4000">
                <a:solidFill>
                  <a:schemeClr val="accent6"/>
                </a:solidFill>
              </a:rPr>
              <a:t>Agenda</a:t>
            </a:r>
          </a:p>
        </p:txBody>
      </p:sp>
      <p:pic>
        <p:nvPicPr>
          <p:cNvPr id="7" name="Picture 6">
            <a:extLst>
              <a:ext uri="{FF2B5EF4-FFF2-40B4-BE49-F238E27FC236}">
                <a16:creationId xmlns:a16="http://schemas.microsoft.com/office/drawing/2014/main" id="{91960DAC-64E0-EF5E-7271-5B1A4B066F95}"/>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9" name="Slide Number Placeholder 8">
            <a:extLst>
              <a:ext uri="{FF2B5EF4-FFF2-40B4-BE49-F238E27FC236}">
                <a16:creationId xmlns:a16="http://schemas.microsoft.com/office/drawing/2014/main" id="{60B377DE-9321-0276-C47A-8E81C98FFDEF}"/>
              </a:ext>
            </a:extLst>
          </p:cNvPr>
          <p:cNvSpPr>
            <a:spLocks noGrp="1"/>
          </p:cNvSpPr>
          <p:nvPr>
            <p:ph type="sldNum" sz="quarter" idx="12"/>
          </p:nvPr>
        </p:nvSpPr>
        <p:spPr/>
        <p:txBody>
          <a:bodyPr/>
          <a:lstStyle/>
          <a:p>
            <a:fld id="{93CAF254-72B9-406C-9E86-C9D983240C82}" type="slidenum">
              <a:rPr lang="en-US" smtClean="0"/>
              <a:t>2</a:t>
            </a:fld>
            <a:endParaRPr lang="en-US"/>
          </a:p>
        </p:txBody>
      </p:sp>
    </p:spTree>
    <p:extLst>
      <p:ext uri="{BB962C8B-B14F-4D97-AF65-F5344CB8AC3E}">
        <p14:creationId xmlns:p14="http://schemas.microsoft.com/office/powerpoint/2010/main" val="3928104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848483" y="1690688"/>
            <a:ext cx="10495027" cy="4249737"/>
          </a:xfrm>
        </p:spPr>
        <p:txBody>
          <a:bodyPr anchor="t">
            <a:normAutofit/>
          </a:bodyPr>
          <a:lstStyle/>
          <a:p>
            <a:r>
              <a:rPr lang="en-US" sz="2800" err="1"/>
              <a:t>Resyndication</a:t>
            </a:r>
            <a:endParaRPr lang="en-US" sz="2800"/>
          </a:p>
          <a:p>
            <a:pPr lvl="1"/>
            <a:r>
              <a:rPr lang="en-US" sz="2800"/>
              <a:t>LURC/LURA Review Process</a:t>
            </a:r>
          </a:p>
          <a:p>
            <a:pPr lvl="1"/>
            <a:r>
              <a:rPr lang="en-US" sz="2800"/>
              <a:t>Income Averaging</a:t>
            </a:r>
          </a:p>
          <a:p>
            <a:r>
              <a:rPr lang="en-US" sz="2800"/>
              <a:t>Income from operations - 3 years of audited financials required </a:t>
            </a:r>
          </a:p>
          <a:p>
            <a:r>
              <a:rPr lang="en-US" sz="2800"/>
              <a:t>BINs –One Building one BIN</a:t>
            </a:r>
            <a:endParaRPr lang="en-US" sz="2800">
              <a:solidFill>
                <a:schemeClr val="tx2"/>
              </a:solidFill>
              <a:ea typeface="Nunito Light" charset="0"/>
              <a:cs typeface="Nunito Light" charset="0"/>
            </a:endParaRPr>
          </a:p>
          <a:p>
            <a:pPr lvl="1"/>
            <a:endParaRPr lang="en-US" sz="2800">
              <a:solidFill>
                <a:schemeClr val="tx2"/>
              </a:solidFill>
              <a:ea typeface="Nunito Light" charset="0"/>
              <a:cs typeface="Nunito Light" charset="0"/>
            </a:endParaRPr>
          </a:p>
          <a:p>
            <a:pPr lvl="1"/>
            <a:endParaRPr lang="en-US" sz="2800">
              <a:solidFill>
                <a:schemeClr val="tx2"/>
              </a:solidFill>
              <a:ea typeface="Nunito Light" charset="0"/>
              <a:cs typeface="Nunito Light" charset="0"/>
            </a:endParaRPr>
          </a:p>
          <a:p>
            <a:pPr marL="0" indent="0">
              <a:buNone/>
            </a:pPr>
            <a:endParaRPr lang="en-US" sz="280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a:t>Full Application/Threshold Review</a:t>
            </a:r>
          </a:p>
        </p:txBody>
      </p:sp>
      <p:pic>
        <p:nvPicPr>
          <p:cNvPr id="3" name="Picture 2">
            <a:extLst>
              <a:ext uri="{FF2B5EF4-FFF2-40B4-BE49-F238E27FC236}">
                <a16:creationId xmlns:a16="http://schemas.microsoft.com/office/drawing/2014/main" id="{4966EFC8-0989-8FF3-C855-8EB34B0D6472}"/>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7300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FEFB4-D71E-23BB-24D6-26533163A4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518406-3E00-A725-936D-C2DB429681F0}"/>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EC0D9917-A738-7E38-B28E-5C3BD640CF82}"/>
              </a:ext>
            </a:extLst>
          </p:cNvPr>
          <p:cNvSpPr>
            <a:spLocks noGrp="1"/>
          </p:cNvSpPr>
          <p:nvPr>
            <p:ph type="body" sz="quarter" idx="10"/>
          </p:nvPr>
        </p:nvSpPr>
        <p:spPr/>
        <p:txBody>
          <a:bodyPr>
            <a:normAutofit/>
          </a:bodyPr>
          <a:lstStyle/>
          <a:p>
            <a:r>
              <a:rPr lang="en-US"/>
              <a:t>Sandy Wyckoff</a:t>
            </a:r>
          </a:p>
        </p:txBody>
      </p:sp>
      <p:sp>
        <p:nvSpPr>
          <p:cNvPr id="5" name="Text Placeholder 4">
            <a:extLst>
              <a:ext uri="{FF2B5EF4-FFF2-40B4-BE49-F238E27FC236}">
                <a16:creationId xmlns:a16="http://schemas.microsoft.com/office/drawing/2014/main" id="{793872A3-3BE1-72E9-9EB1-1A21C77DB8CB}"/>
              </a:ext>
            </a:extLst>
          </p:cNvPr>
          <p:cNvSpPr>
            <a:spLocks noGrp="1"/>
          </p:cNvSpPr>
          <p:nvPr>
            <p:ph type="body" sz="quarter" idx="11"/>
          </p:nvPr>
        </p:nvSpPr>
        <p:spPr/>
        <p:txBody>
          <a:bodyPr>
            <a:normAutofit/>
          </a:bodyPr>
          <a:lstStyle/>
          <a:p>
            <a:r>
              <a:rPr lang="en-US"/>
              <a:t>Sandy.Wyckoff@dca.ga.gov</a:t>
            </a:r>
          </a:p>
        </p:txBody>
      </p:sp>
      <p:sp>
        <p:nvSpPr>
          <p:cNvPr id="7" name="Text Placeholder 6">
            <a:extLst>
              <a:ext uri="{FF2B5EF4-FFF2-40B4-BE49-F238E27FC236}">
                <a16:creationId xmlns:a16="http://schemas.microsoft.com/office/drawing/2014/main" id="{B2E4FD05-3614-863C-AC6F-A91A707F2963}"/>
              </a:ext>
            </a:extLst>
          </p:cNvPr>
          <p:cNvSpPr>
            <a:spLocks noGrp="1"/>
          </p:cNvSpPr>
          <p:nvPr>
            <p:ph type="body" sz="quarter" idx="13"/>
          </p:nvPr>
        </p:nvSpPr>
        <p:spPr/>
        <p:txBody>
          <a:bodyPr>
            <a:normAutofit/>
          </a:bodyPr>
          <a:lstStyle/>
          <a:p>
            <a:r>
              <a:rPr lang="en-US" i="1"/>
              <a:t>Senior Tax Credit Underwriting &amp; Development Manager</a:t>
            </a:r>
          </a:p>
        </p:txBody>
      </p:sp>
      <p:sp>
        <p:nvSpPr>
          <p:cNvPr id="19" name="Text Placeholder 18">
            <a:extLst>
              <a:ext uri="{FF2B5EF4-FFF2-40B4-BE49-F238E27FC236}">
                <a16:creationId xmlns:a16="http://schemas.microsoft.com/office/drawing/2014/main" id="{BCFE03D0-0713-6DAF-C4ED-F1688B818085}"/>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2027093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F513F-16BD-72A8-4433-34DCF0DDE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B30764-76E2-4180-1B81-42325B4D8D47}"/>
              </a:ext>
            </a:extLst>
          </p:cNvPr>
          <p:cNvSpPr>
            <a:spLocks noGrp="1"/>
          </p:cNvSpPr>
          <p:nvPr>
            <p:ph type="title"/>
          </p:nvPr>
        </p:nvSpPr>
        <p:spPr/>
        <p:txBody>
          <a:bodyPr>
            <a:normAutofit/>
          </a:bodyPr>
          <a:lstStyle/>
          <a:p>
            <a:r>
              <a:rPr lang="en-US" sz="6600">
                <a:solidFill>
                  <a:schemeClr val="accent6"/>
                </a:solidFill>
              </a:rPr>
              <a:t>Construction</a:t>
            </a:r>
          </a:p>
        </p:txBody>
      </p:sp>
      <p:sp>
        <p:nvSpPr>
          <p:cNvPr id="3" name="Text Placeholder 2">
            <a:extLst>
              <a:ext uri="{FF2B5EF4-FFF2-40B4-BE49-F238E27FC236}">
                <a16:creationId xmlns:a16="http://schemas.microsoft.com/office/drawing/2014/main" id="{BAE1620A-90CB-AA65-6BC9-765BF0C07D87}"/>
              </a:ext>
            </a:extLst>
          </p:cNvPr>
          <p:cNvSpPr>
            <a:spLocks noGrp="1"/>
          </p:cNvSpPr>
          <p:nvPr>
            <p:ph type="body" idx="1"/>
          </p:nvPr>
        </p:nvSpPr>
        <p:spPr/>
        <p:txBody>
          <a:bodyPr>
            <a:normAutofit/>
          </a:bodyPr>
          <a:lstStyle/>
          <a:p>
            <a:r>
              <a:rPr lang="en-US" sz="2400"/>
              <a:t>Gary Huggins</a:t>
            </a:r>
          </a:p>
          <a:p>
            <a:r>
              <a:rPr lang="en-US" sz="2400"/>
              <a:t>Construction Manager</a:t>
            </a:r>
          </a:p>
        </p:txBody>
      </p:sp>
      <p:pic>
        <p:nvPicPr>
          <p:cNvPr id="8" name="Picture 7">
            <a:extLst>
              <a:ext uri="{FF2B5EF4-FFF2-40B4-BE49-F238E27FC236}">
                <a16:creationId xmlns:a16="http://schemas.microsoft.com/office/drawing/2014/main" id="{188C8A04-559D-7836-6CC8-CFBE676F58E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625669" y="5949791"/>
            <a:ext cx="4572000" cy="744855"/>
          </a:xfrm>
          <a:prstGeom prst="rect">
            <a:avLst/>
          </a:prstGeom>
          <a:noFill/>
          <a:ln>
            <a:noFill/>
          </a:ln>
          <a:extLst>
            <a:ext uri="{53640926-AAD7-44D8-BBD7-CCE9431645EC}">
              <a14:shadowObscured xmlns:a14="http://schemas.microsoft.com/office/drawing/2010/main"/>
            </a:ext>
          </a:extLst>
        </p:spPr>
      </p:pic>
      <p:sp>
        <p:nvSpPr>
          <p:cNvPr id="7" name="Slide Number Placeholder 6">
            <a:extLst>
              <a:ext uri="{FF2B5EF4-FFF2-40B4-BE49-F238E27FC236}">
                <a16:creationId xmlns:a16="http://schemas.microsoft.com/office/drawing/2014/main" id="{017FB14F-41C1-5383-A250-63D3736CCE5F}"/>
              </a:ext>
            </a:extLst>
          </p:cNvPr>
          <p:cNvSpPr>
            <a:spLocks noGrp="1"/>
          </p:cNvSpPr>
          <p:nvPr>
            <p:ph type="sldNum" sz="quarter" idx="11"/>
          </p:nvPr>
        </p:nvSpPr>
        <p:spPr/>
        <p:txBody>
          <a:bodyPr/>
          <a:lstStyle/>
          <a:p>
            <a:fld id="{93CAF254-72B9-406C-9E86-C9D983240C82}" type="slidenum">
              <a:rPr lang="en-US" smtClean="0"/>
              <a:t>22</a:t>
            </a:fld>
            <a:endParaRPr lang="en-US"/>
          </a:p>
        </p:txBody>
      </p:sp>
    </p:spTree>
    <p:extLst>
      <p:ext uri="{BB962C8B-B14F-4D97-AF65-F5344CB8AC3E}">
        <p14:creationId xmlns:p14="http://schemas.microsoft.com/office/powerpoint/2010/main" val="1812029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C85BCD-6683-D8C9-3B8C-D30FA1EDD9C8}"/>
              </a:ext>
            </a:extLst>
          </p:cNvPr>
          <p:cNvSpPr>
            <a:spLocks noGrp="1"/>
          </p:cNvSpPr>
          <p:nvPr>
            <p:ph idx="1"/>
          </p:nvPr>
        </p:nvSpPr>
        <p:spPr/>
        <p:txBody>
          <a:bodyPr>
            <a:normAutofit/>
          </a:bodyPr>
          <a:lstStyle/>
          <a:p>
            <a:pPr marL="0" indent="0">
              <a:buNone/>
            </a:pPr>
            <a:r>
              <a:rPr lang="en-US" sz="2800" b="1" dirty="0"/>
              <a:t>2026-27 QAP Threshold pg. 53</a:t>
            </a:r>
            <a:endParaRPr lang="en-US" sz="2800" dirty="0"/>
          </a:p>
          <a:p>
            <a:r>
              <a:rPr lang="en-US" sz="2800" dirty="0"/>
              <a:t>Green Building Initiatives (Green Globes certification program has been added back to QAP as an option to meet threshold requirements. </a:t>
            </a:r>
          </a:p>
          <a:p>
            <a:pPr marL="0" indent="0">
              <a:buNone/>
            </a:pPr>
            <a:endParaRPr lang="en-US" sz="2800" dirty="0"/>
          </a:p>
          <a:p>
            <a:pPr marL="0" indent="0">
              <a:buNone/>
            </a:pPr>
            <a:r>
              <a:rPr lang="en-US" sz="2800" b="1" dirty="0"/>
              <a:t>2026-27 QAP Threshold pg. 43</a:t>
            </a:r>
            <a:endParaRPr lang="en-US" sz="2800" dirty="0"/>
          </a:p>
          <a:p>
            <a:r>
              <a:rPr lang="en-US" sz="2800" dirty="0"/>
              <a:t>Unit Amenities will no longer require water heaters to be energy star certified. </a:t>
            </a:r>
            <a:endParaRPr lang="en-US" sz="2400" dirty="0"/>
          </a:p>
          <a:p>
            <a:pPr marL="0" indent="0">
              <a:buNone/>
            </a:pPr>
            <a:endParaRPr lang="en-US" sz="2400" dirty="0"/>
          </a:p>
          <a:p>
            <a:pPr marL="0" indent="0">
              <a:buNone/>
            </a:pPr>
            <a:endParaRPr lang="en-US" sz="2400" dirty="0"/>
          </a:p>
        </p:txBody>
      </p:sp>
      <p:sp>
        <p:nvSpPr>
          <p:cNvPr id="3" name="Title 2">
            <a:extLst>
              <a:ext uri="{FF2B5EF4-FFF2-40B4-BE49-F238E27FC236}">
                <a16:creationId xmlns:a16="http://schemas.microsoft.com/office/drawing/2014/main" id="{0CAAB3EF-2689-CE9D-BEB4-42DB78927F73}"/>
              </a:ext>
            </a:extLst>
          </p:cNvPr>
          <p:cNvSpPr>
            <a:spLocks noGrp="1"/>
          </p:cNvSpPr>
          <p:nvPr>
            <p:ph type="title"/>
          </p:nvPr>
        </p:nvSpPr>
        <p:spPr/>
        <p:txBody>
          <a:bodyPr/>
          <a:lstStyle/>
          <a:p>
            <a:r>
              <a:rPr lang="en-US">
                <a:solidFill>
                  <a:schemeClr val="accent6"/>
                </a:solidFill>
              </a:rPr>
              <a:t>Threshold Sustainability </a:t>
            </a:r>
          </a:p>
        </p:txBody>
      </p:sp>
      <p:pic>
        <p:nvPicPr>
          <p:cNvPr id="7" name="Picture 6">
            <a:extLst>
              <a:ext uri="{FF2B5EF4-FFF2-40B4-BE49-F238E27FC236}">
                <a16:creationId xmlns:a16="http://schemas.microsoft.com/office/drawing/2014/main" id="{72BE10A4-99C0-8266-2C57-66EA69AD4A38}"/>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923EA2A9-6DFE-5ECB-341D-29261740905B}"/>
              </a:ext>
            </a:extLst>
          </p:cNvPr>
          <p:cNvSpPr>
            <a:spLocks noGrp="1"/>
          </p:cNvSpPr>
          <p:nvPr>
            <p:ph type="sldNum" sz="quarter" idx="4"/>
          </p:nvPr>
        </p:nvSpPr>
        <p:spPr/>
        <p:txBody>
          <a:bodyPr/>
          <a:lstStyle/>
          <a:p>
            <a:fld id="{93CAF254-72B9-406C-9E86-C9D983240C82}" type="slidenum">
              <a:rPr lang="en-US" smtClean="0"/>
              <a:pPr/>
              <a:t>23</a:t>
            </a:fld>
            <a:endParaRPr lang="en-US"/>
          </a:p>
        </p:txBody>
      </p:sp>
    </p:spTree>
    <p:extLst>
      <p:ext uri="{BB962C8B-B14F-4D97-AF65-F5344CB8AC3E}">
        <p14:creationId xmlns:p14="http://schemas.microsoft.com/office/powerpoint/2010/main" val="170975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31E2F-6D48-E5D6-9197-95052F15B03F}"/>
            </a:ext>
          </a:extLst>
        </p:cNvPr>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8E4517D-7778-BDD9-55EA-4C6B0CACED5E}"/>
              </a:ext>
            </a:extLst>
          </p:cNvPr>
          <p:cNvPicPr>
            <a:picLocks noGrp="1" noChangeAspect="1"/>
          </p:cNvPicPr>
          <p:nvPr>
            <p:ph idx="1"/>
          </p:nvPr>
        </p:nvPicPr>
        <p:blipFill>
          <a:blip r:embed="rId2"/>
          <a:stretch>
            <a:fillRect/>
          </a:stretch>
        </p:blipFill>
        <p:spPr>
          <a:xfrm>
            <a:off x="1106484" y="4874071"/>
            <a:ext cx="9979032" cy="1097280"/>
          </a:xfrm>
        </p:spPr>
      </p:pic>
      <p:sp>
        <p:nvSpPr>
          <p:cNvPr id="6" name="Title 5">
            <a:extLst>
              <a:ext uri="{FF2B5EF4-FFF2-40B4-BE49-F238E27FC236}">
                <a16:creationId xmlns:a16="http://schemas.microsoft.com/office/drawing/2014/main" id="{FB16CAF5-9005-7B25-426A-1C4FB088DCB3}"/>
              </a:ext>
            </a:extLst>
          </p:cNvPr>
          <p:cNvSpPr>
            <a:spLocks noGrp="1"/>
          </p:cNvSpPr>
          <p:nvPr>
            <p:ph type="title"/>
          </p:nvPr>
        </p:nvSpPr>
        <p:spPr/>
        <p:txBody>
          <a:bodyPr/>
          <a:lstStyle/>
          <a:p>
            <a:r>
              <a:rPr lang="en-US" dirty="0">
                <a:solidFill>
                  <a:schemeClr val="accent6"/>
                </a:solidFill>
              </a:rPr>
              <a:t> Front End Cost Review </a:t>
            </a:r>
          </a:p>
        </p:txBody>
      </p:sp>
      <p:sp>
        <p:nvSpPr>
          <p:cNvPr id="4" name="TextBox 3">
            <a:extLst>
              <a:ext uri="{FF2B5EF4-FFF2-40B4-BE49-F238E27FC236}">
                <a16:creationId xmlns:a16="http://schemas.microsoft.com/office/drawing/2014/main" id="{32ADAE5A-E144-5A0A-AC28-4F4BAE1919E7}"/>
              </a:ext>
            </a:extLst>
          </p:cNvPr>
          <p:cNvSpPr txBox="1"/>
          <p:nvPr/>
        </p:nvSpPr>
        <p:spPr>
          <a:xfrm>
            <a:off x="847344" y="1690688"/>
            <a:ext cx="10497312" cy="3046988"/>
          </a:xfrm>
          <a:prstGeom prst="rect">
            <a:avLst/>
          </a:prstGeom>
          <a:noFill/>
        </p:spPr>
        <p:txBody>
          <a:bodyPr wrap="square">
            <a:spAutoFit/>
          </a:bodyPr>
          <a:lstStyle/>
          <a:p>
            <a:pPr marL="342900" indent="-342900">
              <a:buFont typeface="Arial" panose="020B0604020202020204" pitchFamily="34" charset="0"/>
              <a:buChar char="•"/>
            </a:pPr>
            <a:r>
              <a:rPr lang="en-US" sz="2400" dirty="0"/>
              <a:t>Owners must conduct and submit a Third-Party Front-End Cost Review (“FECR”)</a:t>
            </a:r>
          </a:p>
          <a:p>
            <a:pPr marL="342900" indent="-342900">
              <a:buFont typeface="Arial" panose="020B0604020202020204" pitchFamily="34" charset="0"/>
              <a:buChar char="•"/>
            </a:pPr>
            <a:r>
              <a:rPr lang="en-US" sz="2400" dirty="0"/>
              <a:t>If costs increase more than 10% between Competitive Application and submission of Front-End Cost Review, owners must submit a written explanation to DCA.</a:t>
            </a:r>
          </a:p>
          <a:p>
            <a:pPr marL="800100" lvl="1" indent="-342900">
              <a:buFont typeface="Arial" panose="020B0604020202020204" pitchFamily="34" charset="0"/>
              <a:buChar char="•"/>
            </a:pPr>
            <a:r>
              <a:rPr lang="en-US" sz="2400" dirty="0"/>
              <a:t>DCA will have forty-five days to respond, plus any days added for questions or clarifications. Owners may not close equity until after the earlier of this time period expiring or DCA’s approval.</a:t>
            </a:r>
          </a:p>
        </p:txBody>
      </p:sp>
      <p:pic>
        <p:nvPicPr>
          <p:cNvPr id="5" name="Picture 4">
            <a:extLst>
              <a:ext uri="{FF2B5EF4-FFF2-40B4-BE49-F238E27FC236}">
                <a16:creationId xmlns:a16="http://schemas.microsoft.com/office/drawing/2014/main" id="{6C074716-BC53-9822-663B-25DB9D21AFC1}"/>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4ED3DAEC-63BA-7EB3-1BDE-07E1409AF582}"/>
              </a:ext>
            </a:extLst>
          </p:cNvPr>
          <p:cNvSpPr>
            <a:spLocks noGrp="1"/>
          </p:cNvSpPr>
          <p:nvPr>
            <p:ph type="sldNum" sz="quarter" idx="4"/>
          </p:nvPr>
        </p:nvSpPr>
        <p:spPr/>
        <p:txBody>
          <a:bodyPr/>
          <a:lstStyle/>
          <a:p>
            <a:fld id="{93CAF254-72B9-406C-9E86-C9D983240C82}" type="slidenum">
              <a:rPr lang="en-US" smtClean="0"/>
              <a:pPr/>
              <a:t>24</a:t>
            </a:fld>
            <a:endParaRPr lang="en-US"/>
          </a:p>
        </p:txBody>
      </p:sp>
    </p:spTree>
    <p:extLst>
      <p:ext uri="{BB962C8B-B14F-4D97-AF65-F5344CB8AC3E}">
        <p14:creationId xmlns:p14="http://schemas.microsoft.com/office/powerpoint/2010/main" val="881841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19E4E-6DED-CE27-16BD-1F672F8C075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F896A6-A245-17DE-4113-ECC3A3D7BE52}"/>
              </a:ext>
            </a:extLst>
          </p:cNvPr>
          <p:cNvSpPr>
            <a:spLocks noGrp="1"/>
          </p:cNvSpPr>
          <p:nvPr>
            <p:ph type="title"/>
          </p:nvPr>
        </p:nvSpPr>
        <p:spPr/>
        <p:txBody>
          <a:bodyPr/>
          <a:lstStyle/>
          <a:p>
            <a:r>
              <a:rPr lang="en-US" dirty="0">
                <a:solidFill>
                  <a:schemeClr val="accent6"/>
                </a:solidFill>
              </a:rPr>
              <a:t> Front End Cost Review Consultants </a:t>
            </a:r>
          </a:p>
        </p:txBody>
      </p:sp>
      <p:sp>
        <p:nvSpPr>
          <p:cNvPr id="5" name="Content Placeholder 4">
            <a:extLst>
              <a:ext uri="{FF2B5EF4-FFF2-40B4-BE49-F238E27FC236}">
                <a16:creationId xmlns:a16="http://schemas.microsoft.com/office/drawing/2014/main" id="{6ABC9EA9-19FE-153A-B918-892203F679E6}"/>
              </a:ext>
            </a:extLst>
          </p:cNvPr>
          <p:cNvSpPr>
            <a:spLocks noGrp="1"/>
          </p:cNvSpPr>
          <p:nvPr>
            <p:ph idx="1"/>
          </p:nvPr>
        </p:nvSpPr>
        <p:spPr>
          <a:xfrm>
            <a:off x="838200" y="1490472"/>
            <a:ext cx="10515600" cy="4443984"/>
          </a:xfrm>
        </p:spPr>
        <p:txBody>
          <a:bodyPr>
            <a:noAutofit/>
          </a:bodyPr>
          <a:lstStyle/>
          <a:p>
            <a:pPr marL="0" indent="0">
              <a:buNone/>
            </a:pPr>
            <a:r>
              <a:rPr lang="en-US" sz="2600" u="sng" dirty="0"/>
              <a:t>Qualifications</a:t>
            </a:r>
            <a:r>
              <a:rPr lang="en-US" sz="2600" dirty="0"/>
              <a:t>: </a:t>
            </a:r>
            <a:r>
              <a:rPr lang="en-US" sz="2600" b="1" dirty="0"/>
              <a:t>Architectural manual pg. 21 of 66</a:t>
            </a:r>
          </a:p>
          <a:p>
            <a:r>
              <a:rPr lang="en-US" sz="2600" dirty="0"/>
              <a:t>The DCA Qualification Package must contain, at minimum:</a:t>
            </a:r>
          </a:p>
          <a:p>
            <a:pPr lvl="1"/>
            <a:r>
              <a:rPr lang="en-US" sz="2600" dirty="0"/>
              <a:t>A statement letter certifying that the consultant meets the minimum “DCA Qualified Consultant” experience requirements and qualifications</a:t>
            </a:r>
          </a:p>
          <a:p>
            <a:pPr lvl="1"/>
            <a:r>
              <a:rPr lang="en-US" sz="2600" dirty="0"/>
              <a:t>Resumes of firm team members that will conduct the review </a:t>
            </a:r>
          </a:p>
          <a:p>
            <a:pPr lvl="1"/>
            <a:r>
              <a:rPr lang="en-US" sz="2600" dirty="0"/>
              <a:t>Description of relevant past work conducting architecture/engineering reviews and cost estimate reviews for HUD and LIHTC projects. </a:t>
            </a:r>
          </a:p>
          <a:p>
            <a:pPr lvl="1"/>
            <a:r>
              <a:rPr lang="en-US" sz="2600" dirty="0"/>
              <a:t>A (sample) copy of a cost estimate review </a:t>
            </a:r>
            <a:r>
              <a:rPr lang="en-US" sz="2600" dirty="0">
                <a:solidFill>
                  <a:srgbClr val="FF0000"/>
                </a:solidFill>
              </a:rPr>
              <a:t>performed for the HUD MAP program </a:t>
            </a:r>
            <a:r>
              <a:rPr lang="en-US" sz="2600" dirty="0"/>
              <a:t>or HUD funding in conjunction with LIHTC</a:t>
            </a:r>
          </a:p>
        </p:txBody>
      </p:sp>
      <p:pic>
        <p:nvPicPr>
          <p:cNvPr id="3" name="Picture 2">
            <a:extLst>
              <a:ext uri="{FF2B5EF4-FFF2-40B4-BE49-F238E27FC236}">
                <a16:creationId xmlns:a16="http://schemas.microsoft.com/office/drawing/2014/main" id="{CE051643-77BC-8ED1-6A11-A0F3CA683CC5}"/>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B93D8CA9-7DF2-69D1-20EB-30624FA2B1AA}"/>
              </a:ext>
            </a:extLst>
          </p:cNvPr>
          <p:cNvSpPr>
            <a:spLocks noGrp="1"/>
          </p:cNvSpPr>
          <p:nvPr>
            <p:ph type="sldNum" sz="quarter" idx="4"/>
          </p:nvPr>
        </p:nvSpPr>
        <p:spPr/>
        <p:txBody>
          <a:bodyPr/>
          <a:lstStyle/>
          <a:p>
            <a:fld id="{93CAF254-72B9-406C-9E86-C9D983240C82}" type="slidenum">
              <a:rPr lang="en-US" smtClean="0"/>
              <a:pPr/>
              <a:t>25</a:t>
            </a:fld>
            <a:endParaRPr lang="en-US"/>
          </a:p>
        </p:txBody>
      </p:sp>
    </p:spTree>
    <p:extLst>
      <p:ext uri="{BB962C8B-B14F-4D97-AF65-F5344CB8AC3E}">
        <p14:creationId xmlns:p14="http://schemas.microsoft.com/office/powerpoint/2010/main" val="3748177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20E04B-1281-D83C-D28F-4F8383B883C9}"/>
              </a:ext>
            </a:extLst>
          </p:cNvPr>
          <p:cNvSpPr>
            <a:spLocks noGrp="1"/>
          </p:cNvSpPr>
          <p:nvPr>
            <p:ph idx="1"/>
          </p:nvPr>
        </p:nvSpPr>
        <p:spPr/>
        <p:txBody>
          <a:bodyPr>
            <a:normAutofit fontScale="92500" lnSpcReduction="10000"/>
          </a:bodyPr>
          <a:lstStyle/>
          <a:p>
            <a:pPr marL="0" indent="0">
              <a:buNone/>
            </a:pPr>
            <a:r>
              <a:rPr lang="en-US" sz="2800" b="1" dirty="0"/>
              <a:t>Architectural manual pg. 27 of 66</a:t>
            </a:r>
          </a:p>
          <a:p>
            <a:pPr marL="0" indent="0">
              <a:buNone/>
            </a:pPr>
            <a:endParaRPr lang="en-US" sz="2800" dirty="0"/>
          </a:p>
          <a:p>
            <a:r>
              <a:rPr lang="en-US" sz="2800" dirty="0"/>
              <a:t>One picnic table for "every 25 units". </a:t>
            </a:r>
          </a:p>
          <a:p>
            <a:r>
              <a:rPr lang="en-US" sz="2800" dirty="0"/>
              <a:t>At least one picnic table shall have an extension that allows clear knee space for handicap access. </a:t>
            </a:r>
          </a:p>
          <a:p>
            <a:r>
              <a:rPr lang="en-US" sz="2800" dirty="0"/>
              <a:t>Picnic tables shall have permanent anchorage to the ground. </a:t>
            </a:r>
          </a:p>
          <a:p>
            <a:r>
              <a:rPr lang="en-US" sz="2800" dirty="0"/>
              <a:t>The picnic tables shall be under the pavilion. </a:t>
            </a:r>
          </a:p>
          <a:p>
            <a:r>
              <a:rPr lang="en-US" sz="2800" dirty="0"/>
              <a:t>For projects with over 150 units, at least six of the picnic tables must be under the pavilion. The remaining required picnic tables must be either under the pavilion or near the pavilion.</a:t>
            </a:r>
          </a:p>
        </p:txBody>
      </p:sp>
      <p:sp>
        <p:nvSpPr>
          <p:cNvPr id="3" name="Title 2">
            <a:extLst>
              <a:ext uri="{FF2B5EF4-FFF2-40B4-BE49-F238E27FC236}">
                <a16:creationId xmlns:a16="http://schemas.microsoft.com/office/drawing/2014/main" id="{0941289A-8B90-ACC4-973A-761DEADE0170}"/>
              </a:ext>
            </a:extLst>
          </p:cNvPr>
          <p:cNvSpPr>
            <a:spLocks noGrp="1"/>
          </p:cNvSpPr>
          <p:nvPr>
            <p:ph type="title"/>
          </p:nvPr>
        </p:nvSpPr>
        <p:spPr/>
        <p:txBody>
          <a:bodyPr/>
          <a:lstStyle/>
          <a:p>
            <a:r>
              <a:rPr lang="en-US">
                <a:solidFill>
                  <a:schemeClr val="accent6"/>
                </a:solidFill>
              </a:rPr>
              <a:t>Covered Pavilion with picnic/barbecue facilities</a:t>
            </a:r>
          </a:p>
        </p:txBody>
      </p:sp>
      <p:pic>
        <p:nvPicPr>
          <p:cNvPr id="5" name="Picture 4">
            <a:extLst>
              <a:ext uri="{FF2B5EF4-FFF2-40B4-BE49-F238E27FC236}">
                <a16:creationId xmlns:a16="http://schemas.microsoft.com/office/drawing/2014/main" id="{340AACC8-C74D-A004-9F68-125CF3B9D06C}"/>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EFD87898-3C43-468A-6A20-9E683A668E56}"/>
              </a:ext>
            </a:extLst>
          </p:cNvPr>
          <p:cNvSpPr>
            <a:spLocks noGrp="1"/>
          </p:cNvSpPr>
          <p:nvPr>
            <p:ph type="sldNum" sz="quarter" idx="4"/>
          </p:nvPr>
        </p:nvSpPr>
        <p:spPr/>
        <p:txBody>
          <a:bodyPr/>
          <a:lstStyle/>
          <a:p>
            <a:fld id="{93CAF254-72B9-406C-9E86-C9D983240C82}" type="slidenum">
              <a:rPr lang="en-US" smtClean="0"/>
              <a:pPr/>
              <a:t>26</a:t>
            </a:fld>
            <a:endParaRPr lang="en-US"/>
          </a:p>
        </p:txBody>
      </p:sp>
    </p:spTree>
    <p:extLst>
      <p:ext uri="{BB962C8B-B14F-4D97-AF65-F5344CB8AC3E}">
        <p14:creationId xmlns:p14="http://schemas.microsoft.com/office/powerpoint/2010/main" val="2471621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C8B205-B831-65ED-865B-CF1AC4EFF76F}"/>
              </a:ext>
            </a:extLst>
          </p:cNvPr>
          <p:cNvSpPr>
            <a:spLocks noGrp="1"/>
          </p:cNvSpPr>
          <p:nvPr>
            <p:ph idx="1"/>
          </p:nvPr>
        </p:nvSpPr>
        <p:spPr/>
        <p:txBody>
          <a:bodyPr>
            <a:normAutofit/>
          </a:bodyPr>
          <a:lstStyle/>
          <a:p>
            <a:pPr marL="0" indent="0">
              <a:buNone/>
            </a:pPr>
            <a:r>
              <a:rPr lang="en-US" sz="2800" b="1" dirty="0"/>
              <a:t>Architectural manual pg. 28 of 66</a:t>
            </a:r>
          </a:p>
          <a:p>
            <a:pPr marL="0" indent="0">
              <a:buNone/>
            </a:pPr>
            <a:endParaRPr lang="en-US" sz="2800" dirty="0"/>
          </a:p>
          <a:p>
            <a:r>
              <a:rPr lang="en-US" sz="2800" dirty="0"/>
              <a:t>For larger developments with over 150 units, providing a mix of laptops and desktop computers, there must be a minimum of 6 stationary computers in the computer center. </a:t>
            </a:r>
          </a:p>
          <a:p>
            <a:pPr marL="0" indent="0">
              <a:buNone/>
            </a:pPr>
            <a:endParaRPr lang="en-US" sz="2800" dirty="0"/>
          </a:p>
          <a:p>
            <a:r>
              <a:rPr lang="en-US" sz="2800" dirty="0"/>
              <a:t> Laptops must be held in a safe, monitored location with check-in and check-out procedures posted. lab tops </a:t>
            </a:r>
          </a:p>
          <a:p>
            <a:pPr marL="0" indent="0">
              <a:buNone/>
            </a:pPr>
            <a:endParaRPr lang="en-US" sz="2800" dirty="0"/>
          </a:p>
          <a:p>
            <a:pPr marL="0" indent="0">
              <a:buNone/>
            </a:pPr>
            <a:endParaRPr lang="en-US" sz="2800" dirty="0"/>
          </a:p>
        </p:txBody>
      </p:sp>
      <p:sp>
        <p:nvSpPr>
          <p:cNvPr id="3" name="Title 2">
            <a:extLst>
              <a:ext uri="{FF2B5EF4-FFF2-40B4-BE49-F238E27FC236}">
                <a16:creationId xmlns:a16="http://schemas.microsoft.com/office/drawing/2014/main" id="{5F302F15-86B1-BFC7-FB3F-13D9408CFDA9}"/>
              </a:ext>
            </a:extLst>
          </p:cNvPr>
          <p:cNvSpPr>
            <a:spLocks noGrp="1"/>
          </p:cNvSpPr>
          <p:nvPr>
            <p:ph type="title"/>
          </p:nvPr>
        </p:nvSpPr>
        <p:spPr/>
        <p:txBody>
          <a:bodyPr/>
          <a:lstStyle/>
          <a:p>
            <a:r>
              <a:rPr lang="en-US">
                <a:solidFill>
                  <a:schemeClr val="accent6"/>
                </a:solidFill>
              </a:rPr>
              <a:t>Computer Room</a:t>
            </a:r>
          </a:p>
        </p:txBody>
      </p:sp>
      <p:pic>
        <p:nvPicPr>
          <p:cNvPr id="5" name="Picture 4">
            <a:extLst>
              <a:ext uri="{FF2B5EF4-FFF2-40B4-BE49-F238E27FC236}">
                <a16:creationId xmlns:a16="http://schemas.microsoft.com/office/drawing/2014/main" id="{6C9CDC8D-F070-7F85-88B0-33F3E9DEF662}"/>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E0654AB6-F92E-3BFC-E69A-F78C53E1B5CF}"/>
              </a:ext>
            </a:extLst>
          </p:cNvPr>
          <p:cNvSpPr>
            <a:spLocks noGrp="1"/>
          </p:cNvSpPr>
          <p:nvPr>
            <p:ph type="sldNum" sz="quarter" idx="4"/>
          </p:nvPr>
        </p:nvSpPr>
        <p:spPr/>
        <p:txBody>
          <a:bodyPr/>
          <a:lstStyle/>
          <a:p>
            <a:fld id="{93CAF254-72B9-406C-9E86-C9D983240C82}" type="slidenum">
              <a:rPr lang="en-US" smtClean="0"/>
              <a:pPr/>
              <a:t>27</a:t>
            </a:fld>
            <a:endParaRPr lang="en-US"/>
          </a:p>
        </p:txBody>
      </p:sp>
    </p:spTree>
    <p:extLst>
      <p:ext uri="{BB962C8B-B14F-4D97-AF65-F5344CB8AC3E}">
        <p14:creationId xmlns:p14="http://schemas.microsoft.com/office/powerpoint/2010/main" val="1195213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9D81E-4CD4-EE19-FB39-3F009A4122FE}"/>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8FFB941-4A42-ED13-C66A-109E50E40474}"/>
              </a:ext>
            </a:extLst>
          </p:cNvPr>
          <p:cNvSpPr>
            <a:spLocks noGrp="1"/>
          </p:cNvSpPr>
          <p:nvPr>
            <p:ph idx="1"/>
          </p:nvPr>
        </p:nvSpPr>
        <p:spPr/>
        <p:txBody>
          <a:bodyPr>
            <a:normAutofit fontScale="92500" lnSpcReduction="20000"/>
          </a:bodyPr>
          <a:lstStyle/>
          <a:p>
            <a:r>
              <a:rPr lang="en-US" sz="2800" dirty="0"/>
              <a:t>After awarded DCA will assign inspection companies to all HTC projects.</a:t>
            </a:r>
          </a:p>
          <a:p>
            <a:r>
              <a:rPr lang="en-US" sz="2800" dirty="0"/>
              <a:t>Inspections companies will perform 4 quarterly inspections at 25%, 50% 75%, 100% and provide reports to DCA on progress. </a:t>
            </a:r>
          </a:p>
          <a:p>
            <a:r>
              <a:rPr lang="en-US" sz="2800" dirty="0"/>
              <a:t>DCA will deliver the owners contact information to the assigned inspection company which will be used to schedule site visits and track project completion.</a:t>
            </a:r>
          </a:p>
          <a:p>
            <a:r>
              <a:rPr lang="en-US" sz="2800" dirty="0"/>
              <a:t>It is the owner's responsibility to inform the assigned inspection company and DCA that your project has begun physical construction.</a:t>
            </a:r>
          </a:p>
          <a:p>
            <a:r>
              <a:rPr lang="en-US" sz="2800" dirty="0"/>
              <a:t>DCA will also reach out to your project team for status from time to time.</a:t>
            </a:r>
          </a:p>
          <a:p>
            <a:endParaRPr lang="en-US" sz="2800" dirty="0"/>
          </a:p>
          <a:p>
            <a:pPr marL="0" indent="0">
              <a:buNone/>
            </a:pPr>
            <a:endParaRPr lang="en-US" sz="2800" dirty="0"/>
          </a:p>
        </p:txBody>
      </p:sp>
      <p:sp>
        <p:nvSpPr>
          <p:cNvPr id="6" name="Title 5">
            <a:extLst>
              <a:ext uri="{FF2B5EF4-FFF2-40B4-BE49-F238E27FC236}">
                <a16:creationId xmlns:a16="http://schemas.microsoft.com/office/drawing/2014/main" id="{44E0B353-9B13-CD41-B333-E6D4735D1092}"/>
              </a:ext>
            </a:extLst>
          </p:cNvPr>
          <p:cNvSpPr>
            <a:spLocks noGrp="1"/>
          </p:cNvSpPr>
          <p:nvPr>
            <p:ph type="title"/>
          </p:nvPr>
        </p:nvSpPr>
        <p:spPr/>
        <p:txBody>
          <a:bodyPr/>
          <a:lstStyle/>
          <a:p>
            <a:r>
              <a:rPr lang="en-US" dirty="0">
                <a:solidFill>
                  <a:schemeClr val="accent6"/>
                </a:solidFill>
              </a:rPr>
              <a:t>Inspections  </a:t>
            </a:r>
          </a:p>
        </p:txBody>
      </p:sp>
      <p:pic>
        <p:nvPicPr>
          <p:cNvPr id="3" name="Picture 2">
            <a:extLst>
              <a:ext uri="{FF2B5EF4-FFF2-40B4-BE49-F238E27FC236}">
                <a16:creationId xmlns:a16="http://schemas.microsoft.com/office/drawing/2014/main" id="{85F5D249-5636-6B62-CAF9-E0D3E63A9C05}"/>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1B31035F-D0F0-6F2E-BBC3-116F00036771}"/>
              </a:ext>
            </a:extLst>
          </p:cNvPr>
          <p:cNvSpPr>
            <a:spLocks noGrp="1"/>
          </p:cNvSpPr>
          <p:nvPr>
            <p:ph type="sldNum" sz="quarter" idx="4"/>
          </p:nvPr>
        </p:nvSpPr>
        <p:spPr/>
        <p:txBody>
          <a:bodyPr/>
          <a:lstStyle/>
          <a:p>
            <a:fld id="{93CAF254-72B9-406C-9E86-C9D983240C82}" type="slidenum">
              <a:rPr lang="en-US" smtClean="0"/>
              <a:pPr/>
              <a:t>28</a:t>
            </a:fld>
            <a:endParaRPr lang="en-US"/>
          </a:p>
        </p:txBody>
      </p:sp>
    </p:spTree>
    <p:extLst>
      <p:ext uri="{BB962C8B-B14F-4D97-AF65-F5344CB8AC3E}">
        <p14:creationId xmlns:p14="http://schemas.microsoft.com/office/powerpoint/2010/main" val="1208791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340C6-A22B-AD28-EA48-0F0DA36685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D3F2F0C-5625-518F-AFE0-CB00AF3F3DE2}"/>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B6451EB1-5FA7-3002-B524-184BEC5D2971}"/>
              </a:ext>
            </a:extLst>
          </p:cNvPr>
          <p:cNvSpPr>
            <a:spLocks noGrp="1"/>
          </p:cNvSpPr>
          <p:nvPr>
            <p:ph type="body" sz="quarter" idx="10"/>
          </p:nvPr>
        </p:nvSpPr>
        <p:spPr/>
        <p:txBody>
          <a:bodyPr>
            <a:normAutofit/>
          </a:bodyPr>
          <a:lstStyle/>
          <a:p>
            <a:r>
              <a:rPr lang="en-US"/>
              <a:t>Gary Huggins</a:t>
            </a:r>
          </a:p>
        </p:txBody>
      </p:sp>
      <p:sp>
        <p:nvSpPr>
          <p:cNvPr id="5" name="Text Placeholder 4">
            <a:extLst>
              <a:ext uri="{FF2B5EF4-FFF2-40B4-BE49-F238E27FC236}">
                <a16:creationId xmlns:a16="http://schemas.microsoft.com/office/drawing/2014/main" id="{0F9B8002-DAB4-8A32-5231-CFF54B502855}"/>
              </a:ext>
            </a:extLst>
          </p:cNvPr>
          <p:cNvSpPr>
            <a:spLocks noGrp="1"/>
          </p:cNvSpPr>
          <p:nvPr>
            <p:ph type="body" sz="quarter" idx="11"/>
          </p:nvPr>
        </p:nvSpPr>
        <p:spPr/>
        <p:txBody>
          <a:bodyPr>
            <a:normAutofit/>
          </a:bodyPr>
          <a:lstStyle/>
          <a:p>
            <a:r>
              <a:rPr lang="en-US"/>
              <a:t>Gary.Huggins@dca.ga.gov</a:t>
            </a:r>
          </a:p>
        </p:txBody>
      </p:sp>
      <p:sp>
        <p:nvSpPr>
          <p:cNvPr id="7" name="Text Placeholder 6">
            <a:extLst>
              <a:ext uri="{FF2B5EF4-FFF2-40B4-BE49-F238E27FC236}">
                <a16:creationId xmlns:a16="http://schemas.microsoft.com/office/drawing/2014/main" id="{9A3470C2-3180-06B4-A818-4C3678C14054}"/>
              </a:ext>
            </a:extLst>
          </p:cNvPr>
          <p:cNvSpPr>
            <a:spLocks noGrp="1"/>
          </p:cNvSpPr>
          <p:nvPr>
            <p:ph type="body" sz="quarter" idx="13"/>
          </p:nvPr>
        </p:nvSpPr>
        <p:spPr/>
        <p:txBody>
          <a:bodyPr>
            <a:normAutofit/>
          </a:bodyPr>
          <a:lstStyle/>
          <a:p>
            <a:r>
              <a:rPr lang="en-US" i="1"/>
              <a:t>Construction Manager</a:t>
            </a:r>
          </a:p>
        </p:txBody>
      </p:sp>
      <p:sp>
        <p:nvSpPr>
          <p:cNvPr id="19" name="Text Placeholder 18">
            <a:extLst>
              <a:ext uri="{FF2B5EF4-FFF2-40B4-BE49-F238E27FC236}">
                <a16:creationId xmlns:a16="http://schemas.microsoft.com/office/drawing/2014/main" id="{78E677EF-7DEB-D742-5EF3-32861D8DB61A}"/>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2362242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014F0-4578-A211-7B64-C46C78FFF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F97E9-B9A4-0EB8-6A1A-86AEB92EB82A}"/>
              </a:ext>
            </a:extLst>
          </p:cNvPr>
          <p:cNvSpPr>
            <a:spLocks noGrp="1"/>
          </p:cNvSpPr>
          <p:nvPr>
            <p:ph type="title"/>
          </p:nvPr>
        </p:nvSpPr>
        <p:spPr>
          <a:xfrm>
            <a:off x="850391" y="548640"/>
            <a:ext cx="8284277" cy="2562223"/>
          </a:xfrm>
        </p:spPr>
        <p:txBody>
          <a:bodyPr>
            <a:normAutofit/>
          </a:bodyPr>
          <a:lstStyle/>
          <a:p>
            <a:r>
              <a:rPr lang="en-US" sz="6600" dirty="0">
                <a:solidFill>
                  <a:schemeClr val="accent6"/>
                </a:solidFill>
              </a:rPr>
              <a:t>Welcome</a:t>
            </a:r>
          </a:p>
        </p:txBody>
      </p:sp>
      <p:sp>
        <p:nvSpPr>
          <p:cNvPr id="8" name="Text Placeholder 2">
            <a:extLst>
              <a:ext uri="{FF2B5EF4-FFF2-40B4-BE49-F238E27FC236}">
                <a16:creationId xmlns:a16="http://schemas.microsoft.com/office/drawing/2014/main" id="{9675061A-E5BC-15F1-6240-3D3A5F1CD35B}"/>
              </a:ext>
            </a:extLst>
          </p:cNvPr>
          <p:cNvSpPr txBox="1">
            <a:spLocks/>
          </p:cNvSpPr>
          <p:nvPr/>
        </p:nvSpPr>
        <p:spPr>
          <a:xfrm>
            <a:off x="877823" y="3534937"/>
            <a:ext cx="7351777" cy="212988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400"/>
              <a:t>Maureen Freehill</a:t>
            </a:r>
          </a:p>
          <a:p>
            <a:r>
              <a:rPr lang="en-US" sz="2400"/>
              <a:t>Deputy Commissioner for Housing</a:t>
            </a:r>
          </a:p>
          <a:p>
            <a:endParaRPr lang="en-US" sz="2400"/>
          </a:p>
          <a:p>
            <a:r>
              <a:rPr lang="en-US" sz="2400"/>
              <a:t>Denise Farrior</a:t>
            </a:r>
          </a:p>
          <a:p>
            <a:r>
              <a:rPr lang="en-US" sz="2400"/>
              <a:t>Division Director, Housing Finance and Development</a:t>
            </a:r>
          </a:p>
        </p:txBody>
      </p:sp>
      <p:pic>
        <p:nvPicPr>
          <p:cNvPr id="14" name="Picture 13">
            <a:extLst>
              <a:ext uri="{FF2B5EF4-FFF2-40B4-BE49-F238E27FC236}">
                <a16:creationId xmlns:a16="http://schemas.microsoft.com/office/drawing/2014/main" id="{AD28C71A-6441-EFF9-24D9-70627A2F84F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1" y="5949791"/>
            <a:ext cx="4572000" cy="744855"/>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FBCD8982-EDC8-0BBB-8B09-93B8C338E201}"/>
              </a:ext>
            </a:extLst>
          </p:cNvPr>
          <p:cNvSpPr>
            <a:spLocks noGrp="1"/>
          </p:cNvSpPr>
          <p:nvPr>
            <p:ph type="sldNum" sz="quarter" idx="11"/>
          </p:nvPr>
        </p:nvSpPr>
        <p:spPr/>
        <p:txBody>
          <a:bodyPr/>
          <a:lstStyle/>
          <a:p>
            <a:fld id="{93CAF254-72B9-406C-9E86-C9D983240C82}" type="slidenum">
              <a:rPr lang="en-US" smtClean="0"/>
              <a:t>3</a:t>
            </a:fld>
            <a:endParaRPr lang="en-US"/>
          </a:p>
        </p:txBody>
      </p:sp>
    </p:spTree>
    <p:extLst>
      <p:ext uri="{BB962C8B-B14F-4D97-AF65-F5344CB8AC3E}">
        <p14:creationId xmlns:p14="http://schemas.microsoft.com/office/powerpoint/2010/main" val="569830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21CA7-3187-AA6A-81FC-76AF934F385B}"/>
              </a:ext>
            </a:extLst>
          </p:cNvPr>
          <p:cNvSpPr>
            <a:spLocks noGrp="1"/>
          </p:cNvSpPr>
          <p:nvPr>
            <p:ph type="title"/>
          </p:nvPr>
        </p:nvSpPr>
        <p:spPr/>
        <p:txBody>
          <a:bodyPr>
            <a:normAutofit/>
          </a:bodyPr>
          <a:lstStyle/>
          <a:p>
            <a:r>
              <a:rPr lang="en-US" sz="6600">
                <a:solidFill>
                  <a:schemeClr val="accent6"/>
                </a:solidFill>
              </a:rPr>
              <a:t>Policy</a:t>
            </a:r>
          </a:p>
        </p:txBody>
      </p:sp>
      <p:sp>
        <p:nvSpPr>
          <p:cNvPr id="3" name="Text Placeholder 2">
            <a:extLst>
              <a:ext uri="{FF2B5EF4-FFF2-40B4-BE49-F238E27FC236}">
                <a16:creationId xmlns:a16="http://schemas.microsoft.com/office/drawing/2014/main" id="{8E5A75DD-C346-EA7C-024B-0C09F27907FF}"/>
              </a:ext>
            </a:extLst>
          </p:cNvPr>
          <p:cNvSpPr>
            <a:spLocks noGrp="1"/>
          </p:cNvSpPr>
          <p:nvPr>
            <p:ph type="body" idx="1"/>
          </p:nvPr>
        </p:nvSpPr>
        <p:spPr/>
        <p:txBody>
          <a:bodyPr>
            <a:normAutofit/>
          </a:bodyPr>
          <a:lstStyle/>
          <a:p>
            <a:r>
              <a:rPr lang="en-US" sz="2400"/>
              <a:t>Meagan Cutler</a:t>
            </a:r>
          </a:p>
          <a:p>
            <a:r>
              <a:rPr lang="en-US" sz="2400"/>
              <a:t>Senior Housing Finance Policy Manager</a:t>
            </a:r>
          </a:p>
        </p:txBody>
      </p:sp>
      <p:pic>
        <p:nvPicPr>
          <p:cNvPr id="8" name="Picture 7">
            <a:extLst>
              <a:ext uri="{FF2B5EF4-FFF2-40B4-BE49-F238E27FC236}">
                <a16:creationId xmlns:a16="http://schemas.microsoft.com/office/drawing/2014/main" id="{196DA342-A419-1117-EF9E-5047EDC9314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2" y="5865970"/>
            <a:ext cx="4572000" cy="744855"/>
          </a:xfrm>
          <a:prstGeom prst="rect">
            <a:avLst/>
          </a:prstGeom>
          <a:noFill/>
          <a:ln>
            <a:noFill/>
          </a:ln>
          <a:extLst>
            <a:ext uri="{53640926-AAD7-44D8-BBD7-CCE9431645EC}">
              <a14:shadowObscured xmlns:a14="http://schemas.microsoft.com/office/drawing/2010/main"/>
            </a:ext>
          </a:extLst>
        </p:spPr>
      </p:pic>
      <p:sp>
        <p:nvSpPr>
          <p:cNvPr id="7" name="Slide Number Placeholder 6">
            <a:extLst>
              <a:ext uri="{FF2B5EF4-FFF2-40B4-BE49-F238E27FC236}">
                <a16:creationId xmlns:a16="http://schemas.microsoft.com/office/drawing/2014/main" id="{3D27F671-8ACE-D82F-D7C3-C5AC109E121D}"/>
              </a:ext>
            </a:extLst>
          </p:cNvPr>
          <p:cNvSpPr>
            <a:spLocks noGrp="1"/>
          </p:cNvSpPr>
          <p:nvPr>
            <p:ph type="sldNum" sz="quarter" idx="11"/>
          </p:nvPr>
        </p:nvSpPr>
        <p:spPr/>
        <p:txBody>
          <a:bodyPr/>
          <a:lstStyle/>
          <a:p>
            <a:fld id="{93CAF254-72B9-406C-9E86-C9D983240C82}" type="slidenum">
              <a:rPr lang="en-US" smtClean="0"/>
              <a:t>30</a:t>
            </a:fld>
            <a:endParaRPr lang="en-US"/>
          </a:p>
        </p:txBody>
      </p:sp>
    </p:spTree>
    <p:extLst>
      <p:ext uri="{BB962C8B-B14F-4D97-AF65-F5344CB8AC3E}">
        <p14:creationId xmlns:p14="http://schemas.microsoft.com/office/powerpoint/2010/main" val="439750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9151E0-9F48-8CBF-5100-4C4EF3CC8E3C}"/>
              </a:ext>
            </a:extLst>
          </p:cNvPr>
          <p:cNvSpPr>
            <a:spLocks noGrp="1"/>
          </p:cNvSpPr>
          <p:nvPr>
            <p:ph idx="1"/>
          </p:nvPr>
        </p:nvSpPr>
        <p:spPr/>
        <p:txBody>
          <a:bodyPr numCol="1">
            <a:noAutofit/>
          </a:bodyPr>
          <a:lstStyle/>
          <a:p>
            <a:r>
              <a:rPr lang="en-US" sz="2600" dirty="0"/>
              <a:t>2026-2027 QAP Q&amp;A Survey OPEN</a:t>
            </a:r>
          </a:p>
          <a:p>
            <a:pPr lvl="1"/>
            <a:r>
              <a:rPr lang="en-US" sz="2600" dirty="0"/>
              <a:t>Responses published 1/28/2026</a:t>
            </a:r>
          </a:p>
          <a:p>
            <a:r>
              <a:rPr lang="en-US" sz="2600" dirty="0"/>
              <a:t>2026 Pre-App Manuals and Forms published</a:t>
            </a:r>
          </a:p>
          <a:p>
            <a:pPr lvl="1"/>
            <a:r>
              <a:rPr lang="en-US" sz="2400" dirty="0"/>
              <a:t>Performance Workbook updated – open for public comment 30 days</a:t>
            </a:r>
          </a:p>
          <a:p>
            <a:r>
              <a:rPr lang="en-US" sz="2600" dirty="0"/>
              <a:t>HTC Properties Map Updated</a:t>
            </a:r>
          </a:p>
          <a:p>
            <a:pPr lvl="1"/>
            <a:r>
              <a:rPr lang="en-US" sz="2600" dirty="0"/>
              <a:t>2025 9% Awardees added</a:t>
            </a:r>
          </a:p>
          <a:p>
            <a:pPr lvl="1"/>
            <a:r>
              <a:rPr lang="en-US" sz="2600" dirty="0"/>
              <a:t>2026-2027 QAP Bonds Geographic Distribution Areas added</a:t>
            </a:r>
          </a:p>
          <a:p>
            <a:pPr lvl="2"/>
            <a:r>
              <a:rPr lang="en-US" sz="2600" dirty="0"/>
              <a:t>Aligns with current US congressional district boundaries</a:t>
            </a:r>
          </a:p>
          <a:p>
            <a:r>
              <a:rPr lang="en-US" sz="2600" dirty="0"/>
              <a:t>2028-2029 QAP Input Survey OPEN</a:t>
            </a:r>
          </a:p>
          <a:p>
            <a:endParaRPr lang="en-US" sz="2600" dirty="0"/>
          </a:p>
          <a:p>
            <a:endParaRPr lang="en-US" sz="2600" dirty="0"/>
          </a:p>
          <a:p>
            <a:pPr lvl="1"/>
            <a:endParaRPr lang="en-US" sz="2600" dirty="0"/>
          </a:p>
        </p:txBody>
      </p:sp>
      <p:sp>
        <p:nvSpPr>
          <p:cNvPr id="3" name="Title 2">
            <a:extLst>
              <a:ext uri="{FF2B5EF4-FFF2-40B4-BE49-F238E27FC236}">
                <a16:creationId xmlns:a16="http://schemas.microsoft.com/office/drawing/2014/main" id="{FC93CAF9-6842-60F8-0F93-4C3FC7031D64}"/>
              </a:ext>
            </a:extLst>
          </p:cNvPr>
          <p:cNvSpPr>
            <a:spLocks noGrp="1"/>
          </p:cNvSpPr>
          <p:nvPr>
            <p:ph type="title"/>
          </p:nvPr>
        </p:nvSpPr>
        <p:spPr/>
        <p:txBody>
          <a:bodyPr/>
          <a:lstStyle/>
          <a:p>
            <a:r>
              <a:rPr lang="en-US" dirty="0">
                <a:solidFill>
                  <a:schemeClr val="accent6"/>
                </a:solidFill>
              </a:rPr>
              <a:t>Updates</a:t>
            </a:r>
          </a:p>
        </p:txBody>
      </p:sp>
      <p:pic>
        <p:nvPicPr>
          <p:cNvPr id="4" name="Picture 3">
            <a:extLst>
              <a:ext uri="{FF2B5EF4-FFF2-40B4-BE49-F238E27FC236}">
                <a16:creationId xmlns:a16="http://schemas.microsoft.com/office/drawing/2014/main" id="{1AFD6D44-232E-4E8E-1B07-FCE862A6431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70BC13A9-D49D-AC6F-AEF3-3695588810FF}"/>
              </a:ext>
            </a:extLst>
          </p:cNvPr>
          <p:cNvSpPr>
            <a:spLocks noGrp="1"/>
          </p:cNvSpPr>
          <p:nvPr>
            <p:ph type="sldNum" sz="quarter" idx="4"/>
          </p:nvPr>
        </p:nvSpPr>
        <p:spPr/>
        <p:txBody>
          <a:bodyPr/>
          <a:lstStyle/>
          <a:p>
            <a:fld id="{93CAF254-72B9-406C-9E86-C9D983240C82}" type="slidenum">
              <a:rPr lang="en-US" smtClean="0"/>
              <a:pPr/>
              <a:t>31</a:t>
            </a:fld>
            <a:endParaRPr lang="en-US"/>
          </a:p>
        </p:txBody>
      </p:sp>
    </p:spTree>
    <p:extLst>
      <p:ext uri="{BB962C8B-B14F-4D97-AF65-F5344CB8AC3E}">
        <p14:creationId xmlns:p14="http://schemas.microsoft.com/office/powerpoint/2010/main" val="718070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3B7D6B-A3DA-A13D-4AB6-10D53BEF8C3E}"/>
              </a:ext>
            </a:extLst>
          </p:cNvPr>
          <p:cNvSpPr>
            <a:spLocks noGrp="1"/>
          </p:cNvSpPr>
          <p:nvPr>
            <p:ph idx="1"/>
          </p:nvPr>
        </p:nvSpPr>
        <p:spPr>
          <a:xfrm>
            <a:off x="847344" y="1825625"/>
            <a:ext cx="10497312" cy="4299872"/>
          </a:xfrm>
        </p:spPr>
        <p:txBody>
          <a:bodyPr numCol="2">
            <a:normAutofit/>
          </a:bodyPr>
          <a:lstStyle/>
          <a:p>
            <a:r>
              <a:rPr lang="en-US" sz="2200" dirty="0"/>
              <a:t>Contacts</a:t>
            </a:r>
          </a:p>
          <a:p>
            <a:pPr lvl="1"/>
            <a:r>
              <a:rPr lang="en-US" sz="2200" dirty="0">
                <a:hlinkClick r:id="rId2"/>
              </a:rPr>
              <a:t>HTCPolicy@dca.ga.gov</a:t>
            </a:r>
            <a:endParaRPr lang="en-US" sz="2200" dirty="0"/>
          </a:p>
          <a:p>
            <a:pPr lvl="1">
              <a:spcAft>
                <a:spcPts val="600"/>
              </a:spcAft>
            </a:pPr>
            <a:r>
              <a:rPr lang="en-US" sz="2200" dirty="0">
                <a:hlinkClick r:id="rId3"/>
              </a:rPr>
              <a:t>Meagan.Cutler@dca.ga.gov</a:t>
            </a:r>
            <a:endParaRPr lang="en-US" sz="2200" dirty="0"/>
          </a:p>
          <a:p>
            <a:r>
              <a:rPr lang="en-US" sz="2200" dirty="0"/>
              <a:t>2026-2027 QAP</a:t>
            </a:r>
          </a:p>
          <a:p>
            <a:pPr lvl="1"/>
            <a:r>
              <a:rPr lang="en-US" sz="2200" dirty="0"/>
              <a:t>Final QAP, Changes, Drafts</a:t>
            </a:r>
          </a:p>
          <a:p>
            <a:pPr lvl="1"/>
            <a:r>
              <a:rPr lang="en-US" sz="2200" dirty="0"/>
              <a:t>Q&amp;A Survey and DCA Responses QAP Workshop slides</a:t>
            </a:r>
          </a:p>
          <a:p>
            <a:r>
              <a:rPr lang="en-US" sz="2200" dirty="0"/>
              <a:t>2028-2029 QAP</a:t>
            </a:r>
          </a:p>
          <a:p>
            <a:pPr lvl="1"/>
            <a:r>
              <a:rPr lang="en-US" sz="2200" dirty="0"/>
              <a:t>Input Survey</a:t>
            </a:r>
            <a:endParaRPr lang="en-US" sz="2200" dirty="0">
              <a:solidFill>
                <a:srgbClr val="C00000"/>
              </a:solidFill>
            </a:endParaRPr>
          </a:p>
          <a:p>
            <a:pPr lvl="1">
              <a:spcAft>
                <a:spcPts val="600"/>
              </a:spcAft>
            </a:pPr>
            <a:r>
              <a:rPr lang="en-US" sz="2200" dirty="0"/>
              <a:t>Policy proposals, drafts, and related documents</a:t>
            </a:r>
          </a:p>
          <a:p>
            <a:r>
              <a:rPr lang="en-US" sz="2200" dirty="0"/>
              <a:t>Application Materials and Manuals</a:t>
            </a:r>
          </a:p>
          <a:p>
            <a:pPr lvl="1">
              <a:spcAft>
                <a:spcPts val="600"/>
              </a:spcAft>
            </a:pPr>
            <a:r>
              <a:rPr lang="en-US" sz="2200" dirty="0"/>
              <a:t>Link to Manuals, Forms, Scoring Documents page</a:t>
            </a:r>
          </a:p>
          <a:p>
            <a:r>
              <a:rPr lang="en-US" sz="2200" dirty="0"/>
              <a:t>2024-2025 and Prior QAPs</a:t>
            </a:r>
          </a:p>
          <a:p>
            <a:pPr lvl="1">
              <a:spcAft>
                <a:spcPts val="600"/>
              </a:spcAft>
            </a:pPr>
            <a:r>
              <a:rPr lang="en-US" sz="2200" dirty="0"/>
              <a:t>QAPs and related documents from 2002 through 2024-2025</a:t>
            </a:r>
          </a:p>
        </p:txBody>
      </p:sp>
      <p:sp>
        <p:nvSpPr>
          <p:cNvPr id="3" name="Title 2">
            <a:extLst>
              <a:ext uri="{FF2B5EF4-FFF2-40B4-BE49-F238E27FC236}">
                <a16:creationId xmlns:a16="http://schemas.microsoft.com/office/drawing/2014/main" id="{35EAA5D0-248D-B316-7B60-EC70F31235E7}"/>
              </a:ext>
            </a:extLst>
          </p:cNvPr>
          <p:cNvSpPr>
            <a:spLocks noGrp="1"/>
          </p:cNvSpPr>
          <p:nvPr>
            <p:ph type="title"/>
          </p:nvPr>
        </p:nvSpPr>
        <p:spPr/>
        <p:txBody>
          <a:bodyPr>
            <a:normAutofit/>
          </a:bodyPr>
          <a:lstStyle/>
          <a:p>
            <a:r>
              <a:rPr lang="en-US">
                <a:solidFill>
                  <a:schemeClr val="accent6"/>
                </a:solidFill>
              </a:rPr>
              <a:t>QAPs and Related Documents Webpage for</a:t>
            </a:r>
            <a:br>
              <a:rPr lang="en-US">
                <a:solidFill>
                  <a:schemeClr val="accent6"/>
                </a:solidFill>
              </a:rPr>
            </a:br>
            <a:r>
              <a:rPr lang="en-US">
                <a:solidFill>
                  <a:schemeClr val="accent6"/>
                </a:solidFill>
              </a:rPr>
              <a:t>All Things QAP</a:t>
            </a:r>
          </a:p>
        </p:txBody>
      </p:sp>
      <p:pic>
        <p:nvPicPr>
          <p:cNvPr id="4" name="Picture 3">
            <a:extLst>
              <a:ext uri="{FF2B5EF4-FFF2-40B4-BE49-F238E27FC236}">
                <a16:creationId xmlns:a16="http://schemas.microsoft.com/office/drawing/2014/main" id="{8ED27426-38F4-F532-9331-2DA0D970FBF7}"/>
              </a:ext>
            </a:extLst>
          </p:cNvPr>
          <p:cNvPicPr>
            <a:picLocks noChangeAspect="1"/>
          </p:cNvPicPr>
          <p:nvPr/>
        </p:nvPicPr>
        <p:blipFill rotWithShape="1">
          <a:blip r:embed="rId4">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2167FFD7-F45D-144B-B4E2-3779AFDB71B5}"/>
              </a:ext>
            </a:extLst>
          </p:cNvPr>
          <p:cNvSpPr>
            <a:spLocks noGrp="1"/>
          </p:cNvSpPr>
          <p:nvPr>
            <p:ph type="sldNum" sz="quarter" idx="4"/>
          </p:nvPr>
        </p:nvSpPr>
        <p:spPr/>
        <p:txBody>
          <a:bodyPr/>
          <a:lstStyle/>
          <a:p>
            <a:fld id="{93CAF254-72B9-406C-9E86-C9D983240C82}" type="slidenum">
              <a:rPr lang="en-US" smtClean="0"/>
              <a:pPr/>
              <a:t>32</a:t>
            </a:fld>
            <a:endParaRPr lang="en-US"/>
          </a:p>
        </p:txBody>
      </p:sp>
    </p:spTree>
    <p:extLst>
      <p:ext uri="{BB962C8B-B14F-4D97-AF65-F5344CB8AC3E}">
        <p14:creationId xmlns:p14="http://schemas.microsoft.com/office/powerpoint/2010/main" val="1413868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26C55C-1828-66EF-5DBB-7CDA0472CC66}"/>
              </a:ext>
            </a:extLst>
          </p:cNvPr>
          <p:cNvSpPr>
            <a:spLocks noGrp="1"/>
          </p:cNvSpPr>
          <p:nvPr>
            <p:ph type="title"/>
          </p:nvPr>
        </p:nvSpPr>
        <p:spPr>
          <a:xfrm>
            <a:off x="847344" y="172720"/>
            <a:ext cx="10497312" cy="1142048"/>
          </a:xfrm>
        </p:spPr>
        <p:txBody>
          <a:bodyPr>
            <a:normAutofit/>
          </a:bodyPr>
          <a:lstStyle/>
          <a:p>
            <a:r>
              <a:rPr lang="en-US">
                <a:solidFill>
                  <a:schemeClr val="accent6"/>
                </a:solidFill>
              </a:rPr>
              <a:t>1	Navigate to https://dca.georgia.gov/</a:t>
            </a:r>
          </a:p>
        </p:txBody>
      </p:sp>
      <p:pic>
        <p:nvPicPr>
          <p:cNvPr id="4" name="object 9">
            <a:extLst>
              <a:ext uri="{FF2B5EF4-FFF2-40B4-BE49-F238E27FC236}">
                <a16:creationId xmlns:a16="http://schemas.microsoft.com/office/drawing/2014/main" id="{0780CB3F-E841-7220-2700-5C7A675E1489}"/>
              </a:ext>
            </a:extLst>
          </p:cNvPr>
          <p:cNvPicPr>
            <a:picLocks noGrp="1" noChangeAspect="1"/>
          </p:cNvPicPr>
          <p:nvPr>
            <p:ph idx="1"/>
          </p:nvPr>
        </p:nvPicPr>
        <p:blipFill>
          <a:blip r:embed="rId2" cstate="print"/>
          <a:stretch>
            <a:fillRect/>
          </a:stretch>
        </p:blipFill>
        <p:spPr>
          <a:xfrm>
            <a:off x="1830126" y="1314768"/>
            <a:ext cx="8999107" cy="5025072"/>
          </a:xfrm>
          <a:prstGeom prst="rect">
            <a:avLst/>
          </a:prstGeom>
        </p:spPr>
      </p:pic>
      <p:pic>
        <p:nvPicPr>
          <p:cNvPr id="5" name="Picture 4">
            <a:extLst>
              <a:ext uri="{FF2B5EF4-FFF2-40B4-BE49-F238E27FC236}">
                <a16:creationId xmlns:a16="http://schemas.microsoft.com/office/drawing/2014/main" id="{6719CAB3-1AB3-C76C-8217-A96DD9CA6C91}"/>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72DACC77-7185-3B55-215F-49A74A893490}"/>
              </a:ext>
            </a:extLst>
          </p:cNvPr>
          <p:cNvSpPr>
            <a:spLocks noGrp="1"/>
          </p:cNvSpPr>
          <p:nvPr>
            <p:ph type="sldNum" sz="quarter" idx="4"/>
          </p:nvPr>
        </p:nvSpPr>
        <p:spPr/>
        <p:txBody>
          <a:bodyPr/>
          <a:lstStyle/>
          <a:p>
            <a:fld id="{93CAF254-72B9-406C-9E86-C9D983240C82}" type="slidenum">
              <a:rPr lang="en-US" smtClean="0"/>
              <a:pPr/>
              <a:t>33</a:t>
            </a:fld>
            <a:endParaRPr lang="en-US"/>
          </a:p>
        </p:txBody>
      </p:sp>
    </p:spTree>
    <p:extLst>
      <p:ext uri="{BB962C8B-B14F-4D97-AF65-F5344CB8AC3E}">
        <p14:creationId xmlns:p14="http://schemas.microsoft.com/office/powerpoint/2010/main" val="790462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B8F3F-A17A-C6F6-8297-8F69E387EF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8E30E8-D041-CBAB-2A49-C2CD390D4345}"/>
              </a:ext>
            </a:extLst>
          </p:cNvPr>
          <p:cNvSpPr>
            <a:spLocks noGrp="1"/>
          </p:cNvSpPr>
          <p:nvPr>
            <p:ph type="title"/>
          </p:nvPr>
        </p:nvSpPr>
        <p:spPr>
          <a:xfrm>
            <a:off x="847344" y="172720"/>
            <a:ext cx="10497312" cy="1142048"/>
          </a:xfrm>
        </p:spPr>
        <p:txBody>
          <a:bodyPr>
            <a:normAutofit/>
          </a:bodyPr>
          <a:lstStyle/>
          <a:p>
            <a:r>
              <a:rPr lang="en-US">
                <a:solidFill>
                  <a:schemeClr val="accent6"/>
                </a:solidFill>
              </a:rPr>
              <a:t>2	Click "Menu"</a:t>
            </a:r>
          </a:p>
        </p:txBody>
      </p:sp>
      <p:pic>
        <p:nvPicPr>
          <p:cNvPr id="7" name="object 7">
            <a:extLst>
              <a:ext uri="{FF2B5EF4-FFF2-40B4-BE49-F238E27FC236}">
                <a16:creationId xmlns:a16="http://schemas.microsoft.com/office/drawing/2014/main" id="{F91F9D7E-8933-8FDE-4CC6-CBA47464BD73}"/>
              </a:ext>
            </a:extLst>
          </p:cNvPr>
          <p:cNvPicPr>
            <a:picLocks noChangeAspect="1"/>
          </p:cNvPicPr>
          <p:nvPr/>
        </p:nvPicPr>
        <p:blipFill>
          <a:blip r:embed="rId2" cstate="print"/>
          <a:stretch>
            <a:fillRect/>
          </a:stretch>
        </p:blipFill>
        <p:spPr>
          <a:xfrm>
            <a:off x="1892976" y="1450175"/>
            <a:ext cx="9017663" cy="5029200"/>
          </a:xfrm>
          <a:prstGeom prst="rect">
            <a:avLst/>
          </a:prstGeom>
        </p:spPr>
      </p:pic>
      <p:pic>
        <p:nvPicPr>
          <p:cNvPr id="10" name="Picture 9">
            <a:extLst>
              <a:ext uri="{FF2B5EF4-FFF2-40B4-BE49-F238E27FC236}">
                <a16:creationId xmlns:a16="http://schemas.microsoft.com/office/drawing/2014/main" id="{DC9D7FC3-070B-E4B9-0362-0E98DD54C268}"/>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A0B73E56-63D7-C838-7BC3-72274E1B8F8C}"/>
              </a:ext>
            </a:extLst>
          </p:cNvPr>
          <p:cNvSpPr>
            <a:spLocks noGrp="1"/>
          </p:cNvSpPr>
          <p:nvPr>
            <p:ph type="sldNum" sz="quarter" idx="4"/>
          </p:nvPr>
        </p:nvSpPr>
        <p:spPr/>
        <p:txBody>
          <a:bodyPr/>
          <a:lstStyle/>
          <a:p>
            <a:fld id="{93CAF254-72B9-406C-9E86-C9D983240C82}" type="slidenum">
              <a:rPr lang="en-US" smtClean="0"/>
              <a:pPr/>
              <a:t>34</a:t>
            </a:fld>
            <a:endParaRPr lang="en-US"/>
          </a:p>
        </p:txBody>
      </p:sp>
    </p:spTree>
    <p:extLst>
      <p:ext uri="{BB962C8B-B14F-4D97-AF65-F5344CB8AC3E}">
        <p14:creationId xmlns:p14="http://schemas.microsoft.com/office/powerpoint/2010/main" val="1926241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9FFD9-ABEB-DA85-8E51-8344CC89A9A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E93EEE-170E-8EF2-E7A9-81EDCA3EC5B1}"/>
              </a:ext>
            </a:extLst>
          </p:cNvPr>
          <p:cNvSpPr>
            <a:spLocks noGrp="1"/>
          </p:cNvSpPr>
          <p:nvPr>
            <p:ph type="title"/>
          </p:nvPr>
        </p:nvSpPr>
        <p:spPr>
          <a:xfrm>
            <a:off x="847344" y="172720"/>
            <a:ext cx="10497312" cy="1142048"/>
          </a:xfrm>
        </p:spPr>
        <p:txBody>
          <a:bodyPr>
            <a:normAutofit/>
          </a:bodyPr>
          <a:lstStyle/>
          <a:p>
            <a:r>
              <a:rPr lang="en-US">
                <a:solidFill>
                  <a:schemeClr val="accent6"/>
                </a:solidFill>
              </a:rPr>
              <a:t>3	Click "Affordable Housing"</a:t>
            </a:r>
          </a:p>
        </p:txBody>
      </p:sp>
      <p:pic>
        <p:nvPicPr>
          <p:cNvPr id="2" name="object 14">
            <a:extLst>
              <a:ext uri="{FF2B5EF4-FFF2-40B4-BE49-F238E27FC236}">
                <a16:creationId xmlns:a16="http://schemas.microsoft.com/office/drawing/2014/main" id="{370FFE4E-2051-8555-0F9B-247F895E83EC}"/>
              </a:ext>
            </a:extLst>
          </p:cNvPr>
          <p:cNvPicPr>
            <a:picLocks/>
          </p:cNvPicPr>
          <p:nvPr/>
        </p:nvPicPr>
        <p:blipFill>
          <a:blip r:embed="rId2" cstate="print"/>
          <a:stretch>
            <a:fillRect/>
          </a:stretch>
        </p:blipFill>
        <p:spPr>
          <a:xfrm>
            <a:off x="1846980" y="1232657"/>
            <a:ext cx="9005145" cy="5028440"/>
          </a:xfrm>
          <a:prstGeom prst="rect">
            <a:avLst/>
          </a:prstGeom>
        </p:spPr>
      </p:pic>
      <p:pic>
        <p:nvPicPr>
          <p:cNvPr id="4" name="Picture 3">
            <a:extLst>
              <a:ext uri="{FF2B5EF4-FFF2-40B4-BE49-F238E27FC236}">
                <a16:creationId xmlns:a16="http://schemas.microsoft.com/office/drawing/2014/main" id="{07B755B8-6BB5-976E-8F04-F502F2F7180A}"/>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26744064-1BB6-C129-D2D4-F3BB81627B0E}"/>
              </a:ext>
            </a:extLst>
          </p:cNvPr>
          <p:cNvSpPr>
            <a:spLocks noGrp="1"/>
          </p:cNvSpPr>
          <p:nvPr>
            <p:ph type="sldNum" sz="quarter" idx="4"/>
          </p:nvPr>
        </p:nvSpPr>
        <p:spPr/>
        <p:txBody>
          <a:bodyPr/>
          <a:lstStyle/>
          <a:p>
            <a:fld id="{93CAF254-72B9-406C-9E86-C9D983240C82}" type="slidenum">
              <a:rPr lang="en-US" smtClean="0"/>
              <a:pPr/>
              <a:t>35</a:t>
            </a:fld>
            <a:endParaRPr lang="en-US"/>
          </a:p>
        </p:txBody>
      </p:sp>
    </p:spTree>
    <p:extLst>
      <p:ext uri="{BB962C8B-B14F-4D97-AF65-F5344CB8AC3E}">
        <p14:creationId xmlns:p14="http://schemas.microsoft.com/office/powerpoint/2010/main" val="750466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111F6-A34F-A4CB-AAD1-45A584EDFB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488125-2D75-7DA1-CD0F-18DDF8CA8D21}"/>
              </a:ext>
            </a:extLst>
          </p:cNvPr>
          <p:cNvSpPr>
            <a:spLocks noGrp="1"/>
          </p:cNvSpPr>
          <p:nvPr>
            <p:ph type="title"/>
          </p:nvPr>
        </p:nvSpPr>
        <p:spPr>
          <a:xfrm>
            <a:off x="847344" y="172720"/>
            <a:ext cx="10497312" cy="1142048"/>
          </a:xfrm>
        </p:spPr>
        <p:txBody>
          <a:bodyPr>
            <a:normAutofit/>
          </a:bodyPr>
          <a:lstStyle/>
          <a:p>
            <a:r>
              <a:rPr lang="en-US" dirty="0">
                <a:solidFill>
                  <a:schemeClr val="accent6"/>
                </a:solidFill>
              </a:rPr>
              <a:t>4	Click "Housing Development"</a:t>
            </a:r>
          </a:p>
        </p:txBody>
      </p:sp>
      <p:pic>
        <p:nvPicPr>
          <p:cNvPr id="4" name="object 4">
            <a:extLst>
              <a:ext uri="{FF2B5EF4-FFF2-40B4-BE49-F238E27FC236}">
                <a16:creationId xmlns:a16="http://schemas.microsoft.com/office/drawing/2014/main" id="{60E5AF5B-AAF3-31D8-F371-BDD766F076B3}"/>
              </a:ext>
            </a:extLst>
          </p:cNvPr>
          <p:cNvPicPr/>
          <p:nvPr/>
        </p:nvPicPr>
        <p:blipFill>
          <a:blip r:embed="rId2" cstate="print"/>
          <a:stretch>
            <a:fillRect/>
          </a:stretch>
        </p:blipFill>
        <p:spPr>
          <a:xfrm>
            <a:off x="1881158" y="1423194"/>
            <a:ext cx="8457023" cy="4722365"/>
          </a:xfrm>
          <a:prstGeom prst="rect">
            <a:avLst/>
          </a:prstGeom>
        </p:spPr>
      </p:pic>
      <p:pic>
        <p:nvPicPr>
          <p:cNvPr id="5" name="Picture 4">
            <a:extLst>
              <a:ext uri="{FF2B5EF4-FFF2-40B4-BE49-F238E27FC236}">
                <a16:creationId xmlns:a16="http://schemas.microsoft.com/office/drawing/2014/main" id="{3415ABA8-8B9A-C35F-C0F3-503F166ED00D}"/>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EFB7D797-8F3E-C367-B84E-2C2FB93B99D0}"/>
              </a:ext>
            </a:extLst>
          </p:cNvPr>
          <p:cNvSpPr>
            <a:spLocks noGrp="1"/>
          </p:cNvSpPr>
          <p:nvPr>
            <p:ph type="sldNum" sz="quarter" idx="4"/>
          </p:nvPr>
        </p:nvSpPr>
        <p:spPr/>
        <p:txBody>
          <a:bodyPr/>
          <a:lstStyle/>
          <a:p>
            <a:fld id="{93CAF254-72B9-406C-9E86-C9D983240C82}" type="slidenum">
              <a:rPr lang="en-US" smtClean="0"/>
              <a:pPr/>
              <a:t>36</a:t>
            </a:fld>
            <a:endParaRPr lang="en-US"/>
          </a:p>
        </p:txBody>
      </p:sp>
    </p:spTree>
    <p:extLst>
      <p:ext uri="{BB962C8B-B14F-4D97-AF65-F5344CB8AC3E}">
        <p14:creationId xmlns:p14="http://schemas.microsoft.com/office/powerpoint/2010/main" val="916551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AFD28-0431-6699-1401-1F6179F3AB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B7FC4BA-3EA1-8D43-D69F-28639B40B006}"/>
              </a:ext>
            </a:extLst>
          </p:cNvPr>
          <p:cNvSpPr>
            <a:spLocks noGrp="1"/>
          </p:cNvSpPr>
          <p:nvPr>
            <p:ph type="title"/>
          </p:nvPr>
        </p:nvSpPr>
        <p:spPr>
          <a:xfrm>
            <a:off x="847344" y="172720"/>
            <a:ext cx="10497312" cy="1142048"/>
          </a:xfrm>
        </p:spPr>
        <p:txBody>
          <a:bodyPr>
            <a:normAutofit/>
          </a:bodyPr>
          <a:lstStyle/>
          <a:p>
            <a:r>
              <a:rPr lang="en-US">
                <a:solidFill>
                  <a:schemeClr val="accent6"/>
                </a:solidFill>
              </a:rPr>
              <a:t>5	Click "Housing Tax Credit Program"</a:t>
            </a:r>
          </a:p>
        </p:txBody>
      </p:sp>
      <p:pic>
        <p:nvPicPr>
          <p:cNvPr id="4" name="object 11">
            <a:extLst>
              <a:ext uri="{FF2B5EF4-FFF2-40B4-BE49-F238E27FC236}">
                <a16:creationId xmlns:a16="http://schemas.microsoft.com/office/drawing/2014/main" id="{F2FA5C43-69AB-FFE7-6E8A-2A8CB8B16970}"/>
              </a:ext>
            </a:extLst>
          </p:cNvPr>
          <p:cNvPicPr/>
          <p:nvPr/>
        </p:nvPicPr>
        <p:blipFill>
          <a:blip r:embed="rId2" cstate="print"/>
          <a:stretch>
            <a:fillRect/>
          </a:stretch>
        </p:blipFill>
        <p:spPr>
          <a:xfrm>
            <a:off x="720058" y="1404771"/>
            <a:ext cx="8539334" cy="4768337"/>
          </a:xfrm>
          <a:prstGeom prst="rect">
            <a:avLst/>
          </a:prstGeom>
        </p:spPr>
      </p:pic>
      <p:pic>
        <p:nvPicPr>
          <p:cNvPr id="5" name="Picture 4">
            <a:extLst>
              <a:ext uri="{FF2B5EF4-FFF2-40B4-BE49-F238E27FC236}">
                <a16:creationId xmlns:a16="http://schemas.microsoft.com/office/drawing/2014/main" id="{4CD81F43-8255-70A2-51B3-40F6F67C3B48}"/>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175CD848-8A38-53B7-6D00-66ED9ED81119}"/>
              </a:ext>
            </a:extLst>
          </p:cNvPr>
          <p:cNvSpPr>
            <a:spLocks noGrp="1"/>
          </p:cNvSpPr>
          <p:nvPr>
            <p:ph type="sldNum" sz="quarter" idx="4"/>
          </p:nvPr>
        </p:nvSpPr>
        <p:spPr/>
        <p:txBody>
          <a:bodyPr/>
          <a:lstStyle/>
          <a:p>
            <a:fld id="{93CAF254-72B9-406C-9E86-C9D983240C82}" type="slidenum">
              <a:rPr lang="en-US" smtClean="0"/>
              <a:pPr/>
              <a:t>37</a:t>
            </a:fld>
            <a:endParaRPr lang="en-US"/>
          </a:p>
        </p:txBody>
      </p:sp>
    </p:spTree>
    <p:extLst>
      <p:ext uri="{BB962C8B-B14F-4D97-AF65-F5344CB8AC3E}">
        <p14:creationId xmlns:p14="http://schemas.microsoft.com/office/powerpoint/2010/main" val="4169298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39C42-2A35-68B8-AA70-AFAF4EE8DF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55632B-CBF8-DEA3-C106-6054A68294F4}"/>
              </a:ext>
            </a:extLst>
          </p:cNvPr>
          <p:cNvSpPr>
            <a:spLocks noGrp="1"/>
          </p:cNvSpPr>
          <p:nvPr>
            <p:ph type="title"/>
          </p:nvPr>
        </p:nvSpPr>
        <p:spPr>
          <a:xfrm>
            <a:off x="847344" y="172720"/>
            <a:ext cx="10497312" cy="1142048"/>
          </a:xfrm>
        </p:spPr>
        <p:txBody>
          <a:bodyPr>
            <a:normAutofit/>
          </a:bodyPr>
          <a:lstStyle/>
          <a:p>
            <a:r>
              <a:rPr lang="en-US">
                <a:solidFill>
                  <a:schemeClr val="accent6"/>
                </a:solidFill>
              </a:rPr>
              <a:t>6	Click "Qualified Allocation Plans (QAPs)"</a:t>
            </a:r>
          </a:p>
        </p:txBody>
      </p:sp>
      <p:pic>
        <p:nvPicPr>
          <p:cNvPr id="2" name="object 4">
            <a:extLst>
              <a:ext uri="{FF2B5EF4-FFF2-40B4-BE49-F238E27FC236}">
                <a16:creationId xmlns:a16="http://schemas.microsoft.com/office/drawing/2014/main" id="{A2D5B2B3-4BBA-A3F8-872F-AFBEA70EC7E0}"/>
              </a:ext>
            </a:extLst>
          </p:cNvPr>
          <p:cNvPicPr>
            <a:picLocks noChangeAspect="1"/>
          </p:cNvPicPr>
          <p:nvPr/>
        </p:nvPicPr>
        <p:blipFill>
          <a:blip r:embed="rId2" cstate="print"/>
          <a:stretch>
            <a:fillRect/>
          </a:stretch>
        </p:blipFill>
        <p:spPr>
          <a:xfrm>
            <a:off x="1876916" y="1314768"/>
            <a:ext cx="9006498" cy="5029200"/>
          </a:xfrm>
          <a:prstGeom prst="rect">
            <a:avLst/>
          </a:prstGeom>
        </p:spPr>
      </p:pic>
      <p:pic>
        <p:nvPicPr>
          <p:cNvPr id="4" name="Picture 3">
            <a:extLst>
              <a:ext uri="{FF2B5EF4-FFF2-40B4-BE49-F238E27FC236}">
                <a16:creationId xmlns:a16="http://schemas.microsoft.com/office/drawing/2014/main" id="{7E0D662B-9BD0-9D67-C69C-B21C39A705C9}"/>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8D6361D0-1D9A-273C-3395-8A48F034B0EC}"/>
              </a:ext>
            </a:extLst>
          </p:cNvPr>
          <p:cNvSpPr>
            <a:spLocks noGrp="1"/>
          </p:cNvSpPr>
          <p:nvPr>
            <p:ph type="sldNum" sz="quarter" idx="4"/>
          </p:nvPr>
        </p:nvSpPr>
        <p:spPr/>
        <p:txBody>
          <a:bodyPr/>
          <a:lstStyle/>
          <a:p>
            <a:fld id="{93CAF254-72B9-406C-9E86-C9D983240C82}" type="slidenum">
              <a:rPr lang="en-US" smtClean="0"/>
              <a:pPr/>
              <a:t>38</a:t>
            </a:fld>
            <a:endParaRPr lang="en-US"/>
          </a:p>
        </p:txBody>
      </p:sp>
    </p:spTree>
    <p:extLst>
      <p:ext uri="{BB962C8B-B14F-4D97-AF65-F5344CB8AC3E}">
        <p14:creationId xmlns:p14="http://schemas.microsoft.com/office/powerpoint/2010/main" val="3457590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2E1B4-D456-AC14-B446-5B888D1554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99FA4B-8B93-C015-4E7C-969D75718E00}"/>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D48F5D63-B185-D8F6-555F-03E01DA1849E}"/>
              </a:ext>
            </a:extLst>
          </p:cNvPr>
          <p:cNvSpPr>
            <a:spLocks noGrp="1"/>
          </p:cNvSpPr>
          <p:nvPr>
            <p:ph type="body" sz="quarter" idx="10"/>
          </p:nvPr>
        </p:nvSpPr>
        <p:spPr/>
        <p:txBody>
          <a:bodyPr>
            <a:normAutofit/>
          </a:bodyPr>
          <a:lstStyle/>
          <a:p>
            <a:r>
              <a:rPr lang="en-US"/>
              <a:t>Meagan Cutler</a:t>
            </a:r>
          </a:p>
        </p:txBody>
      </p:sp>
      <p:sp>
        <p:nvSpPr>
          <p:cNvPr id="5" name="Text Placeholder 4">
            <a:extLst>
              <a:ext uri="{FF2B5EF4-FFF2-40B4-BE49-F238E27FC236}">
                <a16:creationId xmlns:a16="http://schemas.microsoft.com/office/drawing/2014/main" id="{D866AF90-9D4C-65CF-234D-718F4CAE759D}"/>
              </a:ext>
            </a:extLst>
          </p:cNvPr>
          <p:cNvSpPr>
            <a:spLocks noGrp="1"/>
          </p:cNvSpPr>
          <p:nvPr>
            <p:ph type="body" sz="quarter" idx="11"/>
          </p:nvPr>
        </p:nvSpPr>
        <p:spPr/>
        <p:txBody>
          <a:bodyPr>
            <a:normAutofit/>
          </a:bodyPr>
          <a:lstStyle/>
          <a:p>
            <a:r>
              <a:rPr lang="en-US"/>
              <a:t>Meagan.Cutler@dca.ga.gov</a:t>
            </a:r>
          </a:p>
        </p:txBody>
      </p:sp>
      <p:sp>
        <p:nvSpPr>
          <p:cNvPr id="7" name="Text Placeholder 6">
            <a:extLst>
              <a:ext uri="{FF2B5EF4-FFF2-40B4-BE49-F238E27FC236}">
                <a16:creationId xmlns:a16="http://schemas.microsoft.com/office/drawing/2014/main" id="{2DFB53D1-BA27-019C-44AD-36FDB2D5B8F6}"/>
              </a:ext>
            </a:extLst>
          </p:cNvPr>
          <p:cNvSpPr>
            <a:spLocks noGrp="1"/>
          </p:cNvSpPr>
          <p:nvPr>
            <p:ph type="body" sz="quarter" idx="13"/>
          </p:nvPr>
        </p:nvSpPr>
        <p:spPr/>
        <p:txBody>
          <a:bodyPr>
            <a:normAutofit/>
          </a:bodyPr>
          <a:lstStyle/>
          <a:p>
            <a:r>
              <a:rPr lang="en-US" i="1"/>
              <a:t>Senior Housing Finance Policy Manager</a:t>
            </a:r>
          </a:p>
        </p:txBody>
      </p:sp>
      <p:sp>
        <p:nvSpPr>
          <p:cNvPr id="19" name="Text Placeholder 18">
            <a:extLst>
              <a:ext uri="{FF2B5EF4-FFF2-40B4-BE49-F238E27FC236}">
                <a16:creationId xmlns:a16="http://schemas.microsoft.com/office/drawing/2014/main" id="{5BA1D818-D7AE-EA42-50C5-F903423CF746}"/>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30822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C88CF-5BE1-E7B0-12C9-3867573499A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C9A2D1-F8F4-C189-6921-2BA0AD8D33A3}"/>
              </a:ext>
            </a:extLst>
          </p:cNvPr>
          <p:cNvSpPr>
            <a:spLocks noGrp="1"/>
          </p:cNvSpPr>
          <p:nvPr>
            <p:ph idx="1"/>
          </p:nvPr>
        </p:nvSpPr>
        <p:spPr/>
        <p:txBody>
          <a:bodyPr>
            <a:normAutofit/>
          </a:bodyPr>
          <a:lstStyle/>
          <a:p>
            <a:pPr marL="0" indent="0">
              <a:buNone/>
            </a:pPr>
            <a:r>
              <a:rPr lang="en-US" sz="2400" b="1" dirty="0"/>
              <a:t>Please submit your nominations for DCA’s 2026 affordable housing partner awards!</a:t>
            </a:r>
          </a:p>
          <a:p>
            <a:r>
              <a:rPr lang="en-US" sz="2400" dirty="0"/>
              <a:t>To be announced at Georgia Affordable Housing Coalition (GAHC) Annual Conference during lunch Thursday, March 5, 2026</a:t>
            </a:r>
          </a:p>
          <a:p>
            <a:r>
              <a:rPr lang="en-US" sz="2400" dirty="0"/>
              <a:t>Submit nominations by </a:t>
            </a:r>
            <a:r>
              <a:rPr lang="en-US" sz="2400" b="1" dirty="0"/>
              <a:t>February 15, 2026 </a:t>
            </a:r>
            <a:r>
              <a:rPr lang="en-US" sz="2400" dirty="0"/>
              <a:t>(</a:t>
            </a:r>
            <a:r>
              <a:rPr lang="en-US" sz="2400" dirty="0">
                <a:hlinkClick r:id="rId2"/>
              </a:rPr>
              <a:t>Survey</a:t>
            </a:r>
            <a:r>
              <a:rPr lang="en-US" sz="2400" dirty="0"/>
              <a:t>)</a:t>
            </a:r>
          </a:p>
          <a:p>
            <a:r>
              <a:rPr lang="en-US" sz="2400" dirty="0"/>
              <a:t>Categories:</a:t>
            </a:r>
          </a:p>
          <a:p>
            <a:pPr lvl="1"/>
            <a:r>
              <a:rPr lang="en-US" sz="2400" dirty="0"/>
              <a:t>Most Impressive Development – Metro/Rural</a:t>
            </a:r>
          </a:p>
          <a:p>
            <a:pPr lvl="1"/>
            <a:r>
              <a:rPr lang="en-US" sz="2400" dirty="0"/>
              <a:t>Best Resident Testimonial</a:t>
            </a:r>
          </a:p>
          <a:p>
            <a:pPr lvl="1"/>
            <a:r>
              <a:rPr lang="en-US" sz="2400" dirty="0"/>
              <a:t>Best Community Engagement</a:t>
            </a:r>
          </a:p>
          <a:p>
            <a:pPr lvl="1"/>
            <a:r>
              <a:rPr lang="en-US" sz="2400" dirty="0"/>
              <a:t>Best Local Partnership</a:t>
            </a:r>
          </a:p>
          <a:p>
            <a:pPr lvl="1"/>
            <a:endParaRPr lang="en-US" sz="2400" dirty="0"/>
          </a:p>
        </p:txBody>
      </p:sp>
      <p:sp>
        <p:nvSpPr>
          <p:cNvPr id="3" name="Title 2">
            <a:extLst>
              <a:ext uri="{FF2B5EF4-FFF2-40B4-BE49-F238E27FC236}">
                <a16:creationId xmlns:a16="http://schemas.microsoft.com/office/drawing/2014/main" id="{7BB369F3-07EE-4F52-4FF0-637070019DA9}"/>
              </a:ext>
            </a:extLst>
          </p:cNvPr>
          <p:cNvSpPr>
            <a:spLocks noGrp="1"/>
          </p:cNvSpPr>
          <p:nvPr>
            <p:ph type="title"/>
          </p:nvPr>
        </p:nvSpPr>
        <p:spPr/>
        <p:txBody>
          <a:bodyPr/>
          <a:lstStyle/>
          <a:p>
            <a:r>
              <a:rPr lang="en-US" dirty="0">
                <a:solidFill>
                  <a:schemeClr val="accent6"/>
                </a:solidFill>
              </a:rPr>
              <a:t>2026 Georgia Affordable Housing Coalition Conference Awards Nominations</a:t>
            </a:r>
          </a:p>
        </p:txBody>
      </p:sp>
      <p:pic>
        <p:nvPicPr>
          <p:cNvPr id="7" name="Picture 6">
            <a:extLst>
              <a:ext uri="{FF2B5EF4-FFF2-40B4-BE49-F238E27FC236}">
                <a16:creationId xmlns:a16="http://schemas.microsoft.com/office/drawing/2014/main" id="{24E695E3-9FC8-D9B9-2E1A-E63D6FE9EB7D}"/>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5D6D9B2F-2BE3-FEEB-0F3C-9DD655D8AEDD}"/>
              </a:ext>
            </a:extLst>
          </p:cNvPr>
          <p:cNvSpPr>
            <a:spLocks noGrp="1"/>
          </p:cNvSpPr>
          <p:nvPr>
            <p:ph type="sldNum" sz="quarter" idx="4"/>
          </p:nvPr>
        </p:nvSpPr>
        <p:spPr/>
        <p:txBody>
          <a:bodyPr/>
          <a:lstStyle/>
          <a:p>
            <a:fld id="{93CAF254-72B9-406C-9E86-C9D983240C82}" type="slidenum">
              <a:rPr lang="en-US" smtClean="0"/>
              <a:pPr/>
              <a:t>4</a:t>
            </a:fld>
            <a:endParaRPr lang="en-US"/>
          </a:p>
        </p:txBody>
      </p:sp>
      <p:sp>
        <p:nvSpPr>
          <p:cNvPr id="5" name="TextBox 4">
            <a:extLst>
              <a:ext uri="{FF2B5EF4-FFF2-40B4-BE49-F238E27FC236}">
                <a16:creationId xmlns:a16="http://schemas.microsoft.com/office/drawing/2014/main" id="{81A939EE-0437-C9CF-B627-27CD92BAA2AC}"/>
              </a:ext>
            </a:extLst>
          </p:cNvPr>
          <p:cNvSpPr txBox="1"/>
          <p:nvPr/>
        </p:nvSpPr>
        <p:spPr>
          <a:xfrm>
            <a:off x="7538720" y="4958079"/>
            <a:ext cx="4043680" cy="1754326"/>
          </a:xfrm>
          <a:prstGeom prst="rect">
            <a:avLst/>
          </a:prstGeom>
          <a:noFill/>
        </p:spPr>
        <p:txBody>
          <a:bodyPr wrap="square" rtlCol="0">
            <a:spAutoFit/>
          </a:bodyPr>
          <a:lstStyle/>
          <a:p>
            <a:pPr algn="ctr"/>
            <a:r>
              <a:rPr lang="en-US" sz="3600" dirty="0">
                <a:solidFill>
                  <a:srgbClr val="FF0000"/>
                </a:solidFill>
              </a:rPr>
              <a:t>Find the QR Code at the Registration Desk!</a:t>
            </a:r>
          </a:p>
        </p:txBody>
      </p:sp>
    </p:spTree>
    <p:extLst>
      <p:ext uri="{BB962C8B-B14F-4D97-AF65-F5344CB8AC3E}">
        <p14:creationId xmlns:p14="http://schemas.microsoft.com/office/powerpoint/2010/main" val="2904461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7355B-A375-AE71-4810-AB9D53F023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032C9B-5909-83C5-940C-D4F74B35DFA5}"/>
              </a:ext>
            </a:extLst>
          </p:cNvPr>
          <p:cNvSpPr>
            <a:spLocks noGrp="1"/>
          </p:cNvSpPr>
          <p:nvPr>
            <p:ph type="body" sz="quarter" idx="13"/>
          </p:nvPr>
        </p:nvSpPr>
        <p:spPr>
          <a:xfrm>
            <a:off x="1524000" y="2675067"/>
            <a:ext cx="9144000" cy="3185160"/>
          </a:xfrm>
        </p:spPr>
        <p:txBody>
          <a:bodyPr>
            <a:normAutofit fontScale="92500" lnSpcReduction="10000"/>
          </a:bodyPr>
          <a:lstStyle/>
          <a:p>
            <a:r>
              <a:rPr lang="en-US" sz="8800"/>
              <a:t>Networking Break</a:t>
            </a:r>
          </a:p>
          <a:p>
            <a:endParaRPr lang="en-US" sz="8800"/>
          </a:p>
          <a:p>
            <a:r>
              <a:rPr lang="en-US" sz="5400"/>
              <a:t>10:15 – 10:45 a.m.</a:t>
            </a:r>
          </a:p>
        </p:txBody>
      </p:sp>
    </p:spTree>
    <p:extLst>
      <p:ext uri="{BB962C8B-B14F-4D97-AF65-F5344CB8AC3E}">
        <p14:creationId xmlns:p14="http://schemas.microsoft.com/office/powerpoint/2010/main" val="3155159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D5CD2-35E9-ED65-D407-21479D51F3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7F4EC0-7568-D1FC-B4CF-C1602553EE1E}"/>
              </a:ext>
            </a:extLst>
          </p:cNvPr>
          <p:cNvSpPr>
            <a:spLocks noGrp="1"/>
          </p:cNvSpPr>
          <p:nvPr>
            <p:ph type="body" sz="quarter" idx="13"/>
          </p:nvPr>
        </p:nvSpPr>
        <p:spPr>
          <a:xfrm>
            <a:off x="698241" y="2214648"/>
            <a:ext cx="10795517" cy="4227755"/>
          </a:xfrm>
        </p:spPr>
        <p:txBody>
          <a:bodyPr>
            <a:normAutofit fontScale="32500" lnSpcReduction="20000"/>
          </a:bodyPr>
          <a:lstStyle/>
          <a:p>
            <a:pPr>
              <a:spcBef>
                <a:spcPts val="0"/>
              </a:spcBef>
            </a:pPr>
            <a:r>
              <a:rPr lang="en-US" sz="14400" dirty="0"/>
              <a:t>Office of Multifamily Lending Update</a:t>
            </a:r>
          </a:p>
          <a:p>
            <a:pPr>
              <a:spcBef>
                <a:spcPts val="0"/>
              </a:spcBef>
            </a:pPr>
            <a:endParaRPr lang="en-US" sz="14400" dirty="0"/>
          </a:p>
          <a:p>
            <a:pPr>
              <a:spcBef>
                <a:spcPts val="0"/>
              </a:spcBef>
            </a:pPr>
            <a:r>
              <a:rPr lang="en-US" sz="14400" dirty="0"/>
              <a:t>Notices of Funding Opportunities</a:t>
            </a:r>
          </a:p>
          <a:p>
            <a:pPr>
              <a:spcBef>
                <a:spcPts val="0"/>
              </a:spcBef>
            </a:pPr>
            <a:r>
              <a:rPr lang="en-US" sz="14400" dirty="0"/>
              <a:t>(NOFOs)</a:t>
            </a:r>
          </a:p>
          <a:p>
            <a:pPr>
              <a:spcBef>
                <a:spcPts val="0"/>
              </a:spcBef>
            </a:pPr>
            <a:endParaRPr lang="en-US" sz="14400" dirty="0"/>
          </a:p>
          <a:p>
            <a:pPr>
              <a:spcBef>
                <a:spcPts val="0"/>
              </a:spcBef>
            </a:pPr>
            <a:r>
              <a:rPr lang="en-US" sz="14400" dirty="0"/>
              <a:t>Supportive Housing</a:t>
            </a:r>
          </a:p>
          <a:p>
            <a:endParaRPr lang="en-US" sz="8800" dirty="0"/>
          </a:p>
          <a:p>
            <a:r>
              <a:rPr lang="en-US" sz="9600" dirty="0"/>
              <a:t>10:45 a.m. – 12:00 p.m.</a:t>
            </a:r>
          </a:p>
        </p:txBody>
      </p:sp>
    </p:spTree>
    <p:extLst>
      <p:ext uri="{BB962C8B-B14F-4D97-AF65-F5344CB8AC3E}">
        <p14:creationId xmlns:p14="http://schemas.microsoft.com/office/powerpoint/2010/main" val="785138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2F7CE-E7C0-F8FD-5A98-CEA5D3FEC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E49E35-86FC-64A4-BF21-B422B9A443CC}"/>
              </a:ext>
            </a:extLst>
          </p:cNvPr>
          <p:cNvSpPr>
            <a:spLocks noGrp="1"/>
          </p:cNvSpPr>
          <p:nvPr>
            <p:ph type="title"/>
          </p:nvPr>
        </p:nvSpPr>
        <p:spPr/>
        <p:txBody>
          <a:bodyPr>
            <a:normAutofit fontScale="90000"/>
          </a:bodyPr>
          <a:lstStyle/>
          <a:p>
            <a:r>
              <a:rPr lang="en-US" sz="6600" dirty="0">
                <a:solidFill>
                  <a:schemeClr val="accent6"/>
                </a:solidFill>
              </a:rPr>
              <a:t>Office of Multifamily Lending Update</a:t>
            </a:r>
          </a:p>
        </p:txBody>
      </p:sp>
      <p:sp>
        <p:nvSpPr>
          <p:cNvPr id="3" name="Text Placeholder 2">
            <a:extLst>
              <a:ext uri="{FF2B5EF4-FFF2-40B4-BE49-F238E27FC236}">
                <a16:creationId xmlns:a16="http://schemas.microsoft.com/office/drawing/2014/main" id="{A429F203-59CF-730E-FFE9-285C3E1376D2}"/>
              </a:ext>
            </a:extLst>
          </p:cNvPr>
          <p:cNvSpPr>
            <a:spLocks noGrp="1"/>
          </p:cNvSpPr>
          <p:nvPr>
            <p:ph type="body" idx="1"/>
          </p:nvPr>
        </p:nvSpPr>
        <p:spPr/>
        <p:txBody>
          <a:bodyPr>
            <a:normAutofit/>
          </a:bodyPr>
          <a:lstStyle/>
          <a:p>
            <a:r>
              <a:rPr lang="en-US" sz="2400" dirty="0"/>
              <a:t>Gary Garner</a:t>
            </a:r>
          </a:p>
          <a:p>
            <a:r>
              <a:rPr lang="en-US" sz="2400" dirty="0"/>
              <a:t>Director, Office of Multifamily Lending</a:t>
            </a:r>
          </a:p>
        </p:txBody>
      </p:sp>
      <p:pic>
        <p:nvPicPr>
          <p:cNvPr id="8" name="Picture 7">
            <a:extLst>
              <a:ext uri="{FF2B5EF4-FFF2-40B4-BE49-F238E27FC236}">
                <a16:creationId xmlns:a16="http://schemas.microsoft.com/office/drawing/2014/main" id="{213B87E6-4E50-30F7-59EF-924B3A3A8BC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2" y="5865970"/>
            <a:ext cx="4572000" cy="744855"/>
          </a:xfrm>
          <a:prstGeom prst="rect">
            <a:avLst/>
          </a:prstGeom>
          <a:noFill/>
          <a:ln>
            <a:noFill/>
          </a:ln>
          <a:extLst>
            <a:ext uri="{53640926-AAD7-44D8-BBD7-CCE9431645EC}">
              <a14:shadowObscured xmlns:a14="http://schemas.microsoft.com/office/drawing/2010/main"/>
            </a:ext>
          </a:extLst>
        </p:spPr>
      </p:pic>
      <p:sp>
        <p:nvSpPr>
          <p:cNvPr id="7" name="Slide Number Placeholder 6">
            <a:extLst>
              <a:ext uri="{FF2B5EF4-FFF2-40B4-BE49-F238E27FC236}">
                <a16:creationId xmlns:a16="http://schemas.microsoft.com/office/drawing/2014/main" id="{6FE136DA-1594-D15A-63A5-9E9D74FCB26D}"/>
              </a:ext>
            </a:extLst>
          </p:cNvPr>
          <p:cNvSpPr>
            <a:spLocks noGrp="1"/>
          </p:cNvSpPr>
          <p:nvPr>
            <p:ph type="sldNum" sz="quarter" idx="11"/>
          </p:nvPr>
        </p:nvSpPr>
        <p:spPr/>
        <p:txBody>
          <a:bodyPr/>
          <a:lstStyle/>
          <a:p>
            <a:fld id="{93CAF254-72B9-406C-9E86-C9D983240C82}" type="slidenum">
              <a:rPr lang="en-US" smtClean="0"/>
              <a:t>42</a:t>
            </a:fld>
            <a:endParaRPr lang="en-US"/>
          </a:p>
        </p:txBody>
      </p:sp>
    </p:spTree>
    <p:extLst>
      <p:ext uri="{BB962C8B-B14F-4D97-AF65-F5344CB8AC3E}">
        <p14:creationId xmlns:p14="http://schemas.microsoft.com/office/powerpoint/2010/main" val="94975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FA59B-CBA1-A32D-4724-A86D54EA64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4346451-DC85-1273-56BA-6515E01445F6}"/>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9448287E-3F11-7603-8F44-0409F37C64F7}"/>
              </a:ext>
            </a:extLst>
          </p:cNvPr>
          <p:cNvSpPr>
            <a:spLocks noGrp="1"/>
          </p:cNvSpPr>
          <p:nvPr>
            <p:ph type="body" sz="quarter" idx="10"/>
          </p:nvPr>
        </p:nvSpPr>
        <p:spPr/>
        <p:txBody>
          <a:bodyPr>
            <a:normAutofit/>
          </a:bodyPr>
          <a:lstStyle/>
          <a:p>
            <a:r>
              <a:rPr lang="en-US" dirty="0"/>
              <a:t>Gary Garner</a:t>
            </a:r>
          </a:p>
        </p:txBody>
      </p:sp>
      <p:sp>
        <p:nvSpPr>
          <p:cNvPr id="5" name="Text Placeholder 4">
            <a:extLst>
              <a:ext uri="{FF2B5EF4-FFF2-40B4-BE49-F238E27FC236}">
                <a16:creationId xmlns:a16="http://schemas.microsoft.com/office/drawing/2014/main" id="{BB14620D-69D3-1A53-6181-6603B941C723}"/>
              </a:ext>
            </a:extLst>
          </p:cNvPr>
          <p:cNvSpPr>
            <a:spLocks noGrp="1"/>
          </p:cNvSpPr>
          <p:nvPr>
            <p:ph type="body" sz="quarter" idx="11"/>
          </p:nvPr>
        </p:nvSpPr>
        <p:spPr/>
        <p:txBody>
          <a:bodyPr>
            <a:normAutofit/>
          </a:bodyPr>
          <a:lstStyle/>
          <a:p>
            <a:r>
              <a:rPr lang="en-US" dirty="0"/>
              <a:t>Gary.Garner@dca.ga.gov</a:t>
            </a:r>
          </a:p>
        </p:txBody>
      </p:sp>
      <p:sp>
        <p:nvSpPr>
          <p:cNvPr id="7" name="Text Placeholder 6">
            <a:extLst>
              <a:ext uri="{FF2B5EF4-FFF2-40B4-BE49-F238E27FC236}">
                <a16:creationId xmlns:a16="http://schemas.microsoft.com/office/drawing/2014/main" id="{17DADBCA-B7D5-A550-9C9D-42B9B4955DBA}"/>
              </a:ext>
            </a:extLst>
          </p:cNvPr>
          <p:cNvSpPr>
            <a:spLocks noGrp="1"/>
          </p:cNvSpPr>
          <p:nvPr>
            <p:ph type="body" sz="quarter" idx="13"/>
          </p:nvPr>
        </p:nvSpPr>
        <p:spPr/>
        <p:txBody>
          <a:bodyPr>
            <a:normAutofit/>
          </a:bodyPr>
          <a:lstStyle/>
          <a:p>
            <a:r>
              <a:rPr lang="en-US" i="1" dirty="0"/>
              <a:t>Director</a:t>
            </a:r>
          </a:p>
          <a:p>
            <a:r>
              <a:rPr lang="en-US" i="1" dirty="0"/>
              <a:t>Office of Multifamily Lending</a:t>
            </a:r>
          </a:p>
        </p:txBody>
      </p:sp>
      <p:sp>
        <p:nvSpPr>
          <p:cNvPr id="19" name="Text Placeholder 18">
            <a:extLst>
              <a:ext uri="{FF2B5EF4-FFF2-40B4-BE49-F238E27FC236}">
                <a16:creationId xmlns:a16="http://schemas.microsoft.com/office/drawing/2014/main" id="{F17E01F0-CABA-C4B2-BD65-81068D4F653E}"/>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Tree>
    <p:extLst>
      <p:ext uri="{BB962C8B-B14F-4D97-AF65-F5344CB8AC3E}">
        <p14:creationId xmlns:p14="http://schemas.microsoft.com/office/powerpoint/2010/main" val="2471575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894E-4F69-E711-3B15-EA31319DB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2B4D4-96F3-E55C-75BF-FD8A0BBA1914}"/>
              </a:ext>
            </a:extLst>
          </p:cNvPr>
          <p:cNvSpPr>
            <a:spLocks noGrp="1"/>
          </p:cNvSpPr>
          <p:nvPr>
            <p:ph type="title"/>
          </p:nvPr>
        </p:nvSpPr>
        <p:spPr>
          <a:xfrm>
            <a:off x="850391" y="548640"/>
            <a:ext cx="8626118" cy="2562223"/>
          </a:xfrm>
        </p:spPr>
        <p:txBody>
          <a:bodyPr>
            <a:normAutofit fontScale="90000"/>
          </a:bodyPr>
          <a:lstStyle/>
          <a:p>
            <a:r>
              <a:rPr lang="en-US" sz="6600" dirty="0">
                <a:solidFill>
                  <a:schemeClr val="accent6"/>
                </a:solidFill>
              </a:rPr>
              <a:t>Supportive Housing &amp;</a:t>
            </a:r>
            <a:br>
              <a:rPr lang="en-US" sz="6600" dirty="0">
                <a:solidFill>
                  <a:schemeClr val="accent6"/>
                </a:solidFill>
              </a:rPr>
            </a:br>
            <a:r>
              <a:rPr lang="en-US" sz="6600" dirty="0">
                <a:solidFill>
                  <a:schemeClr val="accent6"/>
                </a:solidFill>
              </a:rPr>
              <a:t>Notices of Funding Opportunities (NOFOs)</a:t>
            </a:r>
          </a:p>
        </p:txBody>
      </p:sp>
      <p:sp>
        <p:nvSpPr>
          <p:cNvPr id="3" name="Text Placeholder 2">
            <a:extLst>
              <a:ext uri="{FF2B5EF4-FFF2-40B4-BE49-F238E27FC236}">
                <a16:creationId xmlns:a16="http://schemas.microsoft.com/office/drawing/2014/main" id="{7B91E1E1-7C27-8AFC-5043-52C335BD46CF}"/>
              </a:ext>
            </a:extLst>
          </p:cNvPr>
          <p:cNvSpPr>
            <a:spLocks noGrp="1"/>
          </p:cNvSpPr>
          <p:nvPr>
            <p:ph type="body" idx="1"/>
          </p:nvPr>
        </p:nvSpPr>
        <p:spPr/>
        <p:txBody>
          <a:bodyPr>
            <a:normAutofit fontScale="92500"/>
          </a:bodyPr>
          <a:lstStyle/>
          <a:p>
            <a:r>
              <a:rPr lang="en-US" sz="2400"/>
              <a:t>John Stovall</a:t>
            </a:r>
          </a:p>
          <a:p>
            <a:r>
              <a:rPr lang="en-US" sz="2400"/>
              <a:t>Senior Manager, Policy and Special Projects</a:t>
            </a:r>
          </a:p>
          <a:p>
            <a:endParaRPr lang="en-US" sz="2400"/>
          </a:p>
          <a:p>
            <a:r>
              <a:rPr lang="en-US" sz="2400"/>
              <a:t>Bryce Farbstein</a:t>
            </a:r>
          </a:p>
          <a:p>
            <a:r>
              <a:rPr lang="en-US" sz="2400"/>
              <a:t>Senior Allocation Analyst</a:t>
            </a:r>
          </a:p>
        </p:txBody>
      </p:sp>
      <p:pic>
        <p:nvPicPr>
          <p:cNvPr id="6" name="Picture 5">
            <a:extLst>
              <a:ext uri="{FF2B5EF4-FFF2-40B4-BE49-F238E27FC236}">
                <a16:creationId xmlns:a16="http://schemas.microsoft.com/office/drawing/2014/main" id="{F43950D8-99FC-FD0F-9F65-9AB1C426A4D0}"/>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2" y="5955982"/>
            <a:ext cx="4572000" cy="744855"/>
          </a:xfrm>
          <a:prstGeom prst="rect">
            <a:avLst/>
          </a:prstGeom>
          <a:noFill/>
          <a:ln>
            <a:noFill/>
          </a:ln>
          <a:extLst>
            <a:ext uri="{53640926-AAD7-44D8-BBD7-CCE9431645EC}">
              <a14:shadowObscured xmlns:a14="http://schemas.microsoft.com/office/drawing/2010/main"/>
            </a:ext>
          </a:extLst>
        </p:spPr>
      </p:pic>
      <p:sp>
        <p:nvSpPr>
          <p:cNvPr id="8" name="Slide Number Placeholder 7">
            <a:extLst>
              <a:ext uri="{FF2B5EF4-FFF2-40B4-BE49-F238E27FC236}">
                <a16:creationId xmlns:a16="http://schemas.microsoft.com/office/drawing/2014/main" id="{2D23BE6B-CB49-3446-9A63-12C94E887160}"/>
              </a:ext>
            </a:extLst>
          </p:cNvPr>
          <p:cNvSpPr>
            <a:spLocks noGrp="1"/>
          </p:cNvSpPr>
          <p:nvPr>
            <p:ph type="sldNum" sz="quarter" idx="11"/>
          </p:nvPr>
        </p:nvSpPr>
        <p:spPr/>
        <p:txBody>
          <a:bodyPr/>
          <a:lstStyle/>
          <a:p>
            <a:fld id="{93CAF254-72B9-406C-9E86-C9D983240C82}" type="slidenum">
              <a:rPr lang="en-US" smtClean="0"/>
              <a:t>44</a:t>
            </a:fld>
            <a:endParaRPr lang="en-US"/>
          </a:p>
        </p:txBody>
      </p:sp>
    </p:spTree>
    <p:extLst>
      <p:ext uri="{BB962C8B-B14F-4D97-AF65-F5344CB8AC3E}">
        <p14:creationId xmlns:p14="http://schemas.microsoft.com/office/powerpoint/2010/main" val="1723194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2659963" y="5026474"/>
            <a:ext cx="6892413" cy="1183136"/>
          </a:xfrm>
        </p:spPr>
        <p:txBody>
          <a:bodyPr vert="horz" lIns="91440" tIns="45720" rIns="91440" bIns="45720" rtlCol="0" anchor="ctr">
            <a:noAutofit/>
          </a:bodyPr>
          <a:lstStyle/>
          <a:p>
            <a:pPr algn="ctr"/>
            <a:r>
              <a:rPr lang="en-US" sz="4000" dirty="0"/>
              <a:t>Supportive Housing</a:t>
            </a:r>
            <a:endParaRPr lang="en-US" sz="4000" b="0" i="1" dirty="0"/>
          </a:p>
        </p:txBody>
      </p:sp>
      <p:pic>
        <p:nvPicPr>
          <p:cNvPr id="3" name="Picture 2" descr="House of paper with a heart against sunlight">
            <a:extLst>
              <a:ext uri="{FF2B5EF4-FFF2-40B4-BE49-F238E27FC236}">
                <a16:creationId xmlns:a16="http://schemas.microsoft.com/office/drawing/2014/main" id="{6D7DE3F4-B186-4E71-BB53-DE0672B47BA2}"/>
              </a:ext>
            </a:extLst>
          </p:cNvPr>
          <p:cNvPicPr>
            <a:picLocks noChangeAspect="1"/>
          </p:cNvPicPr>
          <p:nvPr/>
        </p:nvPicPr>
        <p:blipFill rotWithShape="1">
          <a:blip r:embed="rId3">
            <a:extLst>
              <a:ext uri="{28A0092B-C50C-407E-A947-70E740481C1C}">
                <a14:useLocalDpi xmlns:a14="http://schemas.microsoft.com/office/drawing/2010/main" val="0"/>
              </a:ext>
            </a:extLst>
          </a:blip>
          <a:srcRect t="24488" b="14718"/>
          <a:stretch/>
        </p:blipFill>
        <p:spPr>
          <a:xfrm>
            <a:off x="284500" y="203203"/>
            <a:ext cx="11643340" cy="472483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2" name="Picture 1">
            <a:extLst>
              <a:ext uri="{FF2B5EF4-FFF2-40B4-BE49-F238E27FC236}">
                <a16:creationId xmlns:a16="http://schemas.microsoft.com/office/drawing/2014/main" id="{448052DE-192C-CEBA-9A22-68B3CDA64F67}"/>
              </a:ext>
            </a:extLst>
          </p:cNvPr>
          <p:cNvPicPr>
            <a:picLocks noChangeAspect="1"/>
          </p:cNvPicPr>
          <p:nvPr/>
        </p:nvPicPr>
        <p:blipFill rotWithShape="1">
          <a:blip r:embed="rId4">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6066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miling for the camera&#10;&#10;AI-generated content may be incorrect.">
            <a:extLst>
              <a:ext uri="{FF2B5EF4-FFF2-40B4-BE49-F238E27FC236}">
                <a16:creationId xmlns:a16="http://schemas.microsoft.com/office/drawing/2014/main" id="{9D9F2C71-3ACF-BEC9-D9DF-1FA435EDB15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262" r="6262"/>
          <a:stretch>
            <a:fillRect/>
          </a:stretch>
        </p:blipFill>
        <p:spPr/>
      </p:pic>
      <p:sp>
        <p:nvSpPr>
          <p:cNvPr id="4" name="Slide Number Placeholder 3">
            <a:extLst>
              <a:ext uri="{FF2B5EF4-FFF2-40B4-BE49-F238E27FC236}">
                <a16:creationId xmlns:a16="http://schemas.microsoft.com/office/drawing/2014/main" id="{01663E51-A59E-30D6-E2B7-02B62486DCE3}"/>
              </a:ext>
            </a:extLst>
          </p:cNvPr>
          <p:cNvSpPr>
            <a:spLocks noGrp="1"/>
          </p:cNvSpPr>
          <p:nvPr>
            <p:ph type="sldNum" sz="quarter" idx="17"/>
          </p:nvPr>
        </p:nvSpPr>
        <p:spPr/>
        <p:txBody>
          <a:bodyPr/>
          <a:lstStyle/>
          <a:p>
            <a:fld id="{93CAF254-72B9-406C-9E86-C9D983240C82}" type="slidenum">
              <a:rPr lang="en-US" smtClean="0"/>
              <a:pPr/>
              <a:t>46</a:t>
            </a:fld>
            <a:endParaRPr lang="en-US"/>
          </a:p>
        </p:txBody>
      </p:sp>
      <p:sp>
        <p:nvSpPr>
          <p:cNvPr id="5" name="Title 4">
            <a:extLst>
              <a:ext uri="{FF2B5EF4-FFF2-40B4-BE49-F238E27FC236}">
                <a16:creationId xmlns:a16="http://schemas.microsoft.com/office/drawing/2014/main" id="{1C593811-5FE6-2481-CABB-C14D92FE29A4}"/>
              </a:ext>
            </a:extLst>
          </p:cNvPr>
          <p:cNvSpPr>
            <a:spLocks noGrp="1"/>
          </p:cNvSpPr>
          <p:nvPr>
            <p:ph type="title"/>
          </p:nvPr>
        </p:nvSpPr>
        <p:spPr/>
        <p:txBody>
          <a:bodyPr>
            <a:normAutofit/>
          </a:bodyPr>
          <a:lstStyle/>
          <a:p>
            <a:br>
              <a:rPr lang="en-US" dirty="0"/>
            </a:br>
            <a:br>
              <a:rPr lang="en-US" dirty="0"/>
            </a:br>
            <a:r>
              <a:rPr lang="en-US" sz="2400" dirty="0"/>
              <a:t>John Stovall</a:t>
            </a:r>
            <a:br>
              <a:rPr lang="en-US" sz="2400" dirty="0"/>
            </a:br>
            <a:r>
              <a:rPr lang="en-US" sz="2400" dirty="0"/>
              <a:t>Senior Manager </a:t>
            </a:r>
            <a:br>
              <a:rPr lang="en-US" sz="2400" dirty="0"/>
            </a:br>
            <a:r>
              <a:rPr lang="en-US" sz="2400" dirty="0"/>
              <a:t>Policy and Special Projects</a:t>
            </a:r>
            <a:br>
              <a:rPr lang="en-US" sz="2400" dirty="0"/>
            </a:br>
            <a:r>
              <a:rPr lang="en-US" sz="2400" u="sng" dirty="0"/>
              <a:t>J</a:t>
            </a:r>
            <a:r>
              <a:rPr lang="en-US" sz="2400" dirty="0">
                <a:hlinkClick r:id="rId3">
                  <a:extLst>
                    <a:ext uri="{A12FA001-AC4F-418D-AE19-62706E023703}">
                      <ahyp:hlinkClr xmlns:ahyp="http://schemas.microsoft.com/office/drawing/2018/hyperlinkcolor" val="tx"/>
                    </a:ext>
                  </a:extLst>
                </a:hlinkClick>
              </a:rPr>
              <a:t>ohn.Stovall@dca.ga.gov</a:t>
            </a:r>
            <a:br>
              <a:rPr lang="en-US" sz="2400" dirty="0"/>
            </a:br>
            <a:r>
              <a:rPr lang="en-US" sz="2400" dirty="0"/>
              <a:t>404-273-0647</a:t>
            </a:r>
            <a:br>
              <a:rPr lang="en-US" sz="2400" dirty="0"/>
            </a:br>
            <a:br>
              <a:rPr lang="en-US" sz="2400" dirty="0"/>
            </a:br>
            <a:br>
              <a:rPr lang="en-US" sz="2400" dirty="0"/>
            </a:br>
            <a:r>
              <a:rPr lang="en-US" sz="2400" dirty="0"/>
              <a:t>Primary Contact:</a:t>
            </a:r>
            <a:br>
              <a:rPr lang="en-US" sz="2400" dirty="0"/>
            </a:br>
            <a:r>
              <a:rPr lang="en-US" sz="2400" dirty="0"/>
              <a:t>- Supportive Housing Institute</a:t>
            </a:r>
            <a:br>
              <a:rPr lang="en-US" sz="2400" dirty="0"/>
            </a:br>
            <a:r>
              <a:rPr lang="en-US" sz="2400" dirty="0"/>
              <a:t>- Supportive Housing NOFO</a:t>
            </a:r>
            <a:br>
              <a:rPr lang="en-US" sz="2400" dirty="0"/>
            </a:br>
            <a:r>
              <a:rPr lang="en-US" sz="2400" dirty="0"/>
              <a:t>- Emergency Housing Voucher (EHV) Program</a:t>
            </a:r>
            <a:endParaRPr lang="en-US" dirty="0"/>
          </a:p>
        </p:txBody>
      </p:sp>
      <p:pic>
        <p:nvPicPr>
          <p:cNvPr id="7" name="Picture 6" descr="Graphical user interface, text&#10;&#10;AI-generated content may be incorrect.">
            <a:extLst>
              <a:ext uri="{FF2B5EF4-FFF2-40B4-BE49-F238E27FC236}">
                <a16:creationId xmlns:a16="http://schemas.microsoft.com/office/drawing/2014/main" id="{84623C46-2671-9B5E-C957-9729E7569C34}"/>
              </a:ext>
            </a:extLst>
          </p:cNvPr>
          <p:cNvPicPr>
            <a:picLocks noChangeAspect="1"/>
          </p:cNvPicPr>
          <p:nvPr/>
        </p:nvPicPr>
        <p:blipFill>
          <a:blip r:embed="rId4"/>
          <a:stretch>
            <a:fillRect/>
          </a:stretch>
        </p:blipFill>
        <p:spPr>
          <a:xfrm>
            <a:off x="375759" y="5924667"/>
            <a:ext cx="2743200" cy="685801"/>
          </a:xfrm>
          <a:prstGeom prst="rect">
            <a:avLst/>
          </a:prstGeom>
        </p:spPr>
      </p:pic>
    </p:spTree>
    <p:extLst>
      <p:ext uri="{BB962C8B-B14F-4D97-AF65-F5344CB8AC3E}">
        <p14:creationId xmlns:p14="http://schemas.microsoft.com/office/powerpoint/2010/main" val="4220618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7BB52-5986-CB71-0F1C-FDD2B30162DD}"/>
              </a:ext>
            </a:extLst>
          </p:cNvPr>
          <p:cNvSpPr>
            <a:spLocks noGrp="1"/>
          </p:cNvSpPr>
          <p:nvPr>
            <p:ph type="title"/>
          </p:nvPr>
        </p:nvSpPr>
        <p:spPr/>
        <p:txBody>
          <a:bodyPr/>
          <a:lstStyle/>
          <a:p>
            <a:r>
              <a:rPr lang="en-US" b="1"/>
              <a:t>What is Supportive Housing?</a:t>
            </a:r>
            <a:endParaRPr lang="en-US"/>
          </a:p>
        </p:txBody>
      </p:sp>
      <p:sp>
        <p:nvSpPr>
          <p:cNvPr id="5" name="Slide Number Placeholder 4">
            <a:extLst>
              <a:ext uri="{FF2B5EF4-FFF2-40B4-BE49-F238E27FC236}">
                <a16:creationId xmlns:a16="http://schemas.microsoft.com/office/drawing/2014/main" id="{DEE5002D-52AE-36B9-E2C6-88FAD825C5E3}"/>
              </a:ext>
            </a:extLst>
          </p:cNvPr>
          <p:cNvSpPr>
            <a:spLocks noGrp="1"/>
          </p:cNvSpPr>
          <p:nvPr>
            <p:ph type="sldNum" sz="quarter" idx="12"/>
          </p:nvPr>
        </p:nvSpPr>
        <p:spPr/>
        <p:txBody>
          <a:bodyPr/>
          <a:lstStyle/>
          <a:p>
            <a:fld id="{48F63A3B-78C7-47BE-AE5E-E10140E04643}" type="slidenum">
              <a:rPr lang="en-US" smtClean="0"/>
              <a:t>47</a:t>
            </a:fld>
            <a:endParaRPr lang="en-US"/>
          </a:p>
        </p:txBody>
      </p:sp>
      <p:pic>
        <p:nvPicPr>
          <p:cNvPr id="7" name="Picture 6" descr="A picture containing furniture, stool, table, seat&#10;&#10;Description automatically generated">
            <a:extLst>
              <a:ext uri="{FF2B5EF4-FFF2-40B4-BE49-F238E27FC236}">
                <a16:creationId xmlns:a16="http://schemas.microsoft.com/office/drawing/2014/main" id="{5F9CBFFC-DC52-7B76-97FF-6F9B3308F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3797" y="2227245"/>
            <a:ext cx="2983155" cy="3272253"/>
          </a:xfrm>
          <a:prstGeom prst="rect">
            <a:avLst/>
          </a:prstGeom>
        </p:spPr>
      </p:pic>
      <p:sp>
        <p:nvSpPr>
          <p:cNvPr id="8" name="TextBox 7">
            <a:extLst>
              <a:ext uri="{FF2B5EF4-FFF2-40B4-BE49-F238E27FC236}">
                <a16:creationId xmlns:a16="http://schemas.microsoft.com/office/drawing/2014/main" id="{83F98278-CAF6-8160-C6F6-D3A67ABC8BDA}"/>
              </a:ext>
            </a:extLst>
          </p:cNvPr>
          <p:cNvSpPr txBox="1"/>
          <p:nvPr/>
        </p:nvSpPr>
        <p:spPr>
          <a:xfrm rot="17236058">
            <a:off x="6335593" y="3489878"/>
            <a:ext cx="2277721" cy="323165"/>
          </a:xfrm>
          <a:prstGeom prst="rect">
            <a:avLst/>
          </a:prstGeom>
          <a:noFill/>
        </p:spPr>
        <p:txBody>
          <a:bodyPr wrap="square" rtlCol="0">
            <a:spAutoFit/>
          </a:bodyPr>
          <a:lstStyle/>
          <a:p>
            <a:r>
              <a:rPr lang="en-US" sz="1500"/>
              <a:t>Housing Availability</a:t>
            </a:r>
          </a:p>
        </p:txBody>
      </p:sp>
      <p:sp>
        <p:nvSpPr>
          <p:cNvPr id="9" name="TextBox 8">
            <a:extLst>
              <a:ext uri="{FF2B5EF4-FFF2-40B4-BE49-F238E27FC236}">
                <a16:creationId xmlns:a16="http://schemas.microsoft.com/office/drawing/2014/main" id="{874CA409-A167-FAE7-405D-85A419D666E7}"/>
              </a:ext>
            </a:extLst>
          </p:cNvPr>
          <p:cNvSpPr txBox="1"/>
          <p:nvPr/>
        </p:nvSpPr>
        <p:spPr>
          <a:xfrm rot="4354417">
            <a:off x="8170082" y="3938384"/>
            <a:ext cx="2255415" cy="323165"/>
          </a:xfrm>
          <a:prstGeom prst="rect">
            <a:avLst/>
          </a:prstGeom>
          <a:noFill/>
        </p:spPr>
        <p:txBody>
          <a:bodyPr wrap="square" rtlCol="0">
            <a:spAutoFit/>
          </a:bodyPr>
          <a:lstStyle/>
          <a:p>
            <a:r>
              <a:rPr lang="en-US" sz="1500"/>
              <a:t>Supportive Services</a:t>
            </a:r>
          </a:p>
        </p:txBody>
      </p:sp>
      <p:sp>
        <p:nvSpPr>
          <p:cNvPr id="10" name="Text Placeholder 4">
            <a:extLst>
              <a:ext uri="{FF2B5EF4-FFF2-40B4-BE49-F238E27FC236}">
                <a16:creationId xmlns:a16="http://schemas.microsoft.com/office/drawing/2014/main" id="{E187A096-7F32-B4A6-AD35-CC5E385B376F}"/>
              </a:ext>
            </a:extLst>
          </p:cNvPr>
          <p:cNvSpPr txBox="1">
            <a:spLocks/>
          </p:cNvSpPr>
          <p:nvPr/>
        </p:nvSpPr>
        <p:spPr>
          <a:xfrm>
            <a:off x="1691501" y="1723486"/>
            <a:ext cx="3868340" cy="617934"/>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200"/>
              <a:t>Definition</a:t>
            </a:r>
          </a:p>
        </p:txBody>
      </p:sp>
      <p:sp>
        <p:nvSpPr>
          <p:cNvPr id="11" name="Content Placeholder 5">
            <a:extLst>
              <a:ext uri="{FF2B5EF4-FFF2-40B4-BE49-F238E27FC236}">
                <a16:creationId xmlns:a16="http://schemas.microsoft.com/office/drawing/2014/main" id="{35FF08BF-0A13-F83B-BFCB-08751DD67E86}"/>
              </a:ext>
            </a:extLst>
          </p:cNvPr>
          <p:cNvSpPr txBox="1">
            <a:spLocks/>
          </p:cNvSpPr>
          <p:nvPr/>
        </p:nvSpPr>
        <p:spPr>
          <a:xfrm>
            <a:off x="1692426" y="2505042"/>
            <a:ext cx="4751476" cy="2873360"/>
          </a:xfrm>
          <a:prstGeom prst="rect">
            <a:avLst/>
          </a:prstGeom>
        </p:spPr>
        <p:txBody>
          <a:bodyPr vert="horz" lIns="91440" tIns="45720" rIns="91440" bIns="45720" rtlCol="0">
            <a:noAutofit/>
          </a:bodyPr>
          <a:lstStyle>
            <a:lvl1pPr marL="228600" indent="-228600" defTabSz="914400">
              <a:lnSpc>
                <a:spcPct val="90000"/>
              </a:lnSpc>
              <a:spcBef>
                <a:spcPts val="1000"/>
              </a:spcBef>
              <a:buFont typeface="Arial" panose="020B0604020202020204" pitchFamily="34" charset="0"/>
              <a:buChar char="•"/>
              <a:defRPr sz="2800"/>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buClr>
                <a:schemeClr val="accent6">
                  <a:lumMod val="60000"/>
                  <a:lumOff val="40000"/>
                </a:schemeClr>
              </a:buClr>
            </a:pPr>
            <a:r>
              <a:rPr lang="en-US" sz="2000"/>
              <a:t>Housing intervention that combines affordable housing assistance with voluntary support services </a:t>
            </a:r>
          </a:p>
          <a:p>
            <a:pPr>
              <a:buClr>
                <a:schemeClr val="accent6">
                  <a:lumMod val="60000"/>
                  <a:lumOff val="40000"/>
                </a:schemeClr>
              </a:buClr>
            </a:pPr>
            <a:r>
              <a:rPr lang="en-US" sz="2000"/>
              <a:t>Addresses the needs of chronically homeless people and other vulnerable populations</a:t>
            </a:r>
          </a:p>
          <a:p>
            <a:pPr>
              <a:buClr>
                <a:schemeClr val="accent6">
                  <a:lumMod val="60000"/>
                  <a:lumOff val="40000"/>
                </a:schemeClr>
              </a:buClr>
            </a:pPr>
            <a:r>
              <a:rPr lang="en-US" sz="2000"/>
              <a:t>Services are designed to build independent living and tenancy skills and connect people with community-based health care, treatment and employment services.</a:t>
            </a:r>
            <a:endParaRPr lang="en-US" sz="2000" i="1"/>
          </a:p>
        </p:txBody>
      </p:sp>
      <p:sp>
        <p:nvSpPr>
          <p:cNvPr id="12" name="TextBox 11">
            <a:extLst>
              <a:ext uri="{FF2B5EF4-FFF2-40B4-BE49-F238E27FC236}">
                <a16:creationId xmlns:a16="http://schemas.microsoft.com/office/drawing/2014/main" id="{2E298096-9A22-BAAC-FA2A-A9BCC2EABD64}"/>
              </a:ext>
            </a:extLst>
          </p:cNvPr>
          <p:cNvSpPr txBox="1"/>
          <p:nvPr/>
        </p:nvSpPr>
        <p:spPr>
          <a:xfrm rot="16200000">
            <a:off x="7352133" y="3713086"/>
            <a:ext cx="1824573" cy="323165"/>
          </a:xfrm>
          <a:prstGeom prst="rect">
            <a:avLst/>
          </a:prstGeom>
          <a:noFill/>
        </p:spPr>
        <p:txBody>
          <a:bodyPr wrap="square" rtlCol="0">
            <a:spAutoFit/>
          </a:bodyPr>
          <a:lstStyle/>
          <a:p>
            <a:r>
              <a:rPr lang="en-US" sz="1500"/>
              <a:t>Housing Subsidy</a:t>
            </a:r>
          </a:p>
        </p:txBody>
      </p:sp>
      <p:sp>
        <p:nvSpPr>
          <p:cNvPr id="13" name="TextBox 12">
            <a:extLst>
              <a:ext uri="{FF2B5EF4-FFF2-40B4-BE49-F238E27FC236}">
                <a16:creationId xmlns:a16="http://schemas.microsoft.com/office/drawing/2014/main" id="{1608D00F-9CE8-C16A-4D3F-8949BE4CF8FA}"/>
              </a:ext>
            </a:extLst>
          </p:cNvPr>
          <p:cNvSpPr txBox="1"/>
          <p:nvPr/>
        </p:nvSpPr>
        <p:spPr>
          <a:xfrm>
            <a:off x="7394681" y="2342537"/>
            <a:ext cx="1740238" cy="415498"/>
          </a:xfrm>
          <a:prstGeom prst="rect">
            <a:avLst/>
          </a:prstGeom>
          <a:noFill/>
        </p:spPr>
        <p:txBody>
          <a:bodyPr wrap="square" rtlCol="0">
            <a:spAutoFit/>
          </a:bodyPr>
          <a:lstStyle/>
          <a:p>
            <a:pPr algn="ctr"/>
            <a:r>
              <a:rPr lang="en-US" sz="2100" b="1"/>
              <a:t>SH</a:t>
            </a:r>
          </a:p>
        </p:txBody>
      </p:sp>
      <p:pic>
        <p:nvPicPr>
          <p:cNvPr id="3" name="Picture 2">
            <a:extLst>
              <a:ext uri="{FF2B5EF4-FFF2-40B4-BE49-F238E27FC236}">
                <a16:creationId xmlns:a16="http://schemas.microsoft.com/office/drawing/2014/main" id="{CDA19F0D-899C-D3C2-B1E1-C8470DBF1892}"/>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1337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panose="020F0502020204030204"/>
              <a:ea typeface="+mn-ea"/>
              <a:cs typeface="+mn-cs"/>
            </a:endParaRPr>
          </a:p>
        </p:txBody>
      </p:sp>
      <p:pic>
        <p:nvPicPr>
          <p:cNvPr id="29" name="Picture 28" descr="Two people holding each other's hands">
            <a:extLst>
              <a:ext uri="{FF2B5EF4-FFF2-40B4-BE49-F238E27FC236}">
                <a16:creationId xmlns:a16="http://schemas.microsoft.com/office/drawing/2014/main" id="{ADCF6124-49AD-1D97-CB4B-0E866BA384D9}"/>
              </a:ext>
            </a:extLst>
          </p:cNvPr>
          <p:cNvPicPr>
            <a:picLocks noChangeAspect="1"/>
          </p:cNvPicPr>
          <p:nvPr/>
        </p:nvPicPr>
        <p:blipFill rotWithShape="1">
          <a:blip r:embed="rId3"/>
          <a:srcRect r="5882" b="-1"/>
          <a:stretch/>
        </p:blipFill>
        <p:spPr>
          <a:xfrm>
            <a:off x="2522356" y="10"/>
            <a:ext cx="9669642" cy="6857990"/>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77ABD95-CFFC-4D38-9EDD-5E3A46233416}"/>
              </a:ext>
            </a:extLst>
          </p:cNvPr>
          <p:cNvSpPr txBox="1"/>
          <p:nvPr/>
        </p:nvSpPr>
        <p:spPr>
          <a:xfrm>
            <a:off x="350981" y="174780"/>
            <a:ext cx="5327072" cy="140345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100" b="1" i="0" u="none" strike="noStrike" kern="1200" cap="none" spc="0" normalizeH="0" baseline="0" noProof="0">
                <a:ln>
                  <a:noFill/>
                </a:ln>
                <a:solidFill>
                  <a:srgbClr val="0081C6">
                    <a:lumMod val="49000"/>
                  </a:srgbClr>
                </a:solidFill>
                <a:effectLst/>
                <a:uLnTx/>
                <a:uFillTx/>
                <a:latin typeface="Arial Black"/>
                <a:ea typeface="+mn-ea"/>
                <a:cs typeface="+mn-cs"/>
              </a:rPr>
              <a:t>Who is</a:t>
            </a:r>
            <a:r>
              <a:rPr kumimoji="0" lang="en-US" sz="3100" b="1" i="0" u="none" strike="noStrike" kern="1200" cap="none" spc="0" normalizeH="0" baseline="0" noProof="0">
                <a:ln>
                  <a:noFill/>
                </a:ln>
                <a:solidFill>
                  <a:prstClr val="black"/>
                </a:solidFill>
                <a:effectLst/>
                <a:uLnTx/>
                <a:uFillTx/>
                <a:latin typeface="Arial Black"/>
                <a:ea typeface="+mn-ea"/>
                <a:cs typeface="+mn-cs"/>
              </a:rPr>
              <a:t> </a:t>
            </a:r>
            <a:r>
              <a:rPr kumimoji="0" lang="en-US" sz="3100" b="1" i="1" u="none" strike="noStrike" kern="1200" cap="none" spc="0" normalizeH="0" baseline="0" noProof="0">
                <a:ln>
                  <a:noFill/>
                </a:ln>
                <a:solidFill>
                  <a:srgbClr val="FFC000"/>
                </a:solidFill>
                <a:effectLst/>
                <a:uLnTx/>
                <a:uFillTx/>
                <a:latin typeface="Arial Black"/>
                <a:ea typeface="+mn-ea"/>
                <a:cs typeface="+mn-cs"/>
              </a:rPr>
              <a:t>Served</a:t>
            </a:r>
            <a:r>
              <a:rPr kumimoji="0" lang="en-US" sz="3100" b="1" i="1" u="none" strike="noStrike" kern="1200" cap="none" spc="0" normalizeH="0" baseline="0" noProof="0">
                <a:ln>
                  <a:noFill/>
                </a:ln>
                <a:solidFill>
                  <a:prstClr val="black"/>
                </a:solidFill>
                <a:effectLst/>
                <a:uLnTx/>
                <a:uFillTx/>
                <a:latin typeface="Arial Black"/>
                <a:ea typeface="+mn-ea"/>
                <a:cs typeface="+mn-cs"/>
              </a:rPr>
              <a:t> </a:t>
            </a:r>
            <a:r>
              <a:rPr kumimoji="0" lang="en-US" sz="3100" b="1" i="0" u="none" strike="noStrike" kern="1200" cap="none" spc="0" normalizeH="0" baseline="0" noProof="0">
                <a:ln>
                  <a:noFill/>
                </a:ln>
                <a:solidFill>
                  <a:srgbClr val="0081C6">
                    <a:lumMod val="49000"/>
                  </a:srgbClr>
                </a:solidFill>
                <a:effectLst/>
                <a:uLnTx/>
                <a:uFillTx/>
                <a:latin typeface="Arial Black"/>
                <a:ea typeface="+mn-ea"/>
                <a:cs typeface="+mn-cs"/>
              </a:rPr>
              <a:t>in Supportive Housing?</a:t>
            </a:r>
          </a:p>
        </p:txBody>
      </p:sp>
      <p:sp>
        <p:nvSpPr>
          <p:cNvPr id="5" name="TextBox 4">
            <a:extLst>
              <a:ext uri="{FF2B5EF4-FFF2-40B4-BE49-F238E27FC236}">
                <a16:creationId xmlns:a16="http://schemas.microsoft.com/office/drawing/2014/main" id="{344535EA-302F-41CF-AB24-6B93FB92FC35}"/>
              </a:ext>
            </a:extLst>
          </p:cNvPr>
          <p:cNvSpPr txBox="1"/>
          <p:nvPr/>
        </p:nvSpPr>
        <p:spPr>
          <a:xfrm>
            <a:off x="6521247" y="560857"/>
            <a:ext cx="5319772" cy="4331580"/>
          </a:xfrm>
          <a:prstGeom prst="rect">
            <a:avLst/>
          </a:prstGeom>
        </p:spPr>
        <p:txBody>
          <a:bodyPr vert="horz" lIns="91440" tIns="45720" rIns="91440" bIns="45720" rtlCol="0" anchor="t">
            <a:no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2F2F2"/>
                </a:solidFill>
                <a:effectLst/>
                <a:uLnTx/>
                <a:uFillTx/>
                <a:latin typeface="Aptos" panose="020B0004020202020204" pitchFamily="34" charset="0"/>
                <a:ea typeface="+mn-ea"/>
                <a:cs typeface="Arial" panose="020B0604020202020204" pitchFamily="34" charset="0"/>
              </a:rPr>
              <a:t>People </a:t>
            </a:r>
            <a:r>
              <a:rPr kumimoji="0" lang="en-US" sz="1800" b="1" i="0" u="none" strike="noStrike" kern="1200" cap="none" spc="0" normalizeH="0" baseline="0" noProof="0">
                <a:ln>
                  <a:noFill/>
                </a:ln>
                <a:solidFill>
                  <a:srgbClr val="F2F2F2"/>
                </a:solidFill>
                <a:effectLst/>
                <a:uLnTx/>
                <a:uFillTx/>
                <a:latin typeface="Aptos" panose="020B0004020202020204" pitchFamily="34" charset="0"/>
                <a:ea typeface="+mn-ea"/>
                <a:cs typeface="Arial" panose="020B0604020202020204" pitchFamily="34" charset="0"/>
              </a:rPr>
              <a:t>who could live independently </a:t>
            </a:r>
            <a:r>
              <a:rPr kumimoji="0" lang="en-US" sz="1800" b="0" i="0" u="none" strike="noStrike" kern="1200" cap="none" spc="0" normalizeH="0" baseline="0" noProof="0">
                <a:ln>
                  <a:noFill/>
                </a:ln>
                <a:solidFill>
                  <a:srgbClr val="F2F2F2"/>
                </a:solidFill>
                <a:effectLst/>
                <a:uLnTx/>
                <a:uFillTx/>
                <a:latin typeface="Aptos" panose="020B0004020202020204" pitchFamily="34" charset="0"/>
                <a:ea typeface="+mn-ea"/>
                <a:cs typeface="Arial" panose="020B0604020202020204" pitchFamily="34" charset="0"/>
              </a:rPr>
              <a:t>in the community with affordable housing and services </a:t>
            </a:r>
            <a:r>
              <a:rPr kumimoji="0" lang="en-US" sz="1800" b="1" i="0" u="none" strike="noStrike" kern="1200" cap="none" spc="0" normalizeH="0" baseline="0" noProof="0">
                <a:ln>
                  <a:noFill/>
                </a:ln>
                <a:solidFill>
                  <a:srgbClr val="F2F2F2"/>
                </a:solidFill>
                <a:effectLst/>
                <a:uLnTx/>
                <a:uFillTx/>
                <a:latin typeface="Aptos" panose="020B0004020202020204" pitchFamily="34" charset="0"/>
                <a:ea typeface="+mn-ea"/>
                <a:cs typeface="Arial" panose="020B0604020202020204" pitchFamily="34" charset="0"/>
              </a:rPr>
              <a:t>should not be in institutions</a:t>
            </a:r>
            <a:endParaRPr kumimoji="0" lang="en-US" sz="1800" b="1" i="0" u="none" strike="noStrike" kern="1200" cap="none" spc="0" normalizeH="0" baseline="0" noProof="0">
              <a:ln>
                <a:noFill/>
              </a:ln>
              <a:solidFill>
                <a:srgbClr val="F2F2F2"/>
              </a:solidFill>
              <a:effectLst/>
              <a:uLnTx/>
              <a:uFillTx/>
              <a:latin typeface="Aptos" panose="020B0004020202020204" pitchFamily="34" charset="0"/>
              <a:ea typeface="Calibri" panose="020F0502020204030204"/>
              <a:cs typeface="Arial" panose="020B0604020202020204" pitchFamily="34" charset="0"/>
            </a:endParaRPr>
          </a:p>
        </p:txBody>
      </p:sp>
      <p:pic>
        <p:nvPicPr>
          <p:cNvPr id="1284" name="Picture 1283" descr="A black and orange rectangles">
            <a:extLst>
              <a:ext uri="{FF2B5EF4-FFF2-40B4-BE49-F238E27FC236}">
                <a16:creationId xmlns:a16="http://schemas.microsoft.com/office/drawing/2014/main" id="{CDA0E80E-B8F3-9E15-BEB9-7C039F212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4721" y="6087185"/>
            <a:ext cx="1153110" cy="491269"/>
          </a:xfrm>
          <a:prstGeom prst="rect">
            <a:avLst/>
          </a:prstGeom>
        </p:spPr>
      </p:pic>
      <p:sp>
        <p:nvSpPr>
          <p:cNvPr id="1292" name="TextBox 1291">
            <a:extLst>
              <a:ext uri="{FF2B5EF4-FFF2-40B4-BE49-F238E27FC236}">
                <a16:creationId xmlns:a16="http://schemas.microsoft.com/office/drawing/2014/main" id="{65538AA0-BAE7-8F53-331B-9414DAE99FD4}"/>
              </a:ext>
            </a:extLst>
          </p:cNvPr>
          <p:cNvSpPr txBox="1"/>
          <p:nvPr/>
        </p:nvSpPr>
        <p:spPr>
          <a:xfrm>
            <a:off x="347227" y="1604489"/>
            <a:ext cx="3706037"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Aptos Display"/>
                <a:ea typeface="Calibri"/>
                <a:cs typeface="Calibri"/>
              </a:rPr>
              <a:t>Aging Adults</a:t>
            </a:r>
            <a:endParaRPr kumimoji="0" lang="en-US" sz="2800" b="0" i="0" u="none" strike="noStrike" kern="1200" cap="none" spc="0" normalizeH="0" baseline="0" noProof="0">
              <a:ln>
                <a:noFill/>
              </a:ln>
              <a:solidFill>
                <a:prstClr val="black"/>
              </a:solidFill>
              <a:effectLst/>
              <a:uLnTx/>
              <a:uFillTx/>
              <a:latin typeface="Aptos Display"/>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Aptos Display"/>
                <a:ea typeface="Calibri"/>
                <a:cs typeface="Calibri"/>
              </a:rPr>
              <a:t>Veterans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Aptos Display"/>
                <a:ea typeface="Calibri"/>
                <a:cs typeface="Calibri"/>
              </a:rPr>
              <a:t>Transitional Age Youth</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Aptos Display"/>
                <a:ea typeface="Calibri"/>
                <a:cs typeface="Calibri"/>
              </a:rPr>
              <a:t>Substance Use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Aptos Display"/>
                <a:ea typeface="Calibri"/>
                <a:cs typeface="Calibri"/>
              </a:rPr>
              <a:t>Behavioral Health</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Aptos Display"/>
                <a:ea typeface="Calibri"/>
                <a:cs typeface="Calibri"/>
              </a:rPr>
              <a:t>Chronic Homelessness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Aptos Display"/>
                <a:ea typeface="Calibri"/>
                <a:cs typeface="Calibri"/>
              </a:rPr>
              <a:t>Domestic Response Survivor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Aptos Display"/>
                <a:ea typeface="Calibri"/>
                <a:cs typeface="Calibri"/>
              </a:rPr>
              <a:t>Frequent Users of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4074263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13D0-40ED-F126-619A-332F0C4D3BF0}"/>
              </a:ext>
            </a:extLst>
          </p:cNvPr>
          <p:cNvSpPr>
            <a:spLocks noGrp="1"/>
          </p:cNvSpPr>
          <p:nvPr>
            <p:ph type="title"/>
          </p:nvPr>
        </p:nvSpPr>
        <p:spPr/>
        <p:txBody>
          <a:bodyPr/>
          <a:lstStyle/>
          <a:p>
            <a:r>
              <a:rPr lang="en-US" b="1"/>
              <a:t>Cost Effective and Evidence Based</a:t>
            </a:r>
          </a:p>
        </p:txBody>
      </p:sp>
      <p:sp>
        <p:nvSpPr>
          <p:cNvPr id="3" name="TextBox 2">
            <a:extLst>
              <a:ext uri="{FF2B5EF4-FFF2-40B4-BE49-F238E27FC236}">
                <a16:creationId xmlns:a16="http://schemas.microsoft.com/office/drawing/2014/main" id="{02E11641-DEC1-48D2-D2A2-EB5D78F5C2CA}"/>
              </a:ext>
            </a:extLst>
          </p:cNvPr>
          <p:cNvSpPr txBox="1"/>
          <p:nvPr/>
        </p:nvSpPr>
        <p:spPr>
          <a:xfrm>
            <a:off x="2349624" y="5388422"/>
            <a:ext cx="8034965" cy="954107"/>
          </a:xfrm>
          <a:prstGeom prst="rect">
            <a:avLst/>
          </a:prstGeom>
          <a:noFill/>
        </p:spPr>
        <p:txBody>
          <a:bodyPr wrap="square" rtlCol="0">
            <a:spAutoFit/>
          </a:bodyPr>
          <a:lstStyle/>
          <a:p>
            <a:r>
              <a:rPr lang="en-US" sz="700" baseline="30000"/>
              <a:t>1</a:t>
            </a:r>
            <a:r>
              <a:rPr lang="en-US" sz="700"/>
              <a:t> Hunter et al. Evaluation of Housing for Health Permanent Supportive Housing Program, 2017.</a:t>
            </a:r>
          </a:p>
          <a:p>
            <a:r>
              <a:rPr lang="en-US" sz="700" baseline="30000"/>
              <a:t>2</a:t>
            </a:r>
            <a:r>
              <a:rPr lang="en-US" sz="700"/>
              <a:t> </a:t>
            </a:r>
            <a:r>
              <a:rPr lang="en-US" sz="700" err="1"/>
              <a:t>Aidala</a:t>
            </a:r>
            <a:r>
              <a:rPr lang="en-US" sz="700"/>
              <a:t> et al., FUSE 10-Year Follow Up Report, 2023.</a:t>
            </a:r>
          </a:p>
          <a:p>
            <a:r>
              <a:rPr lang="en-US" sz="700" baseline="30000"/>
              <a:t>3</a:t>
            </a:r>
            <a:r>
              <a:rPr lang="en-US" sz="700"/>
              <a:t> </a:t>
            </a:r>
            <a:r>
              <a:rPr lang="en-US" sz="700" err="1"/>
              <a:t>Aidala</a:t>
            </a:r>
            <a:r>
              <a:rPr lang="en-US" sz="700"/>
              <a:t> et al. Frequent Users Service Enhancement “FUSE” Initiative, New York City FUSE II Evaluation Report. Columbia University School of Public Health, 2014. </a:t>
            </a:r>
          </a:p>
          <a:p>
            <a:r>
              <a:rPr lang="en-US" sz="700" baseline="30000"/>
              <a:t>4 </a:t>
            </a:r>
            <a:r>
              <a:rPr lang="en-US" sz="700"/>
              <a:t>M. Lori Thomas et al., MOORE PLACE PERMANENT SUPPORTIVE HOUSING EVALUATION STUDY FINAL REPORT (2015)</a:t>
            </a:r>
          </a:p>
          <a:p>
            <a:r>
              <a:rPr lang="en-US" sz="700" baseline="30000"/>
              <a:t>5</a:t>
            </a:r>
            <a:r>
              <a:rPr lang="en-US" sz="700"/>
              <a:t> </a:t>
            </a:r>
            <a:r>
              <a:rPr lang="nb-NO" sz="700"/>
              <a:t>Mondello et al.., Cost Analysis of Permanent Supportive Housing, State of Maine – Greater Portland, 2007</a:t>
            </a:r>
          </a:p>
          <a:p>
            <a:r>
              <a:rPr lang="nb-NO" sz="700" baseline="30000"/>
              <a:t>6</a:t>
            </a:r>
            <a:r>
              <a:rPr lang="nb-NO" sz="700"/>
              <a:t> </a:t>
            </a:r>
            <a:r>
              <a:rPr lang="en-US" sz="700"/>
              <a:t>N.Y.C. DEP’T HEALTH AND MENTAL HYGIENE, NEW YORK/NEW YORK III SUPPORTIVE HOUSING EVALUATION: INTERIM UTILIZATION AND COST ANALYSIS 1 (2013)</a:t>
            </a:r>
          </a:p>
          <a:p>
            <a:endParaRPr lang="en-US" sz="700"/>
          </a:p>
          <a:p>
            <a:endParaRPr lang="en-US" sz="700"/>
          </a:p>
        </p:txBody>
      </p:sp>
      <p:graphicFrame>
        <p:nvGraphicFramePr>
          <p:cNvPr id="5" name="Table 4">
            <a:extLst>
              <a:ext uri="{FF2B5EF4-FFF2-40B4-BE49-F238E27FC236}">
                <a16:creationId xmlns:a16="http://schemas.microsoft.com/office/drawing/2014/main" id="{C2B49EB5-69E8-AFB7-B757-59F35A3B7881}"/>
              </a:ext>
            </a:extLst>
          </p:cNvPr>
          <p:cNvGraphicFramePr>
            <a:graphicFrameLocks noGrp="1"/>
          </p:cNvGraphicFramePr>
          <p:nvPr/>
        </p:nvGraphicFramePr>
        <p:xfrm>
          <a:off x="2349623" y="1730441"/>
          <a:ext cx="6713512" cy="3397119"/>
        </p:xfrm>
        <a:graphic>
          <a:graphicData uri="http://schemas.openxmlformats.org/drawingml/2006/table">
            <a:tbl>
              <a:tblPr bandRow="1">
                <a:tableStyleId>{93296810-A885-4BE3-A3E7-6D5BEEA58F35}</a:tableStyleId>
              </a:tblPr>
              <a:tblGrid>
                <a:gridCol w="3923659">
                  <a:extLst>
                    <a:ext uri="{9D8B030D-6E8A-4147-A177-3AD203B41FA5}">
                      <a16:colId xmlns:a16="http://schemas.microsoft.com/office/drawing/2014/main" val="257527832"/>
                    </a:ext>
                  </a:extLst>
                </a:gridCol>
                <a:gridCol w="2789853">
                  <a:extLst>
                    <a:ext uri="{9D8B030D-6E8A-4147-A177-3AD203B41FA5}">
                      <a16:colId xmlns:a16="http://schemas.microsoft.com/office/drawing/2014/main" val="877925749"/>
                    </a:ext>
                  </a:extLst>
                </a:gridCol>
              </a:tblGrid>
              <a:tr h="439698">
                <a:tc>
                  <a:txBody>
                    <a:bodyPr/>
                    <a:lstStyle/>
                    <a:p>
                      <a:r>
                        <a:rPr lang="en-US" sz="1800" kern="1200">
                          <a:solidFill>
                            <a:schemeClr val="dk1"/>
                          </a:solidFill>
                        </a:rPr>
                        <a:t>Housing Retention</a:t>
                      </a:r>
                      <a:endParaRPr lang="en-US" sz="1800" kern="120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96% </a:t>
                      </a:r>
                      <a:r>
                        <a:rPr lang="en-US" sz="1800" b="1" baseline="30000"/>
                        <a:t>1</a:t>
                      </a:r>
                    </a:p>
                  </a:txBody>
                  <a:tcPr/>
                </a:tc>
                <a:extLst>
                  <a:ext uri="{0D108BD9-81ED-4DB2-BD59-A6C34878D82A}">
                    <a16:rowId xmlns:a16="http://schemas.microsoft.com/office/drawing/2014/main" val="1005827326"/>
                  </a:ext>
                </a:extLst>
              </a:tr>
              <a:tr h="439698">
                <a:tc>
                  <a:txBody>
                    <a:bodyPr/>
                    <a:lstStyle/>
                    <a:p>
                      <a:r>
                        <a:rPr lang="en-US"/>
                        <a:t>Days in Shelter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-256 </a:t>
                      </a:r>
                      <a:r>
                        <a:rPr lang="en-US" sz="1800" b="1" baseline="30000"/>
                        <a:t>2</a:t>
                      </a:r>
                    </a:p>
                  </a:txBody>
                  <a:tcPr/>
                </a:tc>
                <a:extLst>
                  <a:ext uri="{0D108BD9-81ED-4DB2-BD59-A6C34878D82A}">
                    <a16:rowId xmlns:a16="http://schemas.microsoft.com/office/drawing/2014/main" val="1992449293"/>
                  </a:ext>
                </a:extLst>
              </a:tr>
              <a:tr h="439698">
                <a:tc>
                  <a:txBody>
                    <a:bodyPr/>
                    <a:lstStyle/>
                    <a:p>
                      <a:r>
                        <a:rPr lang="en-US"/>
                        <a:t>Returns to Shelter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-70% </a:t>
                      </a:r>
                      <a:r>
                        <a:rPr lang="en-US" sz="1800" b="1" baseline="30000"/>
                        <a:t>3 </a:t>
                      </a:r>
                    </a:p>
                  </a:txBody>
                  <a:tcPr/>
                </a:tc>
                <a:extLst>
                  <a:ext uri="{0D108BD9-81ED-4DB2-BD59-A6C34878D82A}">
                    <a16:rowId xmlns:a16="http://schemas.microsoft.com/office/drawing/2014/main" val="3587341689"/>
                  </a:ext>
                </a:extLst>
              </a:tr>
              <a:tr h="439698">
                <a:tc>
                  <a:txBody>
                    <a:bodyPr/>
                    <a:lstStyle/>
                    <a:p>
                      <a:r>
                        <a:rPr lang="en-US"/>
                        <a:t>Psychiatric Hospitalizations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-61% </a:t>
                      </a:r>
                      <a:r>
                        <a:rPr lang="en-US" sz="1800" b="1" baseline="30000"/>
                        <a:t>1</a:t>
                      </a:r>
                    </a:p>
                  </a:txBody>
                  <a:tcPr/>
                </a:tc>
                <a:extLst>
                  <a:ext uri="{0D108BD9-81ED-4DB2-BD59-A6C34878D82A}">
                    <a16:rowId xmlns:a16="http://schemas.microsoft.com/office/drawing/2014/main" val="3238555152"/>
                  </a:ext>
                </a:extLst>
              </a:tr>
              <a:tr h="439698">
                <a:tc>
                  <a:txBody>
                    <a:bodyPr/>
                    <a:lstStyle/>
                    <a:p>
                      <a:r>
                        <a:rPr lang="en-US"/>
                        <a:t>ED Visits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-81% </a:t>
                      </a:r>
                      <a:r>
                        <a:rPr lang="en-US" sz="1800" b="1" baseline="30000"/>
                        <a:t>4</a:t>
                      </a:r>
                    </a:p>
                  </a:txBody>
                  <a:tcPr/>
                </a:tc>
                <a:extLst>
                  <a:ext uri="{0D108BD9-81ED-4DB2-BD59-A6C34878D82A}">
                    <a16:rowId xmlns:a16="http://schemas.microsoft.com/office/drawing/2014/main" val="922688361"/>
                  </a:ext>
                </a:extLst>
              </a:tr>
              <a:tr h="439698">
                <a:tc>
                  <a:txBody>
                    <a:bodyPr/>
                    <a:lstStyle/>
                    <a:p>
                      <a:r>
                        <a:rPr lang="en-US"/>
                        <a:t>Jail Days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-36% to -62% </a:t>
                      </a:r>
                      <a:r>
                        <a:rPr lang="en-US" sz="1800" b="1" baseline="30000"/>
                        <a:t>5</a:t>
                      </a:r>
                    </a:p>
                  </a:txBody>
                  <a:tcPr/>
                </a:tc>
                <a:extLst>
                  <a:ext uri="{0D108BD9-81ED-4DB2-BD59-A6C34878D82A}">
                    <a16:rowId xmlns:a16="http://schemas.microsoft.com/office/drawing/2014/main" val="2939128778"/>
                  </a:ext>
                </a:extLst>
              </a:tr>
              <a:tr h="758931">
                <a:tc>
                  <a:txBody>
                    <a:bodyPr/>
                    <a:lstStyle/>
                    <a:p>
                      <a:r>
                        <a:rPr lang="en-US"/>
                        <a:t>Savings due to reduced incarceration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$1400 to $1800 per person per year. </a:t>
                      </a:r>
                      <a:r>
                        <a:rPr lang="en-US" sz="1800" b="1" baseline="30000"/>
                        <a:t>6</a:t>
                      </a:r>
                    </a:p>
                  </a:txBody>
                  <a:tcPr/>
                </a:tc>
                <a:extLst>
                  <a:ext uri="{0D108BD9-81ED-4DB2-BD59-A6C34878D82A}">
                    <a16:rowId xmlns:a16="http://schemas.microsoft.com/office/drawing/2014/main" val="2407538368"/>
                  </a:ext>
                </a:extLst>
              </a:tr>
            </a:tbl>
          </a:graphicData>
        </a:graphic>
      </p:graphicFrame>
      <p:pic>
        <p:nvPicPr>
          <p:cNvPr id="4" name="Picture 3">
            <a:extLst>
              <a:ext uri="{FF2B5EF4-FFF2-40B4-BE49-F238E27FC236}">
                <a16:creationId xmlns:a16="http://schemas.microsoft.com/office/drawing/2014/main" id="{6F6C9370-18AF-8706-DD0A-03549C495BA0}"/>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56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306F0-8225-E860-0D09-92369141D7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C0F9C3-4FC5-1FD8-94F6-D589CD248C38}"/>
              </a:ext>
            </a:extLst>
          </p:cNvPr>
          <p:cNvSpPr>
            <a:spLocks noGrp="1"/>
          </p:cNvSpPr>
          <p:nvPr>
            <p:ph type="title"/>
          </p:nvPr>
        </p:nvSpPr>
        <p:spPr/>
        <p:txBody>
          <a:bodyPr/>
          <a:lstStyle/>
          <a:p>
            <a:r>
              <a:rPr lang="en-US" b="0" dirty="0">
                <a:solidFill>
                  <a:schemeClr val="accent5"/>
                </a:solidFill>
              </a:rPr>
              <a:t>Thanks!</a:t>
            </a:r>
          </a:p>
        </p:txBody>
      </p:sp>
      <p:sp>
        <p:nvSpPr>
          <p:cNvPr id="3" name="Text Placeholder 2">
            <a:extLst>
              <a:ext uri="{FF2B5EF4-FFF2-40B4-BE49-F238E27FC236}">
                <a16:creationId xmlns:a16="http://schemas.microsoft.com/office/drawing/2014/main" id="{63F4E29C-D408-1B4B-CB07-32AD16C8F0A4}"/>
              </a:ext>
            </a:extLst>
          </p:cNvPr>
          <p:cNvSpPr>
            <a:spLocks noGrp="1"/>
          </p:cNvSpPr>
          <p:nvPr>
            <p:ph type="body" sz="quarter" idx="10"/>
          </p:nvPr>
        </p:nvSpPr>
        <p:spPr/>
        <p:txBody>
          <a:bodyPr>
            <a:normAutofit/>
          </a:bodyPr>
          <a:lstStyle/>
          <a:p>
            <a:r>
              <a:rPr lang="en-US"/>
              <a:t>Maureen Freehill</a:t>
            </a:r>
          </a:p>
        </p:txBody>
      </p:sp>
      <p:sp>
        <p:nvSpPr>
          <p:cNvPr id="5" name="Text Placeholder 4">
            <a:extLst>
              <a:ext uri="{FF2B5EF4-FFF2-40B4-BE49-F238E27FC236}">
                <a16:creationId xmlns:a16="http://schemas.microsoft.com/office/drawing/2014/main" id="{0BC15E30-7211-646C-D071-D581AFB66760}"/>
              </a:ext>
            </a:extLst>
          </p:cNvPr>
          <p:cNvSpPr>
            <a:spLocks noGrp="1"/>
          </p:cNvSpPr>
          <p:nvPr>
            <p:ph type="body" sz="quarter" idx="11"/>
          </p:nvPr>
        </p:nvSpPr>
        <p:spPr/>
        <p:txBody>
          <a:bodyPr>
            <a:normAutofit/>
          </a:bodyPr>
          <a:lstStyle/>
          <a:p>
            <a:r>
              <a:rPr lang="en-US"/>
              <a:t>Maureen.Freehill@dca.ga.gov</a:t>
            </a:r>
          </a:p>
        </p:txBody>
      </p:sp>
      <p:sp>
        <p:nvSpPr>
          <p:cNvPr id="7" name="Text Placeholder 6">
            <a:extLst>
              <a:ext uri="{FF2B5EF4-FFF2-40B4-BE49-F238E27FC236}">
                <a16:creationId xmlns:a16="http://schemas.microsoft.com/office/drawing/2014/main" id="{BDB3FD88-4BFC-4BA0-DBEE-EB3AF59DFC32}"/>
              </a:ext>
            </a:extLst>
          </p:cNvPr>
          <p:cNvSpPr>
            <a:spLocks noGrp="1"/>
          </p:cNvSpPr>
          <p:nvPr>
            <p:ph type="body" sz="quarter" idx="13"/>
          </p:nvPr>
        </p:nvSpPr>
        <p:spPr/>
        <p:txBody>
          <a:bodyPr>
            <a:normAutofit/>
          </a:bodyPr>
          <a:lstStyle/>
          <a:p>
            <a:r>
              <a:rPr lang="en-US" i="1"/>
              <a:t>Deputy Commissioner for Housing Assistance and Development</a:t>
            </a:r>
          </a:p>
        </p:txBody>
      </p:sp>
      <p:sp>
        <p:nvSpPr>
          <p:cNvPr id="19" name="Text Placeholder 18">
            <a:extLst>
              <a:ext uri="{FF2B5EF4-FFF2-40B4-BE49-F238E27FC236}">
                <a16:creationId xmlns:a16="http://schemas.microsoft.com/office/drawing/2014/main" id="{CAEB53A5-F58B-0BE7-8F46-ADE98AEB8131}"/>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
        <p:nvSpPr>
          <p:cNvPr id="2" name="Text Placeholder 2">
            <a:extLst>
              <a:ext uri="{FF2B5EF4-FFF2-40B4-BE49-F238E27FC236}">
                <a16:creationId xmlns:a16="http://schemas.microsoft.com/office/drawing/2014/main" id="{C5BA6E60-CB55-182F-3DC7-2CBF1316A1BD}"/>
              </a:ext>
            </a:extLst>
          </p:cNvPr>
          <p:cNvSpPr txBox="1">
            <a:spLocks/>
          </p:cNvSpPr>
          <p:nvPr/>
        </p:nvSpPr>
        <p:spPr>
          <a:xfrm>
            <a:off x="1961662" y="4175493"/>
            <a:ext cx="4048300" cy="365760"/>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Clr>
                <a:schemeClr val="accent1"/>
              </a:buClr>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Denise Farrior</a:t>
            </a:r>
          </a:p>
        </p:txBody>
      </p:sp>
      <p:sp>
        <p:nvSpPr>
          <p:cNvPr id="6" name="Text Placeholder 6">
            <a:extLst>
              <a:ext uri="{FF2B5EF4-FFF2-40B4-BE49-F238E27FC236}">
                <a16:creationId xmlns:a16="http://schemas.microsoft.com/office/drawing/2014/main" id="{5C50E852-0C13-B229-9BF7-527A75A8C749}"/>
              </a:ext>
            </a:extLst>
          </p:cNvPr>
          <p:cNvSpPr txBox="1">
            <a:spLocks/>
          </p:cNvSpPr>
          <p:nvPr/>
        </p:nvSpPr>
        <p:spPr>
          <a:xfrm>
            <a:off x="1968730" y="4541253"/>
            <a:ext cx="4048299" cy="471082"/>
          </a:xfrm>
          <a:prstGeom prst="rect">
            <a:avLst/>
          </a:prstGeom>
        </p:spPr>
        <p:txBody>
          <a:bodyPr vert="horz" lIns="91440" tIns="45720" rIns="91440" bIns="45720" rtlCol="0" anchor="t">
            <a:norm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a:t>Division Director</a:t>
            </a:r>
          </a:p>
          <a:p>
            <a:r>
              <a:rPr lang="en-US" i="1"/>
              <a:t>Housing Finance and Development</a:t>
            </a:r>
          </a:p>
        </p:txBody>
      </p:sp>
      <p:sp>
        <p:nvSpPr>
          <p:cNvPr id="8" name="Text Placeholder 4">
            <a:extLst>
              <a:ext uri="{FF2B5EF4-FFF2-40B4-BE49-F238E27FC236}">
                <a16:creationId xmlns:a16="http://schemas.microsoft.com/office/drawing/2014/main" id="{90429274-D846-6899-D8E4-ABE30D8C4EFD}"/>
              </a:ext>
            </a:extLst>
          </p:cNvPr>
          <p:cNvSpPr txBox="1">
            <a:spLocks/>
          </p:cNvSpPr>
          <p:nvPr/>
        </p:nvSpPr>
        <p:spPr>
          <a:xfrm>
            <a:off x="6181223" y="4191123"/>
            <a:ext cx="3555994" cy="82121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Denise.Farrior@dca.ga.gov</a:t>
            </a:r>
          </a:p>
        </p:txBody>
      </p:sp>
    </p:spTree>
    <p:extLst>
      <p:ext uri="{BB962C8B-B14F-4D97-AF65-F5344CB8AC3E}">
        <p14:creationId xmlns:p14="http://schemas.microsoft.com/office/powerpoint/2010/main" val="3335974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74130-7210-6C02-6FB5-0FEB76B6A9E7}"/>
            </a:ext>
          </a:extLst>
        </p:cNvPr>
        <p:cNvGrpSpPr/>
        <p:nvPr/>
      </p:nvGrpSpPr>
      <p:grpSpPr>
        <a:xfrm>
          <a:off x="0" y="0"/>
          <a:ext cx="0" cy="0"/>
          <a:chOff x="0" y="0"/>
          <a:chExt cx="0" cy="0"/>
        </a:xfrm>
      </p:grpSpPr>
      <p:sp>
        <p:nvSpPr>
          <p:cNvPr id="5" name="Content Placeholder 5">
            <a:extLst>
              <a:ext uri="{FF2B5EF4-FFF2-40B4-BE49-F238E27FC236}">
                <a16:creationId xmlns:a16="http://schemas.microsoft.com/office/drawing/2014/main" id="{BA50BDBB-1AEC-8599-CB93-7610B6A238DF}"/>
              </a:ext>
            </a:extLst>
          </p:cNvPr>
          <p:cNvSpPr txBox="1">
            <a:spLocks/>
          </p:cNvSpPr>
          <p:nvPr/>
        </p:nvSpPr>
        <p:spPr>
          <a:xfrm>
            <a:off x="1814224" y="1992320"/>
            <a:ext cx="4460454" cy="2873360"/>
          </a:xfrm>
          <a:prstGeom prst="rect">
            <a:avLst/>
          </a:prstGeom>
        </p:spPr>
        <p:txBody>
          <a:bodyPr vert="horz" lIns="91440" tIns="45720" rIns="91440" bIns="45720" rtlCol="0">
            <a:noAutofit/>
          </a:bodyPr>
          <a:lstStyle>
            <a:lvl1pPr marL="228600" indent="-228600" defTabSz="914400">
              <a:lnSpc>
                <a:spcPct val="90000"/>
              </a:lnSpc>
              <a:spcBef>
                <a:spcPts val="1000"/>
              </a:spcBef>
              <a:buFont typeface="Arial" panose="020B0604020202020204" pitchFamily="34" charset="0"/>
              <a:buChar char="•"/>
              <a:defRPr sz="2800"/>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sz="2400"/>
              <a:t>Scattered-Site (vouchers)</a:t>
            </a:r>
          </a:p>
          <a:p>
            <a:r>
              <a:rPr lang="en-US" sz="2400"/>
              <a:t>Sponsor-based (master leasing)</a:t>
            </a:r>
          </a:p>
          <a:p>
            <a:r>
              <a:rPr lang="en-US" sz="2400"/>
              <a:t>Set-aside units in a property</a:t>
            </a:r>
          </a:p>
          <a:p>
            <a:r>
              <a:rPr lang="en-US" sz="2400"/>
              <a:t>Single-Site</a:t>
            </a:r>
          </a:p>
        </p:txBody>
      </p:sp>
      <p:pic>
        <p:nvPicPr>
          <p:cNvPr id="7" name="Graphic 6" descr="Building outline">
            <a:extLst>
              <a:ext uri="{FF2B5EF4-FFF2-40B4-BE49-F238E27FC236}">
                <a16:creationId xmlns:a16="http://schemas.microsoft.com/office/drawing/2014/main" id="{6100F168-5E1D-FA2F-0FE6-895A0C8EBE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9423" y="4098590"/>
            <a:ext cx="1969946" cy="1969946"/>
          </a:xfrm>
          <a:prstGeom prst="rect">
            <a:avLst/>
          </a:prstGeom>
        </p:spPr>
      </p:pic>
      <p:pic>
        <p:nvPicPr>
          <p:cNvPr id="13" name="Graphic 12" descr="City outline">
            <a:extLst>
              <a:ext uri="{FF2B5EF4-FFF2-40B4-BE49-F238E27FC236}">
                <a16:creationId xmlns:a16="http://schemas.microsoft.com/office/drawing/2014/main" id="{4B17E4A8-F1EC-D349-040D-034FF5101F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02902" y="4391849"/>
            <a:ext cx="1855605" cy="1855605"/>
          </a:xfrm>
          <a:prstGeom prst="rect">
            <a:avLst/>
          </a:prstGeom>
        </p:spPr>
      </p:pic>
      <p:pic>
        <p:nvPicPr>
          <p:cNvPr id="21" name="Graphic 20" descr="Remote work with solid fill">
            <a:extLst>
              <a:ext uri="{FF2B5EF4-FFF2-40B4-BE49-F238E27FC236}">
                <a16:creationId xmlns:a16="http://schemas.microsoft.com/office/drawing/2014/main" id="{500BFB9A-3AE6-B6DF-F0E8-CFC79982FD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91335" y="4334972"/>
            <a:ext cx="1954384" cy="1954384"/>
          </a:xfrm>
          <a:prstGeom prst="rect">
            <a:avLst/>
          </a:prstGeom>
        </p:spPr>
      </p:pic>
      <p:sp>
        <p:nvSpPr>
          <p:cNvPr id="22" name="Rectangle: Rounded Corners 21">
            <a:extLst>
              <a:ext uri="{FF2B5EF4-FFF2-40B4-BE49-F238E27FC236}">
                <a16:creationId xmlns:a16="http://schemas.microsoft.com/office/drawing/2014/main" id="{063E9EBA-8202-D81C-0CF5-679040B71ACA}"/>
              </a:ext>
            </a:extLst>
          </p:cNvPr>
          <p:cNvSpPr/>
          <p:nvPr/>
        </p:nvSpPr>
        <p:spPr>
          <a:xfrm>
            <a:off x="6274678" y="5553481"/>
            <a:ext cx="177282" cy="1492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CC7479C-5B77-69CF-8251-15CF14C99FBA}"/>
              </a:ext>
            </a:extLst>
          </p:cNvPr>
          <p:cNvSpPr/>
          <p:nvPr/>
        </p:nvSpPr>
        <p:spPr>
          <a:xfrm>
            <a:off x="7385762" y="5553481"/>
            <a:ext cx="177282" cy="1492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BDE0011A-37BA-99D4-8BB8-639A7DF818C6}"/>
              </a:ext>
            </a:extLst>
          </p:cNvPr>
          <p:cNvSpPr/>
          <p:nvPr/>
        </p:nvSpPr>
        <p:spPr>
          <a:xfrm>
            <a:off x="6918494" y="5553481"/>
            <a:ext cx="177282" cy="1492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BEEA2D6A-3391-817B-F814-6EE72C7E04EA}"/>
              </a:ext>
            </a:extLst>
          </p:cNvPr>
          <p:cNvSpPr/>
          <p:nvPr/>
        </p:nvSpPr>
        <p:spPr>
          <a:xfrm>
            <a:off x="7385761" y="5108700"/>
            <a:ext cx="177282" cy="1492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B8243055-D597-5BE3-30AC-FC4A5D477610}"/>
              </a:ext>
            </a:extLst>
          </p:cNvPr>
          <p:cNvSpPr/>
          <p:nvPr/>
        </p:nvSpPr>
        <p:spPr>
          <a:xfrm>
            <a:off x="6657233" y="4819473"/>
            <a:ext cx="177282" cy="14929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House outline">
            <a:extLst>
              <a:ext uri="{FF2B5EF4-FFF2-40B4-BE49-F238E27FC236}">
                <a16:creationId xmlns:a16="http://schemas.microsoft.com/office/drawing/2014/main" id="{89C14CA5-BCB6-62EA-2EF3-E27CEF9296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36365" y="5088795"/>
            <a:ext cx="914400" cy="914400"/>
          </a:xfrm>
          <a:prstGeom prst="rect">
            <a:avLst/>
          </a:prstGeom>
        </p:spPr>
      </p:pic>
      <p:sp>
        <p:nvSpPr>
          <p:cNvPr id="29" name="Right Brace 28">
            <a:extLst>
              <a:ext uri="{FF2B5EF4-FFF2-40B4-BE49-F238E27FC236}">
                <a16:creationId xmlns:a16="http://schemas.microsoft.com/office/drawing/2014/main" id="{62B2EA20-5D07-14C0-7F09-B96E41C819EE}"/>
              </a:ext>
            </a:extLst>
          </p:cNvPr>
          <p:cNvSpPr/>
          <p:nvPr/>
        </p:nvSpPr>
        <p:spPr>
          <a:xfrm>
            <a:off x="5900059" y="1983947"/>
            <a:ext cx="374620" cy="1863219"/>
          </a:xfrm>
          <a:prstGeom prst="rightBrace">
            <a:avLst>
              <a:gd name="adj1" fmla="val 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n w="38100">
                <a:solidFill>
                  <a:schemeClr val="tx1"/>
                </a:solidFill>
              </a:ln>
            </a:endParaRPr>
          </a:p>
        </p:txBody>
      </p:sp>
      <p:sp>
        <p:nvSpPr>
          <p:cNvPr id="30" name="TextBox 29">
            <a:extLst>
              <a:ext uri="{FF2B5EF4-FFF2-40B4-BE49-F238E27FC236}">
                <a16:creationId xmlns:a16="http://schemas.microsoft.com/office/drawing/2014/main" id="{90F51174-595E-3E1B-731C-5DEF6F03648A}"/>
              </a:ext>
            </a:extLst>
          </p:cNvPr>
          <p:cNvSpPr txBox="1"/>
          <p:nvPr/>
        </p:nvSpPr>
        <p:spPr>
          <a:xfrm>
            <a:off x="6493024" y="2684723"/>
            <a:ext cx="4060584" cy="461665"/>
          </a:xfrm>
          <a:prstGeom prst="rect">
            <a:avLst/>
          </a:prstGeom>
          <a:noFill/>
        </p:spPr>
        <p:txBody>
          <a:bodyPr wrap="square" rtlCol="0">
            <a:spAutoFit/>
          </a:bodyPr>
          <a:lstStyle/>
          <a:p>
            <a:r>
              <a:rPr lang="en-US" sz="2400"/>
              <a:t>All these models found in GA</a:t>
            </a:r>
          </a:p>
        </p:txBody>
      </p:sp>
      <p:sp>
        <p:nvSpPr>
          <p:cNvPr id="8" name="Title 1">
            <a:extLst>
              <a:ext uri="{FF2B5EF4-FFF2-40B4-BE49-F238E27FC236}">
                <a16:creationId xmlns:a16="http://schemas.microsoft.com/office/drawing/2014/main" id="{CD482DB1-7EB0-866A-6C06-E919B092BF18}"/>
              </a:ext>
            </a:extLst>
          </p:cNvPr>
          <p:cNvSpPr txBox="1">
            <a:spLocks/>
          </p:cNvSpPr>
          <p:nvPr/>
        </p:nvSpPr>
        <p:spPr>
          <a:xfrm>
            <a:off x="847344" y="548640"/>
            <a:ext cx="10497312" cy="114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Common Supportive Housing Models</a:t>
            </a:r>
          </a:p>
        </p:txBody>
      </p:sp>
      <p:pic>
        <p:nvPicPr>
          <p:cNvPr id="2" name="Picture 1">
            <a:extLst>
              <a:ext uri="{FF2B5EF4-FFF2-40B4-BE49-F238E27FC236}">
                <a16:creationId xmlns:a16="http://schemas.microsoft.com/office/drawing/2014/main" id="{08E6F2F5-30C2-086E-4DBB-0AFD4417A0F0}"/>
              </a:ext>
            </a:extLst>
          </p:cNvPr>
          <p:cNvPicPr>
            <a:picLocks noChangeAspect="1"/>
          </p:cNvPicPr>
          <p:nvPr/>
        </p:nvPicPr>
        <p:blipFill rotWithShape="1">
          <a:blip r:embed="rId10">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4151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2D9A3-FC26-130E-4B22-ECF889AA8DC2}"/>
              </a:ext>
            </a:extLst>
          </p:cNvPr>
          <p:cNvSpPr>
            <a:spLocks noGrp="1"/>
          </p:cNvSpPr>
          <p:nvPr>
            <p:ph type="title"/>
          </p:nvPr>
        </p:nvSpPr>
        <p:spPr>
          <a:xfrm>
            <a:off x="847344" y="2857976"/>
            <a:ext cx="10497312" cy="1142048"/>
          </a:xfrm>
        </p:spPr>
        <p:txBody>
          <a:bodyPr/>
          <a:lstStyle/>
          <a:p>
            <a:pPr algn="ctr"/>
            <a:r>
              <a:rPr lang="en-US" b="1"/>
              <a:t>DCA Supportive Housing Initiatives</a:t>
            </a:r>
          </a:p>
        </p:txBody>
      </p:sp>
      <p:pic>
        <p:nvPicPr>
          <p:cNvPr id="3" name="Picture 2">
            <a:extLst>
              <a:ext uri="{FF2B5EF4-FFF2-40B4-BE49-F238E27FC236}">
                <a16:creationId xmlns:a16="http://schemas.microsoft.com/office/drawing/2014/main" id="{D9C2FEB6-BA10-44FE-DD33-BD080222B8DE}"/>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9763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C58E44-951E-6F83-DB15-54CBA731D5F5}"/>
              </a:ext>
            </a:extLst>
          </p:cNvPr>
          <p:cNvSpPr/>
          <p:nvPr/>
        </p:nvSpPr>
        <p:spPr>
          <a:xfrm>
            <a:off x="1931669" y="6174732"/>
            <a:ext cx="8328660" cy="2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2B04D60-3121-47F6-A16B-274CAD79830F}"/>
              </a:ext>
            </a:extLst>
          </p:cNvPr>
          <p:cNvSpPr>
            <a:spLocks noGrp="1"/>
          </p:cNvSpPr>
          <p:nvPr>
            <p:ph type="title"/>
          </p:nvPr>
        </p:nvSpPr>
        <p:spPr>
          <a:xfrm>
            <a:off x="2146132" y="419100"/>
            <a:ext cx="7715408" cy="1142048"/>
          </a:xfrm>
        </p:spPr>
        <p:txBody>
          <a:bodyPr/>
          <a:lstStyle/>
          <a:p>
            <a:pPr algn="ctr"/>
            <a:r>
              <a:rPr lang="en-US" b="1"/>
              <a:t>DCA Supportive Housing Pipeline</a:t>
            </a:r>
          </a:p>
        </p:txBody>
      </p:sp>
      <p:sp>
        <p:nvSpPr>
          <p:cNvPr id="9" name="Text Placeholder 8">
            <a:extLst>
              <a:ext uri="{FF2B5EF4-FFF2-40B4-BE49-F238E27FC236}">
                <a16:creationId xmlns:a16="http://schemas.microsoft.com/office/drawing/2014/main" id="{8721ED6B-EE7D-4DA5-88BB-80E099FCD3CE}"/>
              </a:ext>
            </a:extLst>
          </p:cNvPr>
          <p:cNvSpPr>
            <a:spLocks noGrp="1"/>
          </p:cNvSpPr>
          <p:nvPr>
            <p:ph type="body" idx="1"/>
          </p:nvPr>
        </p:nvSpPr>
        <p:spPr>
          <a:xfrm>
            <a:off x="954875" y="1353996"/>
            <a:ext cx="4580686" cy="823912"/>
          </a:xfrm>
          <a:prstGeom prst="flowChartAlternateProcess">
            <a:avLst/>
          </a:prstGeom>
          <a:solidFill>
            <a:schemeClr val="accent2"/>
          </a:solidFill>
        </p:spPr>
        <p:style>
          <a:lnRef idx="2">
            <a:schemeClr val="accent3"/>
          </a:lnRef>
          <a:fillRef idx="1">
            <a:schemeClr val="lt1"/>
          </a:fillRef>
          <a:effectRef idx="0">
            <a:schemeClr val="accent3"/>
          </a:effectRef>
          <a:fontRef idx="minor">
            <a:schemeClr val="dk1"/>
          </a:fontRef>
        </p:style>
        <p:txBody>
          <a:bodyPr>
            <a:normAutofit lnSpcReduction="10000"/>
          </a:bodyPr>
          <a:lstStyle/>
          <a:p>
            <a:pPr algn="ctr"/>
            <a:r>
              <a:rPr lang="en-US"/>
              <a:t>GA Supportive Housing Institute</a:t>
            </a:r>
          </a:p>
        </p:txBody>
      </p:sp>
      <p:sp>
        <p:nvSpPr>
          <p:cNvPr id="17" name="Text Placeholder 8">
            <a:extLst>
              <a:ext uri="{FF2B5EF4-FFF2-40B4-BE49-F238E27FC236}">
                <a16:creationId xmlns:a16="http://schemas.microsoft.com/office/drawing/2014/main" id="{346D3E17-690F-FD98-BA3D-5708A57F26AF}"/>
              </a:ext>
            </a:extLst>
          </p:cNvPr>
          <p:cNvSpPr txBox="1">
            <a:spLocks/>
          </p:cNvSpPr>
          <p:nvPr/>
        </p:nvSpPr>
        <p:spPr>
          <a:xfrm>
            <a:off x="6188164" y="1355424"/>
            <a:ext cx="4580685" cy="823912"/>
          </a:xfrm>
          <a:prstGeom prst="flowChartAlternateProcess">
            <a:avLst/>
          </a:prstGeom>
          <a:solidFill>
            <a:schemeClr val="accent1">
              <a:lumMod val="40000"/>
              <a:lumOff val="60000"/>
            </a:schemeClr>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9pPr>
          </a:lstStyle>
          <a:p>
            <a:pPr algn="ctr"/>
            <a:r>
              <a:rPr lang="en-US">
                <a:cs typeface="Arial"/>
              </a:rPr>
              <a:t>Development Funding</a:t>
            </a:r>
          </a:p>
        </p:txBody>
      </p:sp>
      <p:pic>
        <p:nvPicPr>
          <p:cNvPr id="3" name="Picture 2">
            <a:extLst>
              <a:ext uri="{FF2B5EF4-FFF2-40B4-BE49-F238E27FC236}">
                <a16:creationId xmlns:a16="http://schemas.microsoft.com/office/drawing/2014/main" id="{15B6E6B2-7C4B-BBDB-A9F2-A9FADAE4487C}"/>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21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DF09A-47F9-78B3-38E2-2A1C2D8BFE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F7A043D-E9AC-9441-2AB5-3A074B6C0BC1}"/>
              </a:ext>
            </a:extLst>
          </p:cNvPr>
          <p:cNvSpPr/>
          <p:nvPr/>
        </p:nvSpPr>
        <p:spPr>
          <a:xfrm>
            <a:off x="1931669" y="6174732"/>
            <a:ext cx="8328660" cy="2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192E2FE-83B8-0BFE-F9D4-82B325E2B344}"/>
              </a:ext>
            </a:extLst>
          </p:cNvPr>
          <p:cNvSpPr>
            <a:spLocks noGrp="1"/>
          </p:cNvSpPr>
          <p:nvPr>
            <p:ph type="title"/>
          </p:nvPr>
        </p:nvSpPr>
        <p:spPr>
          <a:xfrm>
            <a:off x="2146132" y="419100"/>
            <a:ext cx="7715408" cy="1142048"/>
          </a:xfrm>
        </p:spPr>
        <p:txBody>
          <a:bodyPr/>
          <a:lstStyle/>
          <a:p>
            <a:pPr algn="ctr"/>
            <a:r>
              <a:rPr lang="en-US" b="1"/>
              <a:t>DCA Supportive Housing Pipeline</a:t>
            </a:r>
          </a:p>
        </p:txBody>
      </p:sp>
      <p:sp>
        <p:nvSpPr>
          <p:cNvPr id="9" name="Text Placeholder 8">
            <a:extLst>
              <a:ext uri="{FF2B5EF4-FFF2-40B4-BE49-F238E27FC236}">
                <a16:creationId xmlns:a16="http://schemas.microsoft.com/office/drawing/2014/main" id="{889DE1C4-3E4F-C1C8-D682-E4B2BB2854F7}"/>
              </a:ext>
            </a:extLst>
          </p:cNvPr>
          <p:cNvSpPr>
            <a:spLocks noGrp="1"/>
          </p:cNvSpPr>
          <p:nvPr>
            <p:ph type="body" idx="1"/>
          </p:nvPr>
        </p:nvSpPr>
        <p:spPr>
          <a:xfrm>
            <a:off x="954875" y="1353996"/>
            <a:ext cx="4580686" cy="823912"/>
          </a:xfrm>
          <a:prstGeom prst="flowChartAlternateProcess">
            <a:avLst/>
          </a:prstGeom>
          <a:solidFill>
            <a:schemeClr val="accent2"/>
          </a:solidFill>
        </p:spPr>
        <p:style>
          <a:lnRef idx="2">
            <a:schemeClr val="accent3"/>
          </a:lnRef>
          <a:fillRef idx="1">
            <a:schemeClr val="lt1"/>
          </a:fillRef>
          <a:effectRef idx="0">
            <a:schemeClr val="accent3"/>
          </a:effectRef>
          <a:fontRef idx="minor">
            <a:schemeClr val="dk1"/>
          </a:fontRef>
        </p:style>
        <p:txBody>
          <a:bodyPr>
            <a:normAutofit lnSpcReduction="10000"/>
          </a:bodyPr>
          <a:lstStyle/>
          <a:p>
            <a:pPr algn="ctr"/>
            <a:r>
              <a:rPr lang="en-US"/>
              <a:t>GA Supportive Housing Institute</a:t>
            </a:r>
          </a:p>
        </p:txBody>
      </p:sp>
      <p:sp>
        <p:nvSpPr>
          <p:cNvPr id="10" name="Content Placeholder 9">
            <a:extLst>
              <a:ext uri="{FF2B5EF4-FFF2-40B4-BE49-F238E27FC236}">
                <a16:creationId xmlns:a16="http://schemas.microsoft.com/office/drawing/2014/main" id="{90D7A382-1A82-C475-5004-4C7731435165}"/>
              </a:ext>
            </a:extLst>
          </p:cNvPr>
          <p:cNvSpPr>
            <a:spLocks noGrp="1"/>
          </p:cNvSpPr>
          <p:nvPr>
            <p:ph sz="half" idx="2"/>
          </p:nvPr>
        </p:nvSpPr>
        <p:spPr>
          <a:xfrm>
            <a:off x="954875" y="2267389"/>
            <a:ext cx="4728170" cy="4392933"/>
          </a:xfrm>
        </p:spPr>
        <p:txBody>
          <a:bodyPr vert="horz" lIns="91440" tIns="45720" rIns="91440" bIns="45720" rtlCol="0" anchor="t">
            <a:noAutofit/>
          </a:bodyPr>
          <a:lstStyle/>
          <a:p>
            <a:pPr>
              <a:lnSpc>
                <a:spcPct val="100000"/>
              </a:lnSpc>
            </a:pPr>
            <a:r>
              <a:rPr lang="en-US" sz="1600" b="1">
                <a:cs typeface="Arial"/>
              </a:rPr>
              <a:t>Partnership with CSH</a:t>
            </a:r>
            <a:endParaRPr lang="en-US" sz="1600" b="1"/>
          </a:p>
          <a:p>
            <a:pPr>
              <a:lnSpc>
                <a:spcPct val="100000"/>
              </a:lnSpc>
            </a:pPr>
            <a:r>
              <a:rPr lang="en-US" sz="1600" b="1"/>
              <a:t>Goal</a:t>
            </a:r>
            <a:r>
              <a:rPr lang="en-US" sz="1600"/>
              <a:t>: Build knowledge and capacity around Supportive Housing development</a:t>
            </a:r>
            <a:endParaRPr lang="en-US" sz="1600">
              <a:cs typeface="Arial"/>
            </a:endParaRPr>
          </a:p>
          <a:p>
            <a:pPr>
              <a:lnSpc>
                <a:spcPct val="100000"/>
              </a:lnSpc>
            </a:pPr>
            <a:r>
              <a:rPr lang="en-US" sz="1600" b="1"/>
              <a:t>Key Benefits for Participants</a:t>
            </a:r>
            <a:r>
              <a:rPr lang="en-US" sz="1600"/>
              <a:t>: </a:t>
            </a:r>
            <a:endParaRPr lang="en-US" sz="1600">
              <a:cs typeface="Arial"/>
            </a:endParaRPr>
          </a:p>
          <a:p>
            <a:pPr marL="457200" lvl="1">
              <a:lnSpc>
                <a:spcPct val="100000"/>
              </a:lnSpc>
            </a:pPr>
            <a:r>
              <a:rPr lang="en-US" sz="1600"/>
              <a:t>5-month training institute September - January</a:t>
            </a:r>
            <a:endParaRPr lang="en-US" sz="1600">
              <a:cs typeface="Arial"/>
            </a:endParaRPr>
          </a:p>
          <a:p>
            <a:pPr marL="457200" lvl="1">
              <a:lnSpc>
                <a:spcPct val="100000"/>
              </a:lnSpc>
            </a:pPr>
            <a:r>
              <a:rPr lang="en-US" sz="1600">
                <a:cs typeface="Arial"/>
              </a:rPr>
              <a:t>Teams work on real world project concept to prepare for development</a:t>
            </a:r>
            <a:endParaRPr lang="en-US" sz="1600"/>
          </a:p>
          <a:p>
            <a:pPr marL="457200" lvl="1">
              <a:lnSpc>
                <a:spcPct val="100000"/>
              </a:lnSpc>
            </a:pPr>
            <a:r>
              <a:rPr lang="en-US" sz="1600"/>
              <a:t>Technical assistance for developer teams</a:t>
            </a:r>
            <a:endParaRPr lang="en-US" sz="1600">
              <a:cs typeface="Arial"/>
            </a:endParaRPr>
          </a:p>
          <a:p>
            <a:pPr marL="457200" lvl="1">
              <a:lnSpc>
                <a:spcPct val="100000"/>
              </a:lnSpc>
            </a:pPr>
            <a:r>
              <a:rPr lang="en-US" sz="1600">
                <a:cs typeface="Arial"/>
              </a:rPr>
              <a:t>Opportunity for competitive funding points</a:t>
            </a:r>
            <a:endParaRPr lang="en-US" sz="1600"/>
          </a:p>
          <a:p>
            <a:pPr>
              <a:lnSpc>
                <a:spcPct val="100000"/>
              </a:lnSpc>
            </a:pPr>
            <a:r>
              <a:rPr lang="en-US" sz="1600" b="1"/>
              <a:t>2025 Outcomes</a:t>
            </a:r>
            <a:r>
              <a:rPr lang="en-US" sz="1600"/>
              <a:t>:</a:t>
            </a:r>
            <a:endParaRPr lang="en-US" sz="1600">
              <a:cs typeface="Arial"/>
            </a:endParaRPr>
          </a:p>
          <a:p>
            <a:pPr marL="457200" lvl="1">
              <a:lnSpc>
                <a:spcPct val="100000"/>
              </a:lnSpc>
            </a:pPr>
            <a:r>
              <a:rPr lang="en-US" sz="1600">
                <a:cs typeface="Arial"/>
              </a:rPr>
              <a:t>5+ teams participated in Georgia SHI</a:t>
            </a:r>
          </a:p>
        </p:txBody>
      </p:sp>
      <p:sp>
        <p:nvSpPr>
          <p:cNvPr id="17" name="Text Placeholder 8">
            <a:extLst>
              <a:ext uri="{FF2B5EF4-FFF2-40B4-BE49-F238E27FC236}">
                <a16:creationId xmlns:a16="http://schemas.microsoft.com/office/drawing/2014/main" id="{82E21674-93AD-3470-201E-24C8BB049827}"/>
              </a:ext>
            </a:extLst>
          </p:cNvPr>
          <p:cNvSpPr txBox="1">
            <a:spLocks/>
          </p:cNvSpPr>
          <p:nvPr/>
        </p:nvSpPr>
        <p:spPr>
          <a:xfrm>
            <a:off x="6188164" y="1355424"/>
            <a:ext cx="4580685" cy="823912"/>
          </a:xfrm>
          <a:prstGeom prst="flowChartAlternateProcess">
            <a:avLst/>
          </a:prstGeom>
          <a:solidFill>
            <a:schemeClr val="accent1">
              <a:lumMod val="40000"/>
              <a:lumOff val="60000"/>
            </a:schemeClr>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9pPr>
          </a:lstStyle>
          <a:p>
            <a:pPr algn="ctr"/>
            <a:r>
              <a:rPr lang="en-US">
                <a:cs typeface="Arial"/>
              </a:rPr>
              <a:t>Development Funding</a:t>
            </a:r>
          </a:p>
        </p:txBody>
      </p:sp>
      <p:sp>
        <p:nvSpPr>
          <p:cNvPr id="3" name="Rectangle 2">
            <a:extLst>
              <a:ext uri="{FF2B5EF4-FFF2-40B4-BE49-F238E27FC236}">
                <a16:creationId xmlns:a16="http://schemas.microsoft.com/office/drawing/2014/main" id="{C9C52293-3DDE-2D78-5925-87973FD5E333}"/>
              </a:ext>
            </a:extLst>
          </p:cNvPr>
          <p:cNvSpPr/>
          <p:nvPr/>
        </p:nvSpPr>
        <p:spPr>
          <a:xfrm>
            <a:off x="954875" y="2267389"/>
            <a:ext cx="4580686" cy="3817862"/>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090672-C6FA-DF96-F1A0-99FA04B2FBC2}"/>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832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2D5F3-06A9-4A5C-874D-FB0F408E909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49227F2-A89E-EE61-1CF2-01AC20B9F2B6}"/>
              </a:ext>
            </a:extLst>
          </p:cNvPr>
          <p:cNvSpPr/>
          <p:nvPr/>
        </p:nvSpPr>
        <p:spPr>
          <a:xfrm>
            <a:off x="1931669" y="6174732"/>
            <a:ext cx="8328660" cy="2641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43C8FCF-7265-1BC3-60CA-189663115DBB}"/>
              </a:ext>
            </a:extLst>
          </p:cNvPr>
          <p:cNvSpPr>
            <a:spLocks noGrp="1"/>
          </p:cNvSpPr>
          <p:nvPr>
            <p:ph type="title"/>
          </p:nvPr>
        </p:nvSpPr>
        <p:spPr>
          <a:xfrm>
            <a:off x="2146132" y="419100"/>
            <a:ext cx="7715408" cy="1142048"/>
          </a:xfrm>
        </p:spPr>
        <p:txBody>
          <a:bodyPr/>
          <a:lstStyle/>
          <a:p>
            <a:pPr algn="ctr"/>
            <a:r>
              <a:rPr lang="en-US" b="1"/>
              <a:t>DCA Supportive Housing Pipeline</a:t>
            </a:r>
          </a:p>
        </p:txBody>
      </p:sp>
      <p:sp>
        <p:nvSpPr>
          <p:cNvPr id="9" name="Text Placeholder 8">
            <a:extLst>
              <a:ext uri="{FF2B5EF4-FFF2-40B4-BE49-F238E27FC236}">
                <a16:creationId xmlns:a16="http://schemas.microsoft.com/office/drawing/2014/main" id="{BB8452FA-EEB9-A735-8E91-6A513670C7EA}"/>
              </a:ext>
            </a:extLst>
          </p:cNvPr>
          <p:cNvSpPr>
            <a:spLocks noGrp="1"/>
          </p:cNvSpPr>
          <p:nvPr>
            <p:ph type="body" idx="1"/>
          </p:nvPr>
        </p:nvSpPr>
        <p:spPr>
          <a:xfrm>
            <a:off x="954875" y="1353996"/>
            <a:ext cx="4580686" cy="823912"/>
          </a:xfrm>
          <a:prstGeom prst="flowChartAlternateProcess">
            <a:avLst/>
          </a:prstGeom>
          <a:solidFill>
            <a:schemeClr val="accent2"/>
          </a:solidFill>
        </p:spPr>
        <p:style>
          <a:lnRef idx="2">
            <a:schemeClr val="accent3"/>
          </a:lnRef>
          <a:fillRef idx="1">
            <a:schemeClr val="lt1"/>
          </a:fillRef>
          <a:effectRef idx="0">
            <a:schemeClr val="accent3"/>
          </a:effectRef>
          <a:fontRef idx="minor">
            <a:schemeClr val="dk1"/>
          </a:fontRef>
        </p:style>
        <p:txBody>
          <a:bodyPr>
            <a:normAutofit lnSpcReduction="10000"/>
          </a:bodyPr>
          <a:lstStyle/>
          <a:p>
            <a:pPr algn="ctr"/>
            <a:r>
              <a:rPr lang="en-US"/>
              <a:t>GA Supportive Housing Institute</a:t>
            </a:r>
          </a:p>
        </p:txBody>
      </p:sp>
      <p:sp>
        <p:nvSpPr>
          <p:cNvPr id="10" name="Content Placeholder 9">
            <a:extLst>
              <a:ext uri="{FF2B5EF4-FFF2-40B4-BE49-F238E27FC236}">
                <a16:creationId xmlns:a16="http://schemas.microsoft.com/office/drawing/2014/main" id="{C5A05670-700B-50D8-E60E-005EA11633E3}"/>
              </a:ext>
            </a:extLst>
          </p:cNvPr>
          <p:cNvSpPr>
            <a:spLocks noGrp="1"/>
          </p:cNvSpPr>
          <p:nvPr>
            <p:ph sz="half" idx="2"/>
          </p:nvPr>
        </p:nvSpPr>
        <p:spPr>
          <a:xfrm>
            <a:off x="954875" y="2267389"/>
            <a:ext cx="4728170" cy="4392933"/>
          </a:xfrm>
        </p:spPr>
        <p:txBody>
          <a:bodyPr vert="horz" lIns="91440" tIns="45720" rIns="91440" bIns="45720" rtlCol="0" anchor="t">
            <a:noAutofit/>
          </a:bodyPr>
          <a:lstStyle/>
          <a:p>
            <a:pPr>
              <a:lnSpc>
                <a:spcPct val="100000"/>
              </a:lnSpc>
            </a:pPr>
            <a:r>
              <a:rPr lang="en-US" sz="1600" b="1">
                <a:cs typeface="Arial"/>
              </a:rPr>
              <a:t>Partnership with CSH</a:t>
            </a:r>
            <a:endParaRPr lang="en-US" sz="1600" b="1"/>
          </a:p>
          <a:p>
            <a:pPr>
              <a:lnSpc>
                <a:spcPct val="100000"/>
              </a:lnSpc>
            </a:pPr>
            <a:r>
              <a:rPr lang="en-US" sz="1600" b="1"/>
              <a:t>Goal</a:t>
            </a:r>
            <a:r>
              <a:rPr lang="en-US" sz="1600"/>
              <a:t>: Build knowledge and capacity around Supportive Housing development</a:t>
            </a:r>
            <a:endParaRPr lang="en-US" sz="1600">
              <a:cs typeface="Arial"/>
            </a:endParaRPr>
          </a:p>
          <a:p>
            <a:pPr>
              <a:lnSpc>
                <a:spcPct val="100000"/>
              </a:lnSpc>
            </a:pPr>
            <a:r>
              <a:rPr lang="en-US" sz="1600" b="1"/>
              <a:t>Key Benefits for Participants</a:t>
            </a:r>
            <a:r>
              <a:rPr lang="en-US" sz="1600"/>
              <a:t>: </a:t>
            </a:r>
            <a:endParaRPr lang="en-US" sz="1600">
              <a:cs typeface="Arial"/>
            </a:endParaRPr>
          </a:p>
          <a:p>
            <a:pPr marL="457200" lvl="1">
              <a:lnSpc>
                <a:spcPct val="100000"/>
              </a:lnSpc>
            </a:pPr>
            <a:r>
              <a:rPr lang="en-US" sz="1600"/>
              <a:t>5-month training institute September - January</a:t>
            </a:r>
            <a:endParaRPr lang="en-US" sz="1600">
              <a:cs typeface="Arial"/>
            </a:endParaRPr>
          </a:p>
          <a:p>
            <a:pPr marL="457200" lvl="1">
              <a:lnSpc>
                <a:spcPct val="100000"/>
              </a:lnSpc>
            </a:pPr>
            <a:r>
              <a:rPr lang="en-US" sz="1600">
                <a:cs typeface="Arial"/>
              </a:rPr>
              <a:t>Teams work on real world project concept to prepare for development</a:t>
            </a:r>
            <a:endParaRPr lang="en-US" sz="1600"/>
          </a:p>
          <a:p>
            <a:pPr marL="457200" lvl="1">
              <a:lnSpc>
                <a:spcPct val="100000"/>
              </a:lnSpc>
            </a:pPr>
            <a:r>
              <a:rPr lang="en-US" sz="1600"/>
              <a:t>Technical assistance for developer teams</a:t>
            </a:r>
            <a:endParaRPr lang="en-US" sz="1600">
              <a:cs typeface="Arial"/>
            </a:endParaRPr>
          </a:p>
          <a:p>
            <a:pPr marL="457200" lvl="1">
              <a:lnSpc>
                <a:spcPct val="100000"/>
              </a:lnSpc>
            </a:pPr>
            <a:r>
              <a:rPr lang="en-US" sz="1600">
                <a:cs typeface="Arial"/>
              </a:rPr>
              <a:t>Opportunity for competitive funding points</a:t>
            </a:r>
            <a:endParaRPr lang="en-US" sz="1600"/>
          </a:p>
          <a:p>
            <a:pPr>
              <a:lnSpc>
                <a:spcPct val="100000"/>
              </a:lnSpc>
            </a:pPr>
            <a:r>
              <a:rPr lang="en-US" sz="1600" b="1"/>
              <a:t>2025 Outcomes</a:t>
            </a:r>
            <a:r>
              <a:rPr lang="en-US" sz="1600"/>
              <a:t>:</a:t>
            </a:r>
            <a:endParaRPr lang="en-US" sz="1600">
              <a:cs typeface="Arial"/>
            </a:endParaRPr>
          </a:p>
          <a:p>
            <a:pPr marL="457200" lvl="1">
              <a:lnSpc>
                <a:spcPct val="100000"/>
              </a:lnSpc>
            </a:pPr>
            <a:r>
              <a:rPr lang="en-US" sz="1600">
                <a:cs typeface="Arial"/>
              </a:rPr>
              <a:t>5+ teams participated in Georgia SHI</a:t>
            </a:r>
          </a:p>
        </p:txBody>
      </p:sp>
      <p:sp>
        <p:nvSpPr>
          <p:cNvPr id="17" name="Text Placeholder 8">
            <a:extLst>
              <a:ext uri="{FF2B5EF4-FFF2-40B4-BE49-F238E27FC236}">
                <a16:creationId xmlns:a16="http://schemas.microsoft.com/office/drawing/2014/main" id="{B70C574F-421B-FCA8-2241-1C2E70E961A4}"/>
              </a:ext>
            </a:extLst>
          </p:cNvPr>
          <p:cNvSpPr txBox="1">
            <a:spLocks/>
          </p:cNvSpPr>
          <p:nvPr/>
        </p:nvSpPr>
        <p:spPr>
          <a:xfrm>
            <a:off x="6188164" y="1355424"/>
            <a:ext cx="4580685" cy="823912"/>
          </a:xfrm>
          <a:prstGeom prst="flowChartAlternateProcess">
            <a:avLst/>
          </a:prstGeom>
          <a:solidFill>
            <a:schemeClr val="accent1">
              <a:lumMod val="40000"/>
              <a:lumOff val="60000"/>
            </a:schemeClr>
          </a:solidFill>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b="1" kern="1200">
                <a:solidFill>
                  <a:schemeClr val="dk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b="1" kern="1200">
                <a:solidFill>
                  <a:schemeClr val="dk1"/>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b="1" kern="1200">
                <a:solidFill>
                  <a:schemeClr val="dk1"/>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dk1"/>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b="1"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dk1"/>
                </a:solidFill>
                <a:latin typeface="+mn-lt"/>
                <a:ea typeface="+mn-ea"/>
                <a:cs typeface="+mn-cs"/>
              </a:defRPr>
            </a:lvl9pPr>
          </a:lstStyle>
          <a:p>
            <a:pPr algn="ctr"/>
            <a:r>
              <a:rPr lang="en-US">
                <a:cs typeface="Arial"/>
              </a:rPr>
              <a:t>Development Funding</a:t>
            </a:r>
          </a:p>
        </p:txBody>
      </p:sp>
      <p:sp>
        <p:nvSpPr>
          <p:cNvPr id="5" name="Content Placeholder 9">
            <a:extLst>
              <a:ext uri="{FF2B5EF4-FFF2-40B4-BE49-F238E27FC236}">
                <a16:creationId xmlns:a16="http://schemas.microsoft.com/office/drawing/2014/main" id="{44A044EF-9704-E0C5-6A28-6271732121AF}"/>
              </a:ext>
            </a:extLst>
          </p:cNvPr>
          <p:cNvSpPr txBox="1">
            <a:spLocks/>
          </p:cNvSpPr>
          <p:nvPr/>
        </p:nvSpPr>
        <p:spPr>
          <a:xfrm>
            <a:off x="6096244" y="2267389"/>
            <a:ext cx="4672605" cy="43929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600" b="1"/>
              <a:t>Funding Opportunities</a:t>
            </a:r>
            <a:endParaRPr lang="en-US" sz="1600">
              <a:cs typeface="Arial"/>
            </a:endParaRPr>
          </a:p>
          <a:p>
            <a:pPr marL="457200" lvl="1">
              <a:lnSpc>
                <a:spcPct val="100000"/>
              </a:lnSpc>
            </a:pPr>
            <a:r>
              <a:rPr lang="en-US" sz="1600"/>
              <a:t>2025 &amp; 2026 Single-Site Supportive Housing NOFO – National Housing Trust Fund</a:t>
            </a:r>
            <a:endParaRPr lang="en-US" sz="1600">
              <a:cs typeface="Arial"/>
            </a:endParaRPr>
          </a:p>
          <a:p>
            <a:pPr marL="457200" lvl="1">
              <a:lnSpc>
                <a:spcPct val="100000"/>
              </a:lnSpc>
            </a:pPr>
            <a:r>
              <a:rPr lang="en-US" sz="1600">
                <a:cs typeface="Arial"/>
              </a:rPr>
              <a:t>2025 &amp; 2026 9% LIHTC – General Set Aside for Single Site Supportive Housing</a:t>
            </a:r>
          </a:p>
          <a:p>
            <a:pPr marL="457200" lvl="1">
              <a:lnSpc>
                <a:spcPct val="100000"/>
              </a:lnSpc>
            </a:pPr>
            <a:r>
              <a:rPr lang="en-US" sz="1600">
                <a:cs typeface="Arial"/>
              </a:rPr>
              <a:t>2025 &amp; 2026 9% or 4% LIHTC – Integrated Supportive Housing QAP points</a:t>
            </a:r>
            <a:endParaRPr lang="en-US" sz="1600"/>
          </a:p>
          <a:p>
            <a:pPr>
              <a:lnSpc>
                <a:spcPct val="100000"/>
              </a:lnSpc>
            </a:pPr>
            <a:r>
              <a:rPr lang="en-US" sz="1600" b="1"/>
              <a:t>2025 outcomes</a:t>
            </a:r>
            <a:r>
              <a:rPr lang="en-US" sz="1600"/>
              <a:t>:</a:t>
            </a:r>
            <a:endParaRPr lang="en-US" sz="1600">
              <a:cs typeface="Arial"/>
            </a:endParaRPr>
          </a:p>
          <a:p>
            <a:pPr marL="457200" lvl="1">
              <a:lnSpc>
                <a:spcPct val="100000"/>
              </a:lnSpc>
            </a:pPr>
            <a:r>
              <a:rPr lang="en-US" sz="1600">
                <a:cs typeface="Arial"/>
              </a:rPr>
              <a:t>2 SHI projects fully funded (NHTF/HOME, LIHTC &amp; PBVs) </a:t>
            </a:r>
          </a:p>
          <a:p>
            <a:pPr marL="457200" lvl="1">
              <a:lnSpc>
                <a:spcPct val="100000"/>
              </a:lnSpc>
            </a:pPr>
            <a:r>
              <a:rPr lang="en-US" sz="1600">
                <a:cs typeface="Arial"/>
              </a:rPr>
              <a:t>102 new units of Supportive Housing funded</a:t>
            </a:r>
          </a:p>
          <a:p>
            <a:pPr marL="914400" lvl="2">
              <a:lnSpc>
                <a:spcPct val="100000"/>
              </a:lnSpc>
            </a:pPr>
            <a:r>
              <a:rPr lang="en-US">
                <a:cs typeface="Arial"/>
              </a:rPr>
              <a:t>Atlanta – 42 units for homeless seniors</a:t>
            </a:r>
          </a:p>
          <a:p>
            <a:pPr marL="914400" lvl="2">
              <a:lnSpc>
                <a:spcPct val="100000"/>
              </a:lnSpc>
            </a:pPr>
            <a:r>
              <a:rPr lang="en-US">
                <a:cs typeface="Arial"/>
              </a:rPr>
              <a:t>North Georgia – 60 units for homeless DV survivors</a:t>
            </a:r>
          </a:p>
          <a:p>
            <a:pPr marL="914400" lvl="2">
              <a:lnSpc>
                <a:spcPct val="100000"/>
              </a:lnSpc>
            </a:pPr>
            <a:endParaRPr lang="en-US" sz="1100">
              <a:cs typeface="Arial"/>
            </a:endParaRPr>
          </a:p>
        </p:txBody>
      </p:sp>
      <p:sp>
        <p:nvSpPr>
          <p:cNvPr id="3" name="Rectangle 2">
            <a:extLst>
              <a:ext uri="{FF2B5EF4-FFF2-40B4-BE49-F238E27FC236}">
                <a16:creationId xmlns:a16="http://schemas.microsoft.com/office/drawing/2014/main" id="{E12C0614-A0D7-2292-B039-4F7EAAFBEF8B}"/>
              </a:ext>
            </a:extLst>
          </p:cNvPr>
          <p:cNvSpPr/>
          <p:nvPr/>
        </p:nvSpPr>
        <p:spPr>
          <a:xfrm>
            <a:off x="6188163" y="2267389"/>
            <a:ext cx="4580686" cy="4084249"/>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5592D5-394D-C065-BEF1-A71D0707F752}"/>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648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82CAF-6D47-D788-1C87-E26CFB7BE379}"/>
            </a:ext>
          </a:extLst>
        </p:cNvPr>
        <p:cNvGrpSpPr/>
        <p:nvPr/>
      </p:nvGrpSpPr>
      <p:grpSpPr>
        <a:xfrm>
          <a:off x="0" y="0"/>
          <a:ext cx="0" cy="0"/>
          <a:chOff x="0" y="0"/>
          <a:chExt cx="0" cy="0"/>
        </a:xfrm>
      </p:grpSpPr>
      <p:sp>
        <p:nvSpPr>
          <p:cNvPr id="8" name="Freeform 8">
            <a:extLst>
              <a:ext uri="{FF2B5EF4-FFF2-40B4-BE49-F238E27FC236}">
                <a16:creationId xmlns:a16="http://schemas.microsoft.com/office/drawing/2014/main" id="{972E4087-ACF6-8C60-6C24-4B0F766243E9}"/>
              </a:ext>
            </a:extLst>
          </p:cNvPr>
          <p:cNvSpPr/>
          <p:nvPr/>
        </p:nvSpPr>
        <p:spPr>
          <a:xfrm>
            <a:off x="223920" y="1334483"/>
            <a:ext cx="11744160" cy="4844466"/>
          </a:xfrm>
          <a:custGeom>
            <a:avLst/>
            <a:gdLst/>
            <a:ahLst/>
            <a:cxnLst/>
            <a:rect l="l" t="t" r="r" b="b"/>
            <a:pathLst>
              <a:path w="16230600" h="6695123">
                <a:moveTo>
                  <a:pt x="0" y="0"/>
                </a:moveTo>
                <a:lnTo>
                  <a:pt x="16230600" y="0"/>
                </a:lnTo>
                <a:lnTo>
                  <a:pt x="16230600" y="6695123"/>
                </a:lnTo>
                <a:lnTo>
                  <a:pt x="0" y="669512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a:extLst>
              <a:ext uri="{FF2B5EF4-FFF2-40B4-BE49-F238E27FC236}">
                <a16:creationId xmlns:a16="http://schemas.microsoft.com/office/drawing/2014/main" id="{F0BDB03B-9B71-9FFE-7B07-E0CA31D107D0}"/>
              </a:ext>
            </a:extLst>
          </p:cNvPr>
          <p:cNvSpPr/>
          <p:nvPr/>
        </p:nvSpPr>
        <p:spPr>
          <a:xfrm>
            <a:off x="5154840" y="2775990"/>
            <a:ext cx="1897881" cy="1897881"/>
          </a:xfrm>
          <a:custGeom>
            <a:avLst/>
            <a:gdLst/>
            <a:ahLst/>
            <a:cxnLst/>
            <a:rect l="l" t="t" r="r" b="b"/>
            <a:pathLst>
              <a:path w="2846821" h="2846821">
                <a:moveTo>
                  <a:pt x="0" y="0"/>
                </a:moveTo>
                <a:lnTo>
                  <a:pt x="2846820" y="0"/>
                </a:lnTo>
                <a:lnTo>
                  <a:pt x="2846820" y="2846821"/>
                </a:lnTo>
                <a:lnTo>
                  <a:pt x="0" y="28468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8D03C4A-1032-D489-8DF6-82EB3F06FDCE}"/>
              </a:ext>
            </a:extLst>
          </p:cNvPr>
          <p:cNvSpPr/>
          <p:nvPr/>
        </p:nvSpPr>
        <p:spPr>
          <a:xfrm>
            <a:off x="3181564" y="1307067"/>
            <a:ext cx="1056407" cy="1056407"/>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91BC0259-5FD4-738D-31AA-2E788EE438DA}"/>
              </a:ext>
            </a:extLst>
          </p:cNvPr>
          <p:cNvSpPr/>
          <p:nvPr/>
        </p:nvSpPr>
        <p:spPr>
          <a:xfrm>
            <a:off x="2788462" y="3306151"/>
            <a:ext cx="1056407" cy="1056407"/>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4">
            <a:extLst>
              <a:ext uri="{FF2B5EF4-FFF2-40B4-BE49-F238E27FC236}">
                <a16:creationId xmlns:a16="http://schemas.microsoft.com/office/drawing/2014/main" id="{535C46BA-0233-133E-E933-926BE95A482F}"/>
              </a:ext>
            </a:extLst>
          </p:cNvPr>
          <p:cNvSpPr/>
          <p:nvPr/>
        </p:nvSpPr>
        <p:spPr>
          <a:xfrm>
            <a:off x="8002155" y="5149957"/>
            <a:ext cx="1056407" cy="1056407"/>
          </a:xfrm>
          <a:custGeom>
            <a:avLst/>
            <a:gdLst/>
            <a:ahLst/>
            <a:cxnLst/>
            <a:rect l="l" t="t" r="r" b="b"/>
            <a:pathLst>
              <a:path w="1584610" h="1584610">
                <a:moveTo>
                  <a:pt x="0" y="0"/>
                </a:moveTo>
                <a:lnTo>
                  <a:pt x="1584611" y="0"/>
                </a:lnTo>
                <a:lnTo>
                  <a:pt x="1584611" y="1584611"/>
                </a:lnTo>
                <a:lnTo>
                  <a:pt x="0" y="15846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a:extLst>
              <a:ext uri="{FF2B5EF4-FFF2-40B4-BE49-F238E27FC236}">
                <a16:creationId xmlns:a16="http://schemas.microsoft.com/office/drawing/2014/main" id="{A652BC9A-1DC8-0050-D6FD-8BA85D04139C}"/>
              </a:ext>
            </a:extLst>
          </p:cNvPr>
          <p:cNvSpPr/>
          <p:nvPr/>
        </p:nvSpPr>
        <p:spPr>
          <a:xfrm>
            <a:off x="3201653" y="5149957"/>
            <a:ext cx="1056407" cy="1056407"/>
          </a:xfrm>
          <a:custGeom>
            <a:avLst/>
            <a:gdLst/>
            <a:ahLst/>
            <a:cxnLst/>
            <a:rect l="l" t="t" r="r" b="b"/>
            <a:pathLst>
              <a:path w="1584610" h="1584610">
                <a:moveTo>
                  <a:pt x="0" y="0"/>
                </a:moveTo>
                <a:lnTo>
                  <a:pt x="1584611" y="0"/>
                </a:lnTo>
                <a:lnTo>
                  <a:pt x="1584611" y="1584611"/>
                </a:lnTo>
                <a:lnTo>
                  <a:pt x="0" y="15846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6">
            <a:extLst>
              <a:ext uri="{FF2B5EF4-FFF2-40B4-BE49-F238E27FC236}">
                <a16:creationId xmlns:a16="http://schemas.microsoft.com/office/drawing/2014/main" id="{F3139825-54C8-6C23-0566-B5A05E1935EA}"/>
              </a:ext>
            </a:extLst>
          </p:cNvPr>
          <p:cNvSpPr/>
          <p:nvPr/>
        </p:nvSpPr>
        <p:spPr>
          <a:xfrm>
            <a:off x="5276490" y="2889051"/>
            <a:ext cx="1671758" cy="1671758"/>
          </a:xfrm>
          <a:custGeom>
            <a:avLst/>
            <a:gdLst/>
            <a:ahLst/>
            <a:cxnLst/>
            <a:rect l="l" t="t" r="r" b="b"/>
            <a:pathLst>
              <a:path w="2507637" h="2507637">
                <a:moveTo>
                  <a:pt x="0" y="0"/>
                </a:moveTo>
                <a:lnTo>
                  <a:pt x="2507638" y="0"/>
                </a:lnTo>
                <a:lnTo>
                  <a:pt x="2507638" y="2507637"/>
                </a:lnTo>
                <a:lnTo>
                  <a:pt x="0" y="25076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8">
            <a:extLst>
              <a:ext uri="{FF2B5EF4-FFF2-40B4-BE49-F238E27FC236}">
                <a16:creationId xmlns:a16="http://schemas.microsoft.com/office/drawing/2014/main" id="{6BE4B453-1C87-A482-51B8-32AB0F3BD7ED}"/>
              </a:ext>
            </a:extLst>
          </p:cNvPr>
          <p:cNvSpPr/>
          <p:nvPr/>
        </p:nvSpPr>
        <p:spPr>
          <a:xfrm>
            <a:off x="3241524" y="1370000"/>
            <a:ext cx="930541" cy="930541"/>
          </a:xfrm>
          <a:custGeom>
            <a:avLst/>
            <a:gdLst/>
            <a:ahLst/>
            <a:cxnLst/>
            <a:rect l="l" t="t" r="r" b="b"/>
            <a:pathLst>
              <a:path w="1395812" h="1395812">
                <a:moveTo>
                  <a:pt x="0" y="0"/>
                </a:moveTo>
                <a:lnTo>
                  <a:pt x="1395813" y="0"/>
                </a:lnTo>
                <a:lnTo>
                  <a:pt x="1395813" y="1395812"/>
                </a:lnTo>
                <a:lnTo>
                  <a:pt x="0" y="1395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20">
            <a:extLst>
              <a:ext uri="{FF2B5EF4-FFF2-40B4-BE49-F238E27FC236}">
                <a16:creationId xmlns:a16="http://schemas.microsoft.com/office/drawing/2014/main" id="{917DEDBC-BFDD-1790-D819-10C289F7ACFE}"/>
              </a:ext>
            </a:extLst>
          </p:cNvPr>
          <p:cNvSpPr/>
          <p:nvPr/>
        </p:nvSpPr>
        <p:spPr>
          <a:xfrm>
            <a:off x="2857480" y="3369084"/>
            <a:ext cx="930541" cy="930541"/>
          </a:xfrm>
          <a:custGeom>
            <a:avLst/>
            <a:gdLst/>
            <a:ahLst/>
            <a:cxnLst/>
            <a:rect l="l" t="t" r="r" b="b"/>
            <a:pathLst>
              <a:path w="1395812" h="1395812">
                <a:moveTo>
                  <a:pt x="0" y="0"/>
                </a:moveTo>
                <a:lnTo>
                  <a:pt x="1395812" y="0"/>
                </a:lnTo>
                <a:lnTo>
                  <a:pt x="1395812" y="1395813"/>
                </a:lnTo>
                <a:lnTo>
                  <a:pt x="0" y="1395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a:extLst>
              <a:ext uri="{FF2B5EF4-FFF2-40B4-BE49-F238E27FC236}">
                <a16:creationId xmlns:a16="http://schemas.microsoft.com/office/drawing/2014/main" id="{0A2A4B3C-F1E5-F5D6-9ADA-9813B6B28F54}"/>
              </a:ext>
            </a:extLst>
          </p:cNvPr>
          <p:cNvSpPr/>
          <p:nvPr/>
        </p:nvSpPr>
        <p:spPr>
          <a:xfrm>
            <a:off x="8069869" y="5212890"/>
            <a:ext cx="930541" cy="930541"/>
          </a:xfrm>
          <a:custGeom>
            <a:avLst/>
            <a:gdLst/>
            <a:ahLst/>
            <a:cxnLst/>
            <a:rect l="l" t="t" r="r" b="b"/>
            <a:pathLst>
              <a:path w="1395812" h="1395812">
                <a:moveTo>
                  <a:pt x="0" y="0"/>
                </a:moveTo>
                <a:lnTo>
                  <a:pt x="1395812" y="0"/>
                </a:lnTo>
                <a:lnTo>
                  <a:pt x="1395812" y="1395813"/>
                </a:lnTo>
                <a:lnTo>
                  <a:pt x="0" y="1395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2">
            <a:extLst>
              <a:ext uri="{FF2B5EF4-FFF2-40B4-BE49-F238E27FC236}">
                <a16:creationId xmlns:a16="http://schemas.microsoft.com/office/drawing/2014/main" id="{E4CA7A19-5265-375A-3ACF-0D5C170F8C4A}"/>
              </a:ext>
            </a:extLst>
          </p:cNvPr>
          <p:cNvSpPr/>
          <p:nvPr/>
        </p:nvSpPr>
        <p:spPr>
          <a:xfrm>
            <a:off x="3269367" y="5212890"/>
            <a:ext cx="930541" cy="930541"/>
          </a:xfrm>
          <a:custGeom>
            <a:avLst/>
            <a:gdLst/>
            <a:ahLst/>
            <a:cxnLst/>
            <a:rect l="l" t="t" r="r" b="b"/>
            <a:pathLst>
              <a:path w="1395812" h="1395812">
                <a:moveTo>
                  <a:pt x="0" y="0"/>
                </a:moveTo>
                <a:lnTo>
                  <a:pt x="1395812" y="0"/>
                </a:lnTo>
                <a:lnTo>
                  <a:pt x="1395812" y="1395813"/>
                </a:lnTo>
                <a:lnTo>
                  <a:pt x="0" y="13958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a:extLst>
              <a:ext uri="{FF2B5EF4-FFF2-40B4-BE49-F238E27FC236}">
                <a16:creationId xmlns:a16="http://schemas.microsoft.com/office/drawing/2014/main" id="{33F8CADB-8A8B-FD05-D17C-E5FAA9935E33}"/>
              </a:ext>
            </a:extLst>
          </p:cNvPr>
          <p:cNvSpPr/>
          <p:nvPr/>
        </p:nvSpPr>
        <p:spPr>
          <a:xfrm>
            <a:off x="3044159" y="3511246"/>
            <a:ext cx="545013" cy="545013"/>
          </a:xfrm>
          <a:custGeom>
            <a:avLst/>
            <a:gdLst/>
            <a:ahLst/>
            <a:cxnLst/>
            <a:rect l="l" t="t" r="r" b="b"/>
            <a:pathLst>
              <a:path w="817519" h="817519">
                <a:moveTo>
                  <a:pt x="0" y="0"/>
                </a:moveTo>
                <a:lnTo>
                  <a:pt x="817519" y="0"/>
                </a:lnTo>
                <a:lnTo>
                  <a:pt x="817519" y="817518"/>
                </a:lnTo>
                <a:lnTo>
                  <a:pt x="0" y="817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24">
            <a:extLst>
              <a:ext uri="{FF2B5EF4-FFF2-40B4-BE49-F238E27FC236}">
                <a16:creationId xmlns:a16="http://schemas.microsoft.com/office/drawing/2014/main" id="{6B41FA98-9E0A-503A-8671-8FBD99BD0B50}"/>
              </a:ext>
            </a:extLst>
          </p:cNvPr>
          <p:cNvSpPr/>
          <p:nvPr/>
        </p:nvSpPr>
        <p:spPr>
          <a:xfrm>
            <a:off x="8303923" y="5422320"/>
            <a:ext cx="462433" cy="511683"/>
          </a:xfrm>
          <a:custGeom>
            <a:avLst/>
            <a:gdLst/>
            <a:ahLst/>
            <a:cxnLst/>
            <a:rect l="l" t="t" r="r" b="b"/>
            <a:pathLst>
              <a:path w="693650" h="767524">
                <a:moveTo>
                  <a:pt x="0" y="0"/>
                </a:moveTo>
                <a:lnTo>
                  <a:pt x="693650" y="0"/>
                </a:lnTo>
                <a:lnTo>
                  <a:pt x="693650" y="767523"/>
                </a:lnTo>
                <a:lnTo>
                  <a:pt x="0" y="7675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94339A64-AE06-A40F-BD8B-3A533BA5457F}"/>
              </a:ext>
            </a:extLst>
          </p:cNvPr>
          <p:cNvGrpSpPr/>
          <p:nvPr/>
        </p:nvGrpSpPr>
        <p:grpSpPr>
          <a:xfrm>
            <a:off x="7905866" y="1316592"/>
            <a:ext cx="1056407" cy="1056407"/>
            <a:chOff x="7934441" y="1630917"/>
            <a:chExt cx="1056407" cy="1056407"/>
          </a:xfrm>
        </p:grpSpPr>
        <p:sp>
          <p:nvSpPr>
            <p:cNvPr id="10" name="Freeform 10">
              <a:extLst>
                <a:ext uri="{FF2B5EF4-FFF2-40B4-BE49-F238E27FC236}">
                  <a16:creationId xmlns:a16="http://schemas.microsoft.com/office/drawing/2014/main" id="{31FD95F6-0E01-66BE-C4BA-81B91C93E4C5}"/>
                </a:ext>
              </a:extLst>
            </p:cNvPr>
            <p:cNvSpPr/>
            <p:nvPr/>
          </p:nvSpPr>
          <p:spPr>
            <a:xfrm>
              <a:off x="7934441" y="1630917"/>
              <a:ext cx="1056407" cy="1056407"/>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5">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a:extLst>
                <a:ext uri="{FF2B5EF4-FFF2-40B4-BE49-F238E27FC236}">
                  <a16:creationId xmlns:a16="http://schemas.microsoft.com/office/drawing/2014/main" id="{4C1334AD-63D5-397E-78DA-495A6AEA5FA5}"/>
                </a:ext>
              </a:extLst>
            </p:cNvPr>
            <p:cNvSpPr/>
            <p:nvPr/>
          </p:nvSpPr>
          <p:spPr>
            <a:xfrm>
              <a:off x="8002155" y="1693850"/>
              <a:ext cx="930541" cy="930541"/>
            </a:xfrm>
            <a:custGeom>
              <a:avLst/>
              <a:gdLst/>
              <a:ahLst/>
              <a:cxnLst/>
              <a:rect l="l" t="t" r="r" b="b"/>
              <a:pathLst>
                <a:path w="1395812" h="1395812">
                  <a:moveTo>
                    <a:pt x="0" y="0"/>
                  </a:moveTo>
                  <a:lnTo>
                    <a:pt x="1395813" y="0"/>
                  </a:lnTo>
                  <a:lnTo>
                    <a:pt x="1395813" y="1395812"/>
                  </a:lnTo>
                  <a:lnTo>
                    <a:pt x="0" y="1395812"/>
                  </a:lnTo>
                  <a:lnTo>
                    <a:pt x="0" y="0"/>
                  </a:lnTo>
                  <a:close/>
                </a:path>
              </a:pathLst>
            </a:custGeom>
            <a:blipFill>
              <a:blip r:embed="rId7">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a:extLst>
                <a:ext uri="{FF2B5EF4-FFF2-40B4-BE49-F238E27FC236}">
                  <a16:creationId xmlns:a16="http://schemas.microsoft.com/office/drawing/2014/main" id="{187717BB-C82C-32FB-E3E0-2CB1AF9294EF}"/>
                </a:ext>
              </a:extLst>
            </p:cNvPr>
            <p:cNvSpPr/>
            <p:nvPr/>
          </p:nvSpPr>
          <p:spPr>
            <a:xfrm>
              <a:off x="8120709" y="1901250"/>
              <a:ext cx="693434" cy="515742"/>
            </a:xfrm>
            <a:custGeom>
              <a:avLst/>
              <a:gdLst/>
              <a:ahLst/>
              <a:cxnLst/>
              <a:rect l="l" t="t" r="r" b="b"/>
              <a:pathLst>
                <a:path w="1040151" h="773613">
                  <a:moveTo>
                    <a:pt x="0" y="0"/>
                  </a:moveTo>
                  <a:lnTo>
                    <a:pt x="1040151" y="0"/>
                  </a:lnTo>
                  <a:lnTo>
                    <a:pt x="1040151" y="773612"/>
                  </a:lnTo>
                  <a:lnTo>
                    <a:pt x="0" y="7736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1541C37C-CA46-79DD-0365-32EB340BB64A}"/>
              </a:ext>
            </a:extLst>
          </p:cNvPr>
          <p:cNvGrpSpPr/>
          <p:nvPr/>
        </p:nvGrpSpPr>
        <p:grpSpPr>
          <a:xfrm>
            <a:off x="8326777" y="3325201"/>
            <a:ext cx="1056407" cy="1056407"/>
            <a:chOff x="8326777" y="3534751"/>
            <a:chExt cx="1056407" cy="1056407"/>
          </a:xfrm>
        </p:grpSpPr>
        <p:sp>
          <p:nvSpPr>
            <p:cNvPr id="12" name="Freeform 12">
              <a:extLst>
                <a:ext uri="{FF2B5EF4-FFF2-40B4-BE49-F238E27FC236}">
                  <a16:creationId xmlns:a16="http://schemas.microsoft.com/office/drawing/2014/main" id="{7B6197B5-7FF2-5FA9-7AC5-A49D8AD0ECB8}"/>
                </a:ext>
              </a:extLst>
            </p:cNvPr>
            <p:cNvSpPr/>
            <p:nvPr/>
          </p:nvSpPr>
          <p:spPr>
            <a:xfrm>
              <a:off x="8326777" y="3534751"/>
              <a:ext cx="1056407" cy="1056407"/>
            </a:xfrm>
            <a:custGeom>
              <a:avLst/>
              <a:gdLst/>
              <a:ahLst/>
              <a:cxnLst/>
              <a:rect l="l" t="t" r="r" b="b"/>
              <a:pathLst>
                <a:path w="1584610" h="1584610">
                  <a:moveTo>
                    <a:pt x="0" y="0"/>
                  </a:moveTo>
                  <a:lnTo>
                    <a:pt x="1584610" y="0"/>
                  </a:lnTo>
                  <a:lnTo>
                    <a:pt x="1584610" y="1584610"/>
                  </a:lnTo>
                  <a:lnTo>
                    <a:pt x="0" y="1584610"/>
                  </a:lnTo>
                  <a:lnTo>
                    <a:pt x="0" y="0"/>
                  </a:lnTo>
                  <a:close/>
                </a:path>
              </a:pathLst>
            </a:custGeom>
            <a:blipFill>
              <a:blip r:embed="rId5">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a:extLst>
                <a:ext uri="{FF2B5EF4-FFF2-40B4-BE49-F238E27FC236}">
                  <a16:creationId xmlns:a16="http://schemas.microsoft.com/office/drawing/2014/main" id="{88713C90-1AD4-DB1D-A7DF-852B06A71BAA}"/>
                </a:ext>
              </a:extLst>
            </p:cNvPr>
            <p:cNvSpPr/>
            <p:nvPr/>
          </p:nvSpPr>
          <p:spPr>
            <a:xfrm>
              <a:off x="8394492" y="3597684"/>
              <a:ext cx="930541" cy="930541"/>
            </a:xfrm>
            <a:custGeom>
              <a:avLst/>
              <a:gdLst/>
              <a:ahLst/>
              <a:cxnLst/>
              <a:rect l="l" t="t" r="r" b="b"/>
              <a:pathLst>
                <a:path w="1395812" h="1395812">
                  <a:moveTo>
                    <a:pt x="0" y="0"/>
                  </a:moveTo>
                  <a:lnTo>
                    <a:pt x="1395812" y="0"/>
                  </a:lnTo>
                  <a:lnTo>
                    <a:pt x="1395812" y="1395813"/>
                  </a:lnTo>
                  <a:lnTo>
                    <a:pt x="0" y="1395813"/>
                  </a:lnTo>
                  <a:lnTo>
                    <a:pt x="0" y="0"/>
                  </a:lnTo>
                  <a:close/>
                </a:path>
              </a:pathLst>
            </a:custGeom>
            <a:blipFill>
              <a:blip r:embed="rId7">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32">
              <a:extLst>
                <a:ext uri="{FF2B5EF4-FFF2-40B4-BE49-F238E27FC236}">
                  <a16:creationId xmlns:a16="http://schemas.microsoft.com/office/drawing/2014/main" id="{AD7A2B63-2AC4-DD61-F7D0-87738894C202}"/>
                </a:ext>
              </a:extLst>
            </p:cNvPr>
            <p:cNvSpPr/>
            <p:nvPr/>
          </p:nvSpPr>
          <p:spPr>
            <a:xfrm>
              <a:off x="8549656" y="3734455"/>
              <a:ext cx="620213" cy="613236"/>
            </a:xfrm>
            <a:custGeom>
              <a:avLst/>
              <a:gdLst/>
              <a:ahLst/>
              <a:cxnLst/>
              <a:rect l="l" t="t" r="r" b="b"/>
              <a:pathLst>
                <a:path w="930320" h="919854">
                  <a:moveTo>
                    <a:pt x="0" y="0"/>
                  </a:moveTo>
                  <a:lnTo>
                    <a:pt x="930320" y="0"/>
                  </a:lnTo>
                  <a:lnTo>
                    <a:pt x="930320" y="919854"/>
                  </a:lnTo>
                  <a:lnTo>
                    <a:pt x="0" y="91985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 name="Freeform 33">
            <a:extLst>
              <a:ext uri="{FF2B5EF4-FFF2-40B4-BE49-F238E27FC236}">
                <a16:creationId xmlns:a16="http://schemas.microsoft.com/office/drawing/2014/main" id="{F8A30379-BB6A-3EDC-D222-7E98B8685FA4}"/>
              </a:ext>
            </a:extLst>
          </p:cNvPr>
          <p:cNvSpPr/>
          <p:nvPr/>
        </p:nvSpPr>
        <p:spPr>
          <a:xfrm>
            <a:off x="3364942" y="5373087"/>
            <a:ext cx="729829" cy="601196"/>
          </a:xfrm>
          <a:custGeom>
            <a:avLst/>
            <a:gdLst/>
            <a:ahLst/>
            <a:cxnLst/>
            <a:rect l="l" t="t" r="r" b="b"/>
            <a:pathLst>
              <a:path w="1094743" h="901794">
                <a:moveTo>
                  <a:pt x="0" y="0"/>
                </a:moveTo>
                <a:lnTo>
                  <a:pt x="1094743" y="0"/>
                </a:lnTo>
                <a:lnTo>
                  <a:pt x="1094743" y="901794"/>
                </a:lnTo>
                <a:lnTo>
                  <a:pt x="0" y="90179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34">
            <a:extLst>
              <a:ext uri="{FF2B5EF4-FFF2-40B4-BE49-F238E27FC236}">
                <a16:creationId xmlns:a16="http://schemas.microsoft.com/office/drawing/2014/main" id="{E451A67B-A549-4D9B-A741-C5D577D68D08}"/>
              </a:ext>
            </a:extLst>
          </p:cNvPr>
          <p:cNvSpPr/>
          <p:nvPr/>
        </p:nvSpPr>
        <p:spPr>
          <a:xfrm>
            <a:off x="3364291" y="1576653"/>
            <a:ext cx="690954" cy="516488"/>
          </a:xfrm>
          <a:custGeom>
            <a:avLst/>
            <a:gdLst/>
            <a:ahLst/>
            <a:cxnLst/>
            <a:rect l="l" t="t" r="r" b="b"/>
            <a:pathLst>
              <a:path w="1036431" h="774732">
                <a:moveTo>
                  <a:pt x="0" y="0"/>
                </a:moveTo>
                <a:lnTo>
                  <a:pt x="1036432" y="0"/>
                </a:lnTo>
                <a:lnTo>
                  <a:pt x="1036432" y="774732"/>
                </a:lnTo>
                <a:lnTo>
                  <a:pt x="0" y="77473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a:extLst>
              <a:ext uri="{FF2B5EF4-FFF2-40B4-BE49-F238E27FC236}">
                <a16:creationId xmlns:a16="http://schemas.microsoft.com/office/drawing/2014/main" id="{EDF292B1-872A-05A1-00F7-B597F34EC212}"/>
              </a:ext>
            </a:extLst>
          </p:cNvPr>
          <p:cNvSpPr/>
          <p:nvPr/>
        </p:nvSpPr>
        <p:spPr>
          <a:xfrm>
            <a:off x="10862018" y="6206365"/>
            <a:ext cx="1285840" cy="555887"/>
          </a:xfrm>
          <a:custGeom>
            <a:avLst/>
            <a:gdLst/>
            <a:ahLst/>
            <a:cxnLst/>
            <a:rect l="l" t="t" r="r" b="b"/>
            <a:pathLst>
              <a:path w="1928760" h="833831">
                <a:moveTo>
                  <a:pt x="0" y="0"/>
                </a:moveTo>
                <a:lnTo>
                  <a:pt x="1928760" y="0"/>
                </a:lnTo>
                <a:lnTo>
                  <a:pt x="1928760" y="833831"/>
                </a:lnTo>
                <a:lnTo>
                  <a:pt x="0" y="833831"/>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36">
            <a:extLst>
              <a:ext uri="{FF2B5EF4-FFF2-40B4-BE49-F238E27FC236}">
                <a16:creationId xmlns:a16="http://schemas.microsoft.com/office/drawing/2014/main" id="{578A514A-B021-7F59-3A9B-8EF78EC88A7F}"/>
              </a:ext>
            </a:extLst>
          </p:cNvPr>
          <p:cNvSpPr/>
          <p:nvPr/>
        </p:nvSpPr>
        <p:spPr>
          <a:xfrm>
            <a:off x="5300500" y="3282996"/>
            <a:ext cx="1623739" cy="912100"/>
          </a:xfrm>
          <a:custGeom>
            <a:avLst/>
            <a:gdLst/>
            <a:ahLst/>
            <a:cxnLst/>
            <a:rect l="l" t="t" r="r" b="b"/>
            <a:pathLst>
              <a:path w="2435608" h="1368150">
                <a:moveTo>
                  <a:pt x="0" y="0"/>
                </a:moveTo>
                <a:lnTo>
                  <a:pt x="2435608" y="0"/>
                </a:lnTo>
                <a:lnTo>
                  <a:pt x="2435608" y="1368150"/>
                </a:lnTo>
                <a:lnTo>
                  <a:pt x="0" y="1368150"/>
                </a:lnTo>
                <a:lnTo>
                  <a:pt x="0" y="0"/>
                </a:lnTo>
                <a:close/>
              </a:path>
            </a:pathLst>
          </a:custGeom>
          <a:blipFill>
            <a:blip r:embed="rId2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7">
            <a:extLst>
              <a:ext uri="{FF2B5EF4-FFF2-40B4-BE49-F238E27FC236}">
                <a16:creationId xmlns:a16="http://schemas.microsoft.com/office/drawing/2014/main" id="{B0C9C311-C80F-9327-BB7A-D6FE75DA6F01}"/>
              </a:ext>
            </a:extLst>
          </p:cNvPr>
          <p:cNvSpPr txBox="1"/>
          <p:nvPr/>
        </p:nvSpPr>
        <p:spPr>
          <a:xfrm>
            <a:off x="769850" y="581669"/>
            <a:ext cx="10858857" cy="448649"/>
          </a:xfrm>
          <a:prstGeom prst="rect">
            <a:avLst/>
          </a:prstGeom>
        </p:spPr>
        <p:txBody>
          <a:bodyPr wrap="square" lIns="0" tIns="0" rIns="0" bIns="0" rtlCol="0" anchor="t">
            <a:spAutoFit/>
          </a:bodyPr>
          <a:lstStyle/>
          <a:p>
            <a:pPr marL="0" marR="0" lvl="0" indent="0" algn="ctr" defTabSz="914400" rtl="0" eaLnBrk="1" fontAlgn="auto" latinLnBrk="0" hangingPunct="1">
              <a:lnSpc>
                <a:spcPts val="3390"/>
              </a:lnSpc>
              <a:spcBef>
                <a:spcPts val="0"/>
              </a:spcBef>
              <a:spcAft>
                <a:spcPts val="0"/>
              </a:spcAft>
              <a:buClrTx/>
              <a:buSzTx/>
              <a:buFontTx/>
              <a:buNone/>
              <a:tabLst/>
              <a:defRPr/>
            </a:pPr>
            <a:r>
              <a:rPr kumimoji="0" lang="en-US" sz="3600" b="0" i="0" u="none" strike="noStrike" kern="1200" cap="none" spc="-90" normalizeH="0" baseline="0" noProof="0">
                <a:ln>
                  <a:noFill/>
                </a:ln>
                <a:solidFill>
                  <a:srgbClr val="CA7306"/>
                </a:solidFill>
                <a:effectLst/>
                <a:uLnTx/>
                <a:uFillTx/>
                <a:latin typeface="Arial Black"/>
                <a:ea typeface="+mn-ea"/>
                <a:cs typeface="+mn-cs"/>
              </a:rPr>
              <a:t>What is the Supportive Housing Institute?</a:t>
            </a:r>
            <a:endParaRPr kumimoji="0" lang="en-US" sz="3600" b="0" i="0" u="none" strike="noStrike" kern="1200" cap="none" spc="0" normalizeH="0" baseline="0" noProof="0">
              <a:ln>
                <a:noFill/>
              </a:ln>
              <a:solidFill>
                <a:srgbClr val="CA7306"/>
              </a:solidFill>
              <a:effectLst/>
              <a:uLnTx/>
              <a:uFillTx/>
              <a:latin typeface="Arial Black"/>
              <a:ea typeface="+mn-ea"/>
              <a:cs typeface="+mn-cs"/>
            </a:endParaRPr>
          </a:p>
        </p:txBody>
      </p:sp>
      <p:sp>
        <p:nvSpPr>
          <p:cNvPr id="38" name="TextBox 38">
            <a:extLst>
              <a:ext uri="{FF2B5EF4-FFF2-40B4-BE49-F238E27FC236}">
                <a16:creationId xmlns:a16="http://schemas.microsoft.com/office/drawing/2014/main" id="{A6997A6D-F8FB-FC3F-D8F5-8DFA05D2F056}"/>
              </a:ext>
            </a:extLst>
          </p:cNvPr>
          <p:cNvSpPr txBox="1"/>
          <p:nvPr/>
        </p:nvSpPr>
        <p:spPr>
          <a:xfrm>
            <a:off x="9087513" y="1467376"/>
            <a:ext cx="2089177" cy="820738"/>
          </a:xfrm>
          <a:prstGeom prst="rect">
            <a:avLst/>
          </a:prstGeom>
        </p:spPr>
        <p:txBody>
          <a:bodyPr lIns="0" tIns="0" rIns="0" bIns="0" rtlCol="0" anchor="t">
            <a:spAutoFit/>
          </a:bodyPr>
          <a:lstStyle/>
          <a:p>
            <a:pPr marL="0" marR="0" lvl="0" indent="0" algn="ctr" defTabSz="914400" rtl="0" eaLnBrk="1" fontAlgn="auto" latinLnBrk="0" hangingPunct="1">
              <a:lnSpc>
                <a:spcPts val="1586"/>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A CSH signature approach to seeding a quality pipeline of supportive housing</a:t>
            </a:r>
            <a:r>
              <a:rPr kumimoji="0" lang="en-US" sz="1600" b="0" i="0" u="none" strike="noStrike" kern="1200" cap="none" spc="0" normalizeH="0" baseline="0" noProof="0">
                <a:ln>
                  <a:noFill/>
                </a:ln>
                <a:solidFill>
                  <a:srgbClr val="FFFFFF"/>
                </a:solidFill>
                <a:effectLst/>
                <a:uLnTx/>
                <a:uFillTx/>
                <a:latin typeface="Poppins"/>
                <a:ea typeface="+mn-ea"/>
                <a:cs typeface="+mn-cs"/>
              </a:rPr>
              <a:t>​</a:t>
            </a:r>
          </a:p>
        </p:txBody>
      </p:sp>
      <p:sp>
        <p:nvSpPr>
          <p:cNvPr id="39" name="TextBox 39">
            <a:extLst>
              <a:ext uri="{FF2B5EF4-FFF2-40B4-BE49-F238E27FC236}">
                <a16:creationId xmlns:a16="http://schemas.microsoft.com/office/drawing/2014/main" id="{FF013CD4-D34F-93C3-41A0-4FB2F98B01CF}"/>
              </a:ext>
            </a:extLst>
          </p:cNvPr>
          <p:cNvSpPr txBox="1"/>
          <p:nvPr/>
        </p:nvSpPr>
        <p:spPr>
          <a:xfrm>
            <a:off x="557327" y="1457746"/>
            <a:ext cx="2685674" cy="730136"/>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1428"/>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For developers, property managers, service providers​ &amp; persons with the lived experience of homelessness</a:t>
            </a:r>
          </a:p>
        </p:txBody>
      </p:sp>
      <p:sp>
        <p:nvSpPr>
          <p:cNvPr id="40" name="TextBox 40">
            <a:extLst>
              <a:ext uri="{FF2B5EF4-FFF2-40B4-BE49-F238E27FC236}">
                <a16:creationId xmlns:a16="http://schemas.microsoft.com/office/drawing/2014/main" id="{2EF8CE89-5252-8373-38BA-19D40CF207B0}"/>
              </a:ext>
            </a:extLst>
          </p:cNvPr>
          <p:cNvSpPr txBox="1"/>
          <p:nvPr/>
        </p:nvSpPr>
        <p:spPr>
          <a:xfrm>
            <a:off x="9169870" y="5334262"/>
            <a:ext cx="2210830" cy="615553"/>
          </a:xfrm>
          <a:prstGeom prst="rect">
            <a:avLst/>
          </a:prstGeom>
        </p:spPr>
        <p:txBody>
          <a:bodyPr wrap="square" lIns="0" tIns="0" rIns="0" bIns="0" rtlCol="0" anchor="t">
            <a:spAutoFit/>
          </a:bodyPr>
          <a:lstStyle/>
          <a:p>
            <a:pPr marL="0" marR="0" lvl="0" indent="0" algn="ctr" defTabSz="914400" rtl="0" eaLnBrk="1" fontAlgn="auto" latinLnBrk="0" hangingPunct="1">
              <a:lnSpc>
                <a:spcPts val="15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Based on best-practice-centered CSH Quality Standards</a:t>
            </a:r>
          </a:p>
        </p:txBody>
      </p:sp>
      <p:sp>
        <p:nvSpPr>
          <p:cNvPr id="41" name="TextBox 41">
            <a:extLst>
              <a:ext uri="{FF2B5EF4-FFF2-40B4-BE49-F238E27FC236}">
                <a16:creationId xmlns:a16="http://schemas.microsoft.com/office/drawing/2014/main" id="{8D82FCB5-CF65-34FB-80B3-7F70822C8983}"/>
              </a:ext>
            </a:extLst>
          </p:cNvPr>
          <p:cNvSpPr txBox="1"/>
          <p:nvPr/>
        </p:nvSpPr>
        <p:spPr>
          <a:xfrm>
            <a:off x="9554199" y="3534751"/>
            <a:ext cx="1950739" cy="621132"/>
          </a:xfrm>
          <a:prstGeom prst="rect">
            <a:avLst/>
          </a:prstGeom>
        </p:spPr>
        <p:txBody>
          <a:bodyPr lIns="0" tIns="0" rIns="0" bIns="0" rtlCol="0" anchor="t">
            <a:spAutoFit/>
          </a:bodyPr>
          <a:lstStyle/>
          <a:p>
            <a:pPr marL="0" marR="0" lvl="0" indent="0" algn="ctr" defTabSz="914400" rtl="0" eaLnBrk="1" fontAlgn="auto" latinLnBrk="0" hangingPunct="1">
              <a:lnSpc>
                <a:spcPts val="15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Intensive capacity building, training and technical assistance</a:t>
            </a:r>
          </a:p>
        </p:txBody>
      </p:sp>
      <p:sp>
        <p:nvSpPr>
          <p:cNvPr id="42" name="TextBox 42">
            <a:extLst>
              <a:ext uri="{FF2B5EF4-FFF2-40B4-BE49-F238E27FC236}">
                <a16:creationId xmlns:a16="http://schemas.microsoft.com/office/drawing/2014/main" id="{F9AC036E-86CF-6FBD-D770-601097B611CA}"/>
              </a:ext>
            </a:extLst>
          </p:cNvPr>
          <p:cNvSpPr txBox="1"/>
          <p:nvPr/>
        </p:nvSpPr>
        <p:spPr>
          <a:xfrm>
            <a:off x="485171" y="3416573"/>
            <a:ext cx="2042041" cy="824072"/>
          </a:xfrm>
          <a:prstGeom prst="rect">
            <a:avLst/>
          </a:prstGeom>
        </p:spPr>
        <p:txBody>
          <a:bodyPr lIns="0" tIns="0" rIns="0" bIns="0" rtlCol="0" anchor="t">
            <a:spAutoFit/>
          </a:bodyPr>
          <a:lstStyle/>
          <a:p>
            <a:pPr marL="0" marR="0" lvl="0" indent="0" algn="ctr" defTabSz="914400" rtl="0" eaLnBrk="1" fontAlgn="auto" latinLnBrk="0" hangingPunct="1">
              <a:lnSpc>
                <a:spcPts val="15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Navigation tools for the complex process of developing housing with support services</a:t>
            </a:r>
            <a:r>
              <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43" name="TextBox 43">
            <a:extLst>
              <a:ext uri="{FF2B5EF4-FFF2-40B4-BE49-F238E27FC236}">
                <a16:creationId xmlns:a16="http://schemas.microsoft.com/office/drawing/2014/main" id="{C3AC3DA6-FFCC-3309-5B8C-D8A0B0DB1E40}"/>
              </a:ext>
            </a:extLst>
          </p:cNvPr>
          <p:cNvSpPr txBox="1"/>
          <p:nvPr/>
        </p:nvSpPr>
        <p:spPr>
          <a:xfrm>
            <a:off x="837723" y="5334263"/>
            <a:ext cx="2093555" cy="621132"/>
          </a:xfrm>
          <a:prstGeom prst="rect">
            <a:avLst/>
          </a:prstGeom>
        </p:spPr>
        <p:txBody>
          <a:bodyPr lIns="0" tIns="0" rIns="0" bIns="0" rtlCol="0" anchor="t">
            <a:spAutoFit/>
          </a:bodyPr>
          <a:lstStyle/>
          <a:p>
            <a:pPr marL="0" marR="0" lvl="0" indent="0" algn="ctr" defTabSz="914400" rtl="0" eaLnBrk="1" fontAlgn="auto" latinLnBrk="0" hangingPunct="1">
              <a:lnSpc>
                <a:spcPts val="15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ptos" panose="020B0004020202020204" pitchFamily="34" charset="0"/>
                <a:ea typeface="+mn-ea"/>
                <a:cs typeface="Arial" panose="020B0604020202020204" pitchFamily="34" charset="0"/>
              </a:rPr>
              <a:t>Built to shorten the length of time spent seeking project funding</a:t>
            </a:r>
          </a:p>
        </p:txBody>
      </p:sp>
    </p:spTree>
    <p:extLst>
      <p:ext uri="{BB962C8B-B14F-4D97-AF65-F5344CB8AC3E}">
        <p14:creationId xmlns:p14="http://schemas.microsoft.com/office/powerpoint/2010/main" val="35531828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AI-generated content may be incorrect.">
            <a:extLst>
              <a:ext uri="{FF2B5EF4-FFF2-40B4-BE49-F238E27FC236}">
                <a16:creationId xmlns:a16="http://schemas.microsoft.com/office/drawing/2014/main" id="{96DE768D-4DFC-6560-B129-26DB71937B0B}"/>
              </a:ext>
            </a:extLst>
          </p:cNvPr>
          <p:cNvPicPr>
            <a:picLocks noChangeAspect="1"/>
          </p:cNvPicPr>
          <p:nvPr/>
        </p:nvPicPr>
        <p:blipFill>
          <a:blip r:embed="rId2">
            <a:extLst>
              <a:ext uri="{28A0092B-C50C-407E-A947-70E740481C1C}">
                <a14:useLocalDpi xmlns:a14="http://schemas.microsoft.com/office/drawing/2010/main" val="0"/>
              </a:ext>
            </a:extLst>
          </a:blip>
          <a:srcRect l="27516"/>
          <a:stretch>
            <a:fillRect/>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5" name="Picture 4">
            <a:extLst>
              <a:ext uri="{FF2B5EF4-FFF2-40B4-BE49-F238E27FC236}">
                <a16:creationId xmlns:a16="http://schemas.microsoft.com/office/drawing/2014/main" id="{564863BE-E0AE-3C00-4CA8-41BA3555DFD1}"/>
              </a:ext>
            </a:extLst>
          </p:cNvPr>
          <p:cNvPicPr>
            <a:picLocks noChangeAspect="1"/>
          </p:cNvPicPr>
          <p:nvPr/>
        </p:nvPicPr>
        <p:blipFill>
          <a:blip r:embed="rId3">
            <a:extLst>
              <a:ext uri="{28A0092B-C50C-407E-A947-70E740481C1C}">
                <a14:useLocalDpi xmlns:a14="http://schemas.microsoft.com/office/drawing/2010/main" val="0"/>
              </a:ext>
            </a:extLst>
          </a:blip>
          <a:srcRect t="7632" r="-2" b="1281"/>
          <a:stretch>
            <a:fillRect/>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8" name="Picture 7" descr="A group of people posing for a photo&#10;&#10;AI-generated content may be incorrect.">
            <a:extLst>
              <a:ext uri="{FF2B5EF4-FFF2-40B4-BE49-F238E27FC236}">
                <a16:creationId xmlns:a16="http://schemas.microsoft.com/office/drawing/2014/main" id="{72AB89A6-3F9C-EB44-DB78-2E076FCF2163}"/>
              </a:ext>
            </a:extLst>
          </p:cNvPr>
          <p:cNvPicPr>
            <a:picLocks noChangeAspect="1"/>
          </p:cNvPicPr>
          <p:nvPr/>
        </p:nvPicPr>
        <p:blipFill>
          <a:blip r:embed="rId4">
            <a:extLst>
              <a:ext uri="{28A0092B-C50C-407E-A947-70E740481C1C}">
                <a14:useLocalDpi xmlns:a14="http://schemas.microsoft.com/office/drawing/2010/main" val="0"/>
              </a:ext>
            </a:extLst>
          </a:blip>
          <a:srcRect r="2" b="7921"/>
          <a:stretch>
            <a:fillRect/>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6" name="Title 5">
            <a:extLst>
              <a:ext uri="{FF2B5EF4-FFF2-40B4-BE49-F238E27FC236}">
                <a16:creationId xmlns:a16="http://schemas.microsoft.com/office/drawing/2014/main" id="{24E8D1ED-EBBD-14E5-6360-15086D31B084}"/>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b="1" kern="1200">
                <a:solidFill>
                  <a:schemeClr val="tx1"/>
                </a:solidFill>
                <a:latin typeface="+mj-lt"/>
                <a:ea typeface="+mj-ea"/>
                <a:cs typeface="+mj-cs"/>
              </a:rPr>
              <a:t>2024-25 Georgia Supportive Housing Institute</a:t>
            </a:r>
          </a:p>
        </p:txBody>
      </p:sp>
      <p:sp>
        <p:nvSpPr>
          <p:cNvPr id="3" name="Slide Number Placeholder 2">
            <a:extLst>
              <a:ext uri="{FF2B5EF4-FFF2-40B4-BE49-F238E27FC236}">
                <a16:creationId xmlns:a16="http://schemas.microsoft.com/office/drawing/2014/main" id="{791226B0-0BC2-7A20-B5B0-28532571325F}"/>
              </a:ext>
            </a:extLst>
          </p:cNvPr>
          <p:cNvSpPr>
            <a:spLocks noGrp="1"/>
          </p:cNvSpPr>
          <p:nvPr>
            <p:ph type="sldNum" sz="quarter" idx="12"/>
          </p:nvPr>
        </p:nvSpPr>
        <p:spPr>
          <a:xfrm>
            <a:off x="9009888" y="6356350"/>
            <a:ext cx="2743200" cy="365125"/>
          </a:xfrm>
        </p:spPr>
        <p:txBody>
          <a:bodyPr vert="horz" lIns="91440" tIns="45720" rIns="91440" bIns="45720" rtlCol="0" anchor="ctr">
            <a:normAutofit/>
          </a:bodyPr>
          <a:lstStyle/>
          <a:p>
            <a:pPr defTabSz="914400">
              <a:spcAft>
                <a:spcPts val="600"/>
              </a:spcAft>
            </a:pPr>
            <a:fld id="{48F63A3B-78C7-47BE-AE5E-E10140E04643}" type="slidenum">
              <a:rPr lang="en-US">
                <a:solidFill>
                  <a:schemeClr val="bg1"/>
                </a:solidFill>
              </a:rPr>
              <a:pPr defTabSz="914400">
                <a:spcAft>
                  <a:spcPts val="600"/>
                </a:spcAft>
              </a:pPr>
              <a:t>56</a:t>
            </a:fld>
            <a:endParaRPr lang="en-US">
              <a:solidFill>
                <a:schemeClr val="bg1"/>
              </a:solidFill>
            </a:endParaRPr>
          </a:p>
        </p:txBody>
      </p:sp>
      <p:pic>
        <p:nvPicPr>
          <p:cNvPr id="4" name="Picture 3">
            <a:extLst>
              <a:ext uri="{FF2B5EF4-FFF2-40B4-BE49-F238E27FC236}">
                <a16:creationId xmlns:a16="http://schemas.microsoft.com/office/drawing/2014/main" id="{B5038ABE-3CD0-D64D-59D0-69D0E7F03EB7}"/>
              </a:ext>
            </a:extLst>
          </p:cNvPr>
          <p:cNvPicPr>
            <a:picLocks noChangeAspect="1"/>
          </p:cNvPicPr>
          <p:nvPr/>
        </p:nvPicPr>
        <p:blipFill rotWithShape="1">
          <a:blip r:embed="rId5">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496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8878-696E-ED3F-F078-8DE21663C03B}"/>
              </a:ext>
            </a:extLst>
          </p:cNvPr>
          <p:cNvSpPr>
            <a:spLocks noGrp="1"/>
          </p:cNvSpPr>
          <p:nvPr>
            <p:ph type="title"/>
          </p:nvPr>
        </p:nvSpPr>
        <p:spPr/>
        <p:txBody>
          <a:bodyPr/>
          <a:lstStyle/>
          <a:p>
            <a:r>
              <a:rPr lang="en-US" b="1"/>
              <a:t>GSHI Session Topics</a:t>
            </a:r>
          </a:p>
        </p:txBody>
      </p:sp>
      <p:sp>
        <p:nvSpPr>
          <p:cNvPr id="4" name="Slide Number Placeholder 3">
            <a:extLst>
              <a:ext uri="{FF2B5EF4-FFF2-40B4-BE49-F238E27FC236}">
                <a16:creationId xmlns:a16="http://schemas.microsoft.com/office/drawing/2014/main" id="{FFA3C1C9-FBE2-EF40-C245-BEE1C1BB4A52}"/>
              </a:ext>
            </a:extLst>
          </p:cNvPr>
          <p:cNvSpPr>
            <a:spLocks noGrp="1"/>
          </p:cNvSpPr>
          <p:nvPr>
            <p:ph type="sldNum" sz="quarter" idx="12"/>
          </p:nvPr>
        </p:nvSpPr>
        <p:spPr/>
        <p:txBody>
          <a:bodyPr/>
          <a:lstStyle/>
          <a:p>
            <a:fld id="{48F63A3B-78C7-47BE-AE5E-E10140E04643}" type="slidenum">
              <a:rPr lang="en-US" smtClean="0"/>
              <a:t>57</a:t>
            </a:fld>
            <a:endParaRPr lang="en-US"/>
          </a:p>
        </p:txBody>
      </p:sp>
      <p:graphicFrame>
        <p:nvGraphicFramePr>
          <p:cNvPr id="5" name="Diagram 4">
            <a:extLst>
              <a:ext uri="{FF2B5EF4-FFF2-40B4-BE49-F238E27FC236}">
                <a16:creationId xmlns:a16="http://schemas.microsoft.com/office/drawing/2014/main" id="{11928A7D-6DBF-3CE6-B4A8-BAC2C34C3811}"/>
              </a:ext>
            </a:extLst>
          </p:cNvPr>
          <p:cNvGraphicFramePr/>
          <p:nvPr>
            <p:extLst>
              <p:ext uri="{D42A27DB-BD31-4B8C-83A1-F6EECF244321}">
                <p14:modId xmlns:p14="http://schemas.microsoft.com/office/powerpoint/2010/main" val="2089792467"/>
              </p:ext>
            </p:extLst>
          </p:nvPr>
        </p:nvGraphicFramePr>
        <p:xfrm>
          <a:off x="2544916" y="1415845"/>
          <a:ext cx="7102168" cy="46929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FA38040D-BF73-8579-03E9-AE5AD3DB3C2E}"/>
              </a:ext>
            </a:extLst>
          </p:cNvPr>
          <p:cNvPicPr>
            <a:picLocks noChangeAspect="1"/>
          </p:cNvPicPr>
          <p:nvPr/>
        </p:nvPicPr>
        <p:blipFill rotWithShape="1">
          <a:blip r:embed="rId7">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4330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8615B-BCF1-0C9C-4CD1-51D561804950}"/>
              </a:ext>
            </a:extLst>
          </p:cNvPr>
          <p:cNvSpPr>
            <a:spLocks noGrp="1"/>
          </p:cNvSpPr>
          <p:nvPr>
            <p:ph type="title"/>
          </p:nvPr>
        </p:nvSpPr>
        <p:spPr/>
        <p:txBody>
          <a:bodyPr/>
          <a:lstStyle/>
          <a:p>
            <a:pPr algn="ctr"/>
            <a:r>
              <a:rPr lang="en-US" b="1"/>
              <a:t>GSHI Anticipated Timeline</a:t>
            </a:r>
            <a:br>
              <a:rPr lang="en-US" b="1"/>
            </a:br>
            <a:r>
              <a:rPr lang="en-US" sz="2800"/>
              <a:t>(subject to change)</a:t>
            </a:r>
            <a:endParaRPr lang="en-US"/>
          </a:p>
        </p:txBody>
      </p:sp>
      <p:sp>
        <p:nvSpPr>
          <p:cNvPr id="3" name="Content Placeholder 2">
            <a:extLst>
              <a:ext uri="{FF2B5EF4-FFF2-40B4-BE49-F238E27FC236}">
                <a16:creationId xmlns:a16="http://schemas.microsoft.com/office/drawing/2014/main" id="{85D8AFAE-0A2C-4B0C-92AE-9E32B8A8A384}"/>
              </a:ext>
            </a:extLst>
          </p:cNvPr>
          <p:cNvSpPr>
            <a:spLocks noGrp="1"/>
          </p:cNvSpPr>
          <p:nvPr>
            <p:ph idx="1"/>
          </p:nvPr>
        </p:nvSpPr>
        <p:spPr>
          <a:xfrm>
            <a:off x="838200" y="1894451"/>
            <a:ext cx="10515600" cy="4351338"/>
          </a:xfrm>
        </p:spPr>
        <p:txBody>
          <a:bodyPr>
            <a:normAutofit/>
          </a:bodyPr>
          <a:lstStyle/>
          <a:p>
            <a:pPr marL="0" indent="0" algn="ctr">
              <a:buNone/>
            </a:pPr>
            <a:r>
              <a:rPr lang="en-US" sz="3200" b="1"/>
              <a:t>2026-27 Institute Applications Open </a:t>
            </a:r>
            <a:r>
              <a:rPr lang="en-US" sz="3200"/>
              <a:t>– early July 2026</a:t>
            </a:r>
          </a:p>
          <a:p>
            <a:pPr marL="0" indent="0" algn="ctr">
              <a:buNone/>
            </a:pPr>
            <a:r>
              <a:rPr lang="en-US" sz="3200" b="1"/>
              <a:t>Applications close </a:t>
            </a:r>
            <a:r>
              <a:rPr lang="en-US" sz="3200"/>
              <a:t>– late August 2026</a:t>
            </a:r>
          </a:p>
          <a:p>
            <a:pPr marL="0" indent="0" algn="ctr">
              <a:buNone/>
            </a:pPr>
            <a:r>
              <a:rPr lang="en-US" sz="3200" b="1"/>
              <a:t>Institute launch </a:t>
            </a:r>
            <a:r>
              <a:rPr lang="en-US" sz="3200"/>
              <a:t>– September 2026</a:t>
            </a:r>
          </a:p>
          <a:p>
            <a:pPr marL="0" indent="0" algn="ctr">
              <a:buNone/>
            </a:pPr>
            <a:r>
              <a:rPr lang="en-US" sz="3200" b="1"/>
              <a:t>Institute finale </a:t>
            </a:r>
            <a:r>
              <a:rPr lang="en-US" sz="3200"/>
              <a:t>– January 2027</a:t>
            </a:r>
          </a:p>
        </p:txBody>
      </p:sp>
      <p:sp>
        <p:nvSpPr>
          <p:cNvPr id="5" name="Slide Number Placeholder 4">
            <a:extLst>
              <a:ext uri="{FF2B5EF4-FFF2-40B4-BE49-F238E27FC236}">
                <a16:creationId xmlns:a16="http://schemas.microsoft.com/office/drawing/2014/main" id="{429EF6C6-111C-D71D-9185-D0CF943837C4}"/>
              </a:ext>
            </a:extLst>
          </p:cNvPr>
          <p:cNvSpPr>
            <a:spLocks noGrp="1"/>
          </p:cNvSpPr>
          <p:nvPr>
            <p:ph type="sldNum" sz="quarter" idx="12"/>
          </p:nvPr>
        </p:nvSpPr>
        <p:spPr/>
        <p:txBody>
          <a:bodyPr/>
          <a:lstStyle/>
          <a:p>
            <a:fld id="{48F63A3B-78C7-47BE-AE5E-E10140E04643}" type="slidenum">
              <a:rPr lang="en-US" smtClean="0"/>
              <a:t>58</a:t>
            </a:fld>
            <a:endParaRPr lang="en-US"/>
          </a:p>
        </p:txBody>
      </p:sp>
      <p:pic>
        <p:nvPicPr>
          <p:cNvPr id="4" name="Picture 3">
            <a:extLst>
              <a:ext uri="{FF2B5EF4-FFF2-40B4-BE49-F238E27FC236}">
                <a16:creationId xmlns:a16="http://schemas.microsoft.com/office/drawing/2014/main" id="{2B369CA1-800E-E95B-F3F5-56AEB32DF1D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1132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1566E-0A04-9A2B-0D69-F46F96117CA2}"/>
              </a:ext>
            </a:extLst>
          </p:cNvPr>
          <p:cNvSpPr>
            <a:spLocks noGrp="1"/>
          </p:cNvSpPr>
          <p:nvPr>
            <p:ph type="title"/>
          </p:nvPr>
        </p:nvSpPr>
        <p:spPr/>
        <p:txBody>
          <a:bodyPr/>
          <a:lstStyle/>
          <a:p>
            <a:r>
              <a:rPr lang="en-US" b="1"/>
              <a:t>2026 Supportive Housing NOFO</a:t>
            </a:r>
          </a:p>
        </p:txBody>
      </p:sp>
      <p:sp>
        <p:nvSpPr>
          <p:cNvPr id="6" name="Content Placeholder 5">
            <a:extLst>
              <a:ext uri="{FF2B5EF4-FFF2-40B4-BE49-F238E27FC236}">
                <a16:creationId xmlns:a16="http://schemas.microsoft.com/office/drawing/2014/main" id="{52A7E393-C901-9F36-E951-07D9C6097DBC}"/>
              </a:ext>
            </a:extLst>
          </p:cNvPr>
          <p:cNvSpPr>
            <a:spLocks noGrp="1"/>
          </p:cNvSpPr>
          <p:nvPr>
            <p:ph idx="1"/>
          </p:nvPr>
        </p:nvSpPr>
        <p:spPr/>
        <p:txBody>
          <a:bodyPr>
            <a:normAutofit/>
          </a:bodyPr>
          <a:lstStyle/>
          <a:p>
            <a:pPr>
              <a:buClr>
                <a:schemeClr val="accent6">
                  <a:lumMod val="60000"/>
                  <a:lumOff val="40000"/>
                </a:schemeClr>
              </a:buClr>
            </a:pPr>
            <a:r>
              <a:rPr lang="en-US" sz="2400" u="sng" dirty="0"/>
              <a:t>Funding available</a:t>
            </a:r>
            <a:r>
              <a:rPr lang="en-US" sz="2400" dirty="0"/>
              <a:t>: $4 Million National Housing Trust Fund (NHTF)</a:t>
            </a:r>
          </a:p>
          <a:p>
            <a:pPr>
              <a:buClr>
                <a:schemeClr val="accent6">
                  <a:lumMod val="60000"/>
                  <a:lumOff val="40000"/>
                </a:schemeClr>
              </a:buClr>
            </a:pPr>
            <a:r>
              <a:rPr lang="en-US" sz="2400" u="sng" dirty="0"/>
              <a:t>Purpose</a:t>
            </a:r>
            <a:r>
              <a:rPr lang="en-US" sz="2400" dirty="0"/>
              <a:t>: Construction, Rehabilitation, Preservation of Single-Site Supportive Housing</a:t>
            </a:r>
          </a:p>
          <a:p>
            <a:pPr>
              <a:buClr>
                <a:schemeClr val="accent6">
                  <a:lumMod val="60000"/>
                  <a:lumOff val="40000"/>
                </a:schemeClr>
              </a:buClr>
            </a:pPr>
            <a:r>
              <a:rPr lang="en-US" sz="2400" u="sng" dirty="0"/>
              <a:t>Award includes</a:t>
            </a:r>
            <a:r>
              <a:rPr lang="en-US" sz="2400" dirty="0"/>
              <a:t>: Low-interest loan $2M-4M</a:t>
            </a:r>
          </a:p>
          <a:p>
            <a:pPr>
              <a:buClr>
                <a:schemeClr val="accent6">
                  <a:lumMod val="60000"/>
                  <a:lumOff val="40000"/>
                </a:schemeClr>
              </a:buClr>
            </a:pPr>
            <a:r>
              <a:rPr lang="en-US" sz="2400" u="sng" dirty="0"/>
              <a:t>LIHTC Contingency</a:t>
            </a:r>
            <a:r>
              <a:rPr lang="en-US" sz="2400" dirty="0"/>
              <a:t>: </a:t>
            </a:r>
          </a:p>
          <a:p>
            <a:pPr lvl="1">
              <a:buClr>
                <a:schemeClr val="accent6">
                  <a:lumMod val="60000"/>
                  <a:lumOff val="40000"/>
                </a:schemeClr>
              </a:buClr>
            </a:pPr>
            <a:r>
              <a:rPr lang="en-US" sz="2000" dirty="0"/>
              <a:t>NOFO awards contingent on 2026 9% LIHTC award</a:t>
            </a:r>
          </a:p>
          <a:p>
            <a:pPr lvl="1">
              <a:buClr>
                <a:schemeClr val="accent6">
                  <a:lumMod val="60000"/>
                  <a:lumOff val="40000"/>
                </a:schemeClr>
              </a:buClr>
            </a:pPr>
            <a:r>
              <a:rPr lang="en-US" sz="2000" dirty="0"/>
              <a:t>NOFO awardees will receive Favorable Financing Letter for LIHTC app.</a:t>
            </a:r>
          </a:p>
          <a:p>
            <a:pPr>
              <a:buClr>
                <a:schemeClr val="accent6">
                  <a:lumMod val="60000"/>
                  <a:lumOff val="40000"/>
                </a:schemeClr>
              </a:buClr>
            </a:pPr>
            <a:r>
              <a:rPr lang="en-US" sz="2400" dirty="0"/>
              <a:t>Applications open </a:t>
            </a:r>
            <a:r>
              <a:rPr lang="en-US" sz="2400" b="1" dirty="0"/>
              <a:t>January 23 – March 12*, 2026</a:t>
            </a:r>
          </a:p>
          <a:p>
            <a:pPr>
              <a:buClr>
                <a:schemeClr val="accent6">
                  <a:lumMod val="60000"/>
                  <a:lumOff val="40000"/>
                </a:schemeClr>
              </a:buClr>
            </a:pPr>
            <a:r>
              <a:rPr lang="en-US" sz="2400" dirty="0"/>
              <a:t>Informational Webinar </a:t>
            </a:r>
            <a:r>
              <a:rPr lang="en-US" sz="2400" b="1" dirty="0"/>
              <a:t>February 10, 2026, 1-2:30pm</a:t>
            </a:r>
          </a:p>
          <a:p>
            <a:pPr>
              <a:buClr>
                <a:schemeClr val="accent6">
                  <a:lumMod val="60000"/>
                  <a:lumOff val="40000"/>
                </a:schemeClr>
              </a:buClr>
            </a:pPr>
            <a:r>
              <a:rPr lang="en-US" sz="2400" dirty="0"/>
              <a:t>Contact </a:t>
            </a:r>
            <a:r>
              <a:rPr lang="en-US" sz="2400" dirty="0">
                <a:hlinkClick r:id="rId2"/>
              </a:rPr>
              <a:t>SupportiveHousing@dca.ga.gov</a:t>
            </a:r>
            <a:r>
              <a:rPr lang="en-US" sz="2400" dirty="0"/>
              <a:t> with questions</a:t>
            </a:r>
          </a:p>
        </p:txBody>
      </p:sp>
      <p:sp>
        <p:nvSpPr>
          <p:cNvPr id="8" name="Slide Number Placeholder 7">
            <a:extLst>
              <a:ext uri="{FF2B5EF4-FFF2-40B4-BE49-F238E27FC236}">
                <a16:creationId xmlns:a16="http://schemas.microsoft.com/office/drawing/2014/main" id="{113AD21A-7AF6-6A02-7358-41C869CF275C}"/>
              </a:ext>
            </a:extLst>
          </p:cNvPr>
          <p:cNvSpPr>
            <a:spLocks noGrp="1"/>
          </p:cNvSpPr>
          <p:nvPr>
            <p:ph type="sldNum" sz="quarter" idx="12"/>
          </p:nvPr>
        </p:nvSpPr>
        <p:spPr/>
        <p:txBody>
          <a:bodyPr/>
          <a:lstStyle/>
          <a:p>
            <a:fld id="{48F63A3B-78C7-47BE-AE5E-E10140E04643}" type="slidenum">
              <a:rPr lang="en-US" smtClean="0"/>
              <a:t>59</a:t>
            </a:fld>
            <a:endParaRPr lang="en-US"/>
          </a:p>
        </p:txBody>
      </p:sp>
      <p:pic>
        <p:nvPicPr>
          <p:cNvPr id="3" name="Picture 2">
            <a:extLst>
              <a:ext uri="{FF2B5EF4-FFF2-40B4-BE49-F238E27FC236}">
                <a16:creationId xmlns:a16="http://schemas.microsoft.com/office/drawing/2014/main" id="{1000E637-EBA1-B5C8-633F-98FC54D16D2A}"/>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502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23C20-BC8D-5E46-0679-FA37F83019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529F95-AF02-CE7C-BF0F-60586FF7E30E}"/>
              </a:ext>
            </a:extLst>
          </p:cNvPr>
          <p:cNvSpPr>
            <a:spLocks noGrp="1"/>
          </p:cNvSpPr>
          <p:nvPr>
            <p:ph type="title"/>
          </p:nvPr>
        </p:nvSpPr>
        <p:spPr>
          <a:xfrm>
            <a:off x="850392" y="548640"/>
            <a:ext cx="9873026" cy="2562223"/>
          </a:xfrm>
        </p:spPr>
        <p:txBody>
          <a:bodyPr>
            <a:normAutofit fontScale="90000"/>
          </a:bodyPr>
          <a:lstStyle/>
          <a:p>
            <a:r>
              <a:rPr lang="en-US" sz="6600">
                <a:solidFill>
                  <a:schemeClr val="accent6"/>
                </a:solidFill>
              </a:rPr>
              <a:t>Office of Housing Finance Organizational Changes</a:t>
            </a:r>
          </a:p>
        </p:txBody>
      </p:sp>
      <p:sp>
        <p:nvSpPr>
          <p:cNvPr id="3" name="Text Placeholder 2">
            <a:extLst>
              <a:ext uri="{FF2B5EF4-FFF2-40B4-BE49-F238E27FC236}">
                <a16:creationId xmlns:a16="http://schemas.microsoft.com/office/drawing/2014/main" id="{6754A819-BABD-4EF6-52A6-CC3DF60E3A10}"/>
              </a:ext>
            </a:extLst>
          </p:cNvPr>
          <p:cNvSpPr>
            <a:spLocks noGrp="1"/>
          </p:cNvSpPr>
          <p:nvPr>
            <p:ph type="body" idx="1"/>
          </p:nvPr>
        </p:nvSpPr>
        <p:spPr/>
        <p:txBody>
          <a:bodyPr>
            <a:normAutofit/>
          </a:bodyPr>
          <a:lstStyle/>
          <a:p>
            <a:r>
              <a:rPr lang="en-US" sz="2400"/>
              <a:t>Kim Golden</a:t>
            </a:r>
          </a:p>
          <a:p>
            <a:r>
              <a:rPr lang="en-US" sz="2400"/>
              <a:t>Director, Office of Housing Finance</a:t>
            </a:r>
          </a:p>
        </p:txBody>
      </p:sp>
      <p:pic>
        <p:nvPicPr>
          <p:cNvPr id="9" name="Picture 8">
            <a:extLst>
              <a:ext uri="{FF2B5EF4-FFF2-40B4-BE49-F238E27FC236}">
                <a16:creationId xmlns:a16="http://schemas.microsoft.com/office/drawing/2014/main" id="{7AAC4DB9-083E-99B4-1315-146F40C282A5}"/>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2" y="5949791"/>
            <a:ext cx="4572000" cy="744855"/>
          </a:xfrm>
          <a:prstGeom prst="rect">
            <a:avLst/>
          </a:prstGeom>
          <a:noFill/>
          <a:ln>
            <a:noFill/>
          </a:ln>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D4D333F1-40DA-0D29-BEE5-4B29D4A3C260}"/>
              </a:ext>
            </a:extLst>
          </p:cNvPr>
          <p:cNvSpPr>
            <a:spLocks noGrp="1"/>
          </p:cNvSpPr>
          <p:nvPr>
            <p:ph type="sldNum" sz="quarter" idx="11"/>
          </p:nvPr>
        </p:nvSpPr>
        <p:spPr/>
        <p:txBody>
          <a:bodyPr/>
          <a:lstStyle/>
          <a:p>
            <a:fld id="{93CAF254-72B9-406C-9E86-C9D983240C82}" type="slidenum">
              <a:rPr lang="en-US" smtClean="0"/>
              <a:t>6</a:t>
            </a:fld>
            <a:endParaRPr lang="en-US"/>
          </a:p>
        </p:txBody>
      </p:sp>
    </p:spTree>
    <p:extLst>
      <p:ext uri="{BB962C8B-B14F-4D97-AF65-F5344CB8AC3E}">
        <p14:creationId xmlns:p14="http://schemas.microsoft.com/office/powerpoint/2010/main" val="2658929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B9B7A7-B780-F114-DCAF-C0C52C3F89BB}"/>
              </a:ext>
            </a:extLst>
          </p:cNvPr>
          <p:cNvSpPr>
            <a:spLocks noGrp="1"/>
          </p:cNvSpPr>
          <p:nvPr>
            <p:ph type="sldNum" sz="quarter" idx="12"/>
          </p:nvPr>
        </p:nvSpPr>
        <p:spPr/>
        <p:txBody>
          <a:bodyPr/>
          <a:lstStyle/>
          <a:p>
            <a:fld id="{48F63A3B-78C7-47BE-AE5E-E10140E04643}" type="slidenum">
              <a:rPr lang="en-US" smtClean="0"/>
              <a:t>60</a:t>
            </a:fld>
            <a:endParaRPr lang="en-US"/>
          </a:p>
        </p:txBody>
      </p:sp>
      <p:pic>
        <p:nvPicPr>
          <p:cNvPr id="5" name="Picture 4" descr="Graphical user interface, website&#10;&#10;AI-generated content may be incorrect.">
            <a:extLst>
              <a:ext uri="{FF2B5EF4-FFF2-40B4-BE49-F238E27FC236}">
                <a16:creationId xmlns:a16="http://schemas.microsoft.com/office/drawing/2014/main" id="{4003E059-4B16-C3EA-6A5F-3F983DEFEC76}"/>
              </a:ext>
            </a:extLst>
          </p:cNvPr>
          <p:cNvPicPr>
            <a:picLocks noChangeAspect="1"/>
          </p:cNvPicPr>
          <p:nvPr/>
        </p:nvPicPr>
        <p:blipFill>
          <a:blip r:embed="rId2"/>
          <a:stretch>
            <a:fillRect/>
          </a:stretch>
        </p:blipFill>
        <p:spPr>
          <a:xfrm>
            <a:off x="4624811" y="1901649"/>
            <a:ext cx="6869099" cy="4295236"/>
          </a:xfrm>
          <a:prstGeom prst="rect">
            <a:avLst/>
          </a:prstGeom>
        </p:spPr>
      </p:pic>
      <p:sp>
        <p:nvSpPr>
          <p:cNvPr id="6" name="TextBox 5">
            <a:extLst>
              <a:ext uri="{FF2B5EF4-FFF2-40B4-BE49-F238E27FC236}">
                <a16:creationId xmlns:a16="http://schemas.microsoft.com/office/drawing/2014/main" id="{A1CC4F22-30CB-8FF9-B944-F5D40F90A150}"/>
              </a:ext>
            </a:extLst>
          </p:cNvPr>
          <p:cNvSpPr txBox="1"/>
          <p:nvPr/>
        </p:nvSpPr>
        <p:spPr>
          <a:xfrm>
            <a:off x="698090" y="1901649"/>
            <a:ext cx="3716594" cy="1815882"/>
          </a:xfrm>
          <a:prstGeom prst="rect">
            <a:avLst/>
          </a:prstGeom>
          <a:noFill/>
        </p:spPr>
        <p:txBody>
          <a:bodyPr wrap="square" rtlCol="0">
            <a:spAutoFit/>
          </a:bodyPr>
          <a:lstStyle/>
          <a:p>
            <a:pPr marL="342900" indent="-342900">
              <a:buAutoNum type="arabicPeriod"/>
            </a:pPr>
            <a:r>
              <a:rPr lang="en-US" sz="2800"/>
              <a:t>DCA.GA.GOV</a:t>
            </a:r>
          </a:p>
          <a:p>
            <a:pPr marL="342900" indent="-342900">
              <a:buAutoNum type="arabicPeriod"/>
            </a:pPr>
            <a:r>
              <a:rPr lang="en-US" sz="2800"/>
              <a:t>Hover over “ABOUT” tab in top left</a:t>
            </a:r>
          </a:p>
          <a:p>
            <a:pPr marL="342900" indent="-342900">
              <a:buAutoNum type="arabicPeriod"/>
            </a:pPr>
            <a:r>
              <a:rPr lang="en-US" sz="2800"/>
              <a:t>Click “NEWSROOM”</a:t>
            </a:r>
          </a:p>
        </p:txBody>
      </p:sp>
      <p:sp>
        <p:nvSpPr>
          <p:cNvPr id="9" name="Title 1">
            <a:extLst>
              <a:ext uri="{FF2B5EF4-FFF2-40B4-BE49-F238E27FC236}">
                <a16:creationId xmlns:a16="http://schemas.microsoft.com/office/drawing/2014/main" id="{72E0DE1E-8D86-F266-FB74-FAF966EEF8F8}"/>
              </a:ext>
            </a:extLst>
          </p:cNvPr>
          <p:cNvSpPr txBox="1">
            <a:spLocks/>
          </p:cNvSpPr>
          <p:nvPr/>
        </p:nvSpPr>
        <p:spPr>
          <a:xfrm>
            <a:off x="838200" y="66111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6"/>
                </a:solidFill>
              </a:rPr>
              <a:t>How to Find the NOFO</a:t>
            </a:r>
          </a:p>
        </p:txBody>
      </p:sp>
      <p:pic>
        <p:nvPicPr>
          <p:cNvPr id="2" name="Picture 1">
            <a:extLst>
              <a:ext uri="{FF2B5EF4-FFF2-40B4-BE49-F238E27FC236}">
                <a16:creationId xmlns:a16="http://schemas.microsoft.com/office/drawing/2014/main" id="{AC2CBB41-DC0C-63DE-39B8-AB6552CC8739}"/>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1844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3D287-9173-6E0A-65D1-991EA1B39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CDC6E-2830-2FB3-8CB2-8D4A6A9443A4}"/>
              </a:ext>
            </a:extLst>
          </p:cNvPr>
          <p:cNvSpPr>
            <a:spLocks noGrp="1"/>
          </p:cNvSpPr>
          <p:nvPr>
            <p:ph type="title"/>
          </p:nvPr>
        </p:nvSpPr>
        <p:spPr/>
        <p:txBody>
          <a:bodyPr/>
          <a:lstStyle/>
          <a:p>
            <a:r>
              <a:rPr lang="en-US" b="1"/>
              <a:t>9% General Set Aside - Overview</a:t>
            </a:r>
          </a:p>
        </p:txBody>
      </p:sp>
      <p:sp>
        <p:nvSpPr>
          <p:cNvPr id="9" name="Content Placeholder 8">
            <a:extLst>
              <a:ext uri="{FF2B5EF4-FFF2-40B4-BE49-F238E27FC236}">
                <a16:creationId xmlns:a16="http://schemas.microsoft.com/office/drawing/2014/main" id="{263EB19B-6AA4-974D-2DAE-2653D54B5FB2}"/>
              </a:ext>
            </a:extLst>
          </p:cNvPr>
          <p:cNvSpPr>
            <a:spLocks noGrp="1"/>
          </p:cNvSpPr>
          <p:nvPr>
            <p:ph idx="1"/>
          </p:nvPr>
        </p:nvSpPr>
        <p:spPr>
          <a:xfrm>
            <a:off x="838200" y="1690688"/>
            <a:ext cx="10515600" cy="4486275"/>
          </a:xfrm>
        </p:spPr>
        <p:txBody>
          <a:bodyPr>
            <a:normAutofit/>
          </a:bodyPr>
          <a:lstStyle/>
          <a:p>
            <a:pPr>
              <a:buClr>
                <a:schemeClr val="accent6">
                  <a:lumMod val="60000"/>
                  <a:lumOff val="40000"/>
                </a:schemeClr>
              </a:buClr>
            </a:pPr>
            <a:r>
              <a:rPr lang="en-US" sz="2600"/>
              <a:t>Commissioner may award up to two applications per round</a:t>
            </a:r>
          </a:p>
          <a:p>
            <a:pPr>
              <a:buClr>
                <a:schemeClr val="accent6">
                  <a:lumMod val="60000"/>
                  <a:lumOff val="40000"/>
                </a:schemeClr>
              </a:buClr>
            </a:pPr>
            <a:r>
              <a:rPr lang="en-US" sz="2600"/>
              <a:t>Must be Single-Site Supportive Housing</a:t>
            </a:r>
          </a:p>
          <a:p>
            <a:pPr lvl="1">
              <a:buClr>
                <a:schemeClr val="accent6">
                  <a:lumMod val="60000"/>
                  <a:lumOff val="40000"/>
                </a:schemeClr>
              </a:buClr>
            </a:pPr>
            <a:r>
              <a:rPr lang="en-US" sz="2600"/>
              <a:t>Greater than 25% of units dedicated to Supportive Housing</a:t>
            </a:r>
          </a:p>
          <a:p>
            <a:pPr lvl="1">
              <a:buClr>
                <a:schemeClr val="accent6">
                  <a:lumMod val="60000"/>
                  <a:lumOff val="40000"/>
                </a:schemeClr>
              </a:buClr>
            </a:pPr>
            <a:r>
              <a:rPr lang="en-US" sz="2600"/>
              <a:t>On-site and/or other community based supportive service delivery</a:t>
            </a:r>
          </a:p>
          <a:p>
            <a:pPr lvl="1">
              <a:buClr>
                <a:schemeClr val="accent6">
                  <a:lumMod val="60000"/>
                  <a:lumOff val="40000"/>
                </a:schemeClr>
              </a:buClr>
            </a:pPr>
            <a:r>
              <a:rPr lang="en-US" sz="2600"/>
              <a:t>Coordination between service provider(s) and property management</a:t>
            </a:r>
          </a:p>
          <a:p>
            <a:pPr>
              <a:buClr>
                <a:schemeClr val="accent6">
                  <a:lumMod val="60000"/>
                  <a:lumOff val="40000"/>
                </a:schemeClr>
              </a:buClr>
            </a:pPr>
            <a:r>
              <a:rPr lang="en-US" sz="2600"/>
              <a:t>Applies to the 2026 9% round only</a:t>
            </a:r>
          </a:p>
          <a:p>
            <a:pPr>
              <a:buClr>
                <a:schemeClr val="accent6">
                  <a:lumMod val="60000"/>
                  <a:lumOff val="40000"/>
                </a:schemeClr>
              </a:buClr>
            </a:pPr>
            <a:r>
              <a:rPr lang="en-US" sz="2600"/>
              <a:t>GSA awarded applications are exempt from 25% Supportive Housing unit maximum</a:t>
            </a:r>
          </a:p>
        </p:txBody>
      </p:sp>
      <p:sp>
        <p:nvSpPr>
          <p:cNvPr id="8" name="Slide Number Placeholder 7">
            <a:extLst>
              <a:ext uri="{FF2B5EF4-FFF2-40B4-BE49-F238E27FC236}">
                <a16:creationId xmlns:a16="http://schemas.microsoft.com/office/drawing/2014/main" id="{5CD6FFFA-5F98-FF08-FBF3-27F2D748C6FB}"/>
              </a:ext>
            </a:extLst>
          </p:cNvPr>
          <p:cNvSpPr>
            <a:spLocks noGrp="1"/>
          </p:cNvSpPr>
          <p:nvPr>
            <p:ph type="sldNum" sz="quarter" idx="12"/>
          </p:nvPr>
        </p:nvSpPr>
        <p:spPr/>
        <p:txBody>
          <a:bodyPr/>
          <a:lstStyle/>
          <a:p>
            <a:fld id="{48F63A3B-78C7-47BE-AE5E-E10140E04643}" type="slidenum">
              <a:rPr lang="en-US" smtClean="0"/>
              <a:t>61</a:t>
            </a:fld>
            <a:endParaRPr lang="en-US"/>
          </a:p>
        </p:txBody>
      </p:sp>
      <p:pic>
        <p:nvPicPr>
          <p:cNvPr id="3" name="Picture 2">
            <a:extLst>
              <a:ext uri="{FF2B5EF4-FFF2-40B4-BE49-F238E27FC236}">
                <a16:creationId xmlns:a16="http://schemas.microsoft.com/office/drawing/2014/main" id="{00EBFFD0-CD8D-4710-9416-F4B3EF2381A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4127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36A0F-6158-F967-3A2D-8078E0BE1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AFE56-5227-04EF-DFCF-FC8D6D47E46C}"/>
              </a:ext>
            </a:extLst>
          </p:cNvPr>
          <p:cNvSpPr>
            <a:spLocks noGrp="1"/>
          </p:cNvSpPr>
          <p:nvPr>
            <p:ph type="title"/>
          </p:nvPr>
        </p:nvSpPr>
        <p:spPr/>
        <p:txBody>
          <a:bodyPr/>
          <a:lstStyle/>
          <a:p>
            <a:r>
              <a:rPr lang="en-US" b="1"/>
              <a:t>9% General Set Aside – Selection Process</a:t>
            </a:r>
          </a:p>
        </p:txBody>
      </p:sp>
      <p:sp>
        <p:nvSpPr>
          <p:cNvPr id="9" name="Content Placeholder 8">
            <a:extLst>
              <a:ext uri="{FF2B5EF4-FFF2-40B4-BE49-F238E27FC236}">
                <a16:creationId xmlns:a16="http://schemas.microsoft.com/office/drawing/2014/main" id="{4E30AFDD-419B-7075-A2A9-D5FBE08D5F0A}"/>
              </a:ext>
            </a:extLst>
          </p:cNvPr>
          <p:cNvSpPr>
            <a:spLocks noGrp="1"/>
          </p:cNvSpPr>
          <p:nvPr>
            <p:ph idx="1"/>
          </p:nvPr>
        </p:nvSpPr>
        <p:spPr>
          <a:xfrm>
            <a:off x="838200" y="1690688"/>
            <a:ext cx="10515600" cy="4486275"/>
          </a:xfrm>
        </p:spPr>
        <p:txBody>
          <a:bodyPr>
            <a:normAutofit/>
          </a:bodyPr>
          <a:lstStyle/>
          <a:p>
            <a:pPr>
              <a:buClr>
                <a:schemeClr val="accent6">
                  <a:lumMod val="60000"/>
                  <a:lumOff val="40000"/>
                </a:schemeClr>
              </a:buClr>
            </a:pPr>
            <a:r>
              <a:rPr lang="en-US" sz="2600"/>
              <a:t>Must meet Single Site Supportive Housing Requirements and submit all required documents &amp; uploads</a:t>
            </a:r>
          </a:p>
          <a:p>
            <a:pPr>
              <a:buClr>
                <a:schemeClr val="accent6">
                  <a:lumMod val="60000"/>
                  <a:lumOff val="40000"/>
                </a:schemeClr>
              </a:buClr>
            </a:pPr>
            <a:r>
              <a:rPr lang="en-US" sz="2600"/>
              <a:t>DCA will select highest scoring GSA applications, based on QAP scoring and threshold criteria</a:t>
            </a:r>
          </a:p>
          <a:p>
            <a:pPr>
              <a:buClr>
                <a:schemeClr val="accent6">
                  <a:lumMod val="60000"/>
                  <a:lumOff val="40000"/>
                </a:schemeClr>
              </a:buClr>
            </a:pPr>
            <a:r>
              <a:rPr lang="en-US" sz="2600"/>
              <a:t>May not claim points for Integrated Supportive Housing</a:t>
            </a:r>
          </a:p>
          <a:p>
            <a:pPr>
              <a:buClr>
                <a:schemeClr val="accent6">
                  <a:lumMod val="60000"/>
                  <a:lumOff val="40000"/>
                </a:schemeClr>
              </a:buClr>
            </a:pPr>
            <a:r>
              <a:rPr lang="en-US" sz="2600"/>
              <a:t>DCA will attempt to award New Affordability and Preservation, subject to DCA discretion</a:t>
            </a:r>
          </a:p>
          <a:p>
            <a:pPr>
              <a:buClr>
                <a:schemeClr val="accent6">
                  <a:lumMod val="60000"/>
                  <a:lumOff val="40000"/>
                </a:schemeClr>
              </a:buClr>
            </a:pPr>
            <a:r>
              <a:rPr lang="en-US" sz="2600"/>
              <a:t>GSA applications only compete against GSA applications</a:t>
            </a:r>
          </a:p>
          <a:p>
            <a:pPr>
              <a:buClr>
                <a:schemeClr val="accent6">
                  <a:lumMod val="60000"/>
                  <a:lumOff val="40000"/>
                </a:schemeClr>
              </a:buClr>
            </a:pPr>
            <a:r>
              <a:rPr lang="en-US" sz="2600"/>
              <a:t>If not selected under GSA but still scores well enough for selection in Competitive pool, application may be awarded</a:t>
            </a:r>
          </a:p>
          <a:p>
            <a:pPr>
              <a:buClr>
                <a:schemeClr val="accent6">
                  <a:lumMod val="60000"/>
                  <a:lumOff val="40000"/>
                </a:schemeClr>
              </a:buClr>
            </a:pPr>
            <a:endParaRPr lang="en-US" sz="2600"/>
          </a:p>
        </p:txBody>
      </p:sp>
      <p:sp>
        <p:nvSpPr>
          <p:cNvPr id="8" name="Slide Number Placeholder 7">
            <a:extLst>
              <a:ext uri="{FF2B5EF4-FFF2-40B4-BE49-F238E27FC236}">
                <a16:creationId xmlns:a16="http://schemas.microsoft.com/office/drawing/2014/main" id="{08400AE8-8135-0164-501C-620C8563C204}"/>
              </a:ext>
            </a:extLst>
          </p:cNvPr>
          <p:cNvSpPr>
            <a:spLocks noGrp="1"/>
          </p:cNvSpPr>
          <p:nvPr>
            <p:ph type="sldNum" sz="quarter" idx="12"/>
          </p:nvPr>
        </p:nvSpPr>
        <p:spPr/>
        <p:txBody>
          <a:bodyPr/>
          <a:lstStyle/>
          <a:p>
            <a:fld id="{48F63A3B-78C7-47BE-AE5E-E10140E04643}" type="slidenum">
              <a:rPr lang="en-US" smtClean="0"/>
              <a:t>62</a:t>
            </a:fld>
            <a:endParaRPr lang="en-US"/>
          </a:p>
        </p:txBody>
      </p:sp>
      <p:pic>
        <p:nvPicPr>
          <p:cNvPr id="3" name="Picture 2">
            <a:extLst>
              <a:ext uri="{FF2B5EF4-FFF2-40B4-BE49-F238E27FC236}">
                <a16:creationId xmlns:a16="http://schemas.microsoft.com/office/drawing/2014/main" id="{D119E037-B169-CDE1-02E6-A6CCE6270B03}"/>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44751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DEC41-3632-9489-5D95-610CEDD53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3BECB-ACFF-7A4B-B5CC-F3D1EB09B4FC}"/>
              </a:ext>
            </a:extLst>
          </p:cNvPr>
          <p:cNvSpPr>
            <a:spLocks noGrp="1"/>
          </p:cNvSpPr>
          <p:nvPr>
            <p:ph type="title"/>
          </p:nvPr>
        </p:nvSpPr>
        <p:spPr/>
        <p:txBody>
          <a:bodyPr/>
          <a:lstStyle/>
          <a:p>
            <a:r>
              <a:rPr lang="en-US" b="1"/>
              <a:t>9% General Set Aside – Application Process</a:t>
            </a:r>
          </a:p>
        </p:txBody>
      </p:sp>
      <p:sp>
        <p:nvSpPr>
          <p:cNvPr id="9" name="Content Placeholder 8">
            <a:extLst>
              <a:ext uri="{FF2B5EF4-FFF2-40B4-BE49-F238E27FC236}">
                <a16:creationId xmlns:a16="http://schemas.microsoft.com/office/drawing/2014/main" id="{2C3CB6E6-8B29-9D05-F4BC-B961B58AC5DD}"/>
              </a:ext>
            </a:extLst>
          </p:cNvPr>
          <p:cNvSpPr>
            <a:spLocks noGrp="1"/>
          </p:cNvSpPr>
          <p:nvPr>
            <p:ph idx="1"/>
          </p:nvPr>
        </p:nvSpPr>
        <p:spPr/>
        <p:txBody>
          <a:bodyPr>
            <a:normAutofit/>
          </a:bodyPr>
          <a:lstStyle/>
          <a:p>
            <a:pPr>
              <a:buClr>
                <a:schemeClr val="accent6">
                  <a:lumMod val="60000"/>
                  <a:lumOff val="40000"/>
                </a:schemeClr>
              </a:buClr>
            </a:pPr>
            <a:r>
              <a:rPr lang="en-US" sz="2800" dirty="0"/>
              <a:t>Apply in 9% LIHTC round</a:t>
            </a:r>
          </a:p>
          <a:p>
            <a:pPr>
              <a:buClr>
                <a:schemeClr val="accent6">
                  <a:lumMod val="60000"/>
                  <a:lumOff val="40000"/>
                </a:schemeClr>
              </a:buClr>
            </a:pPr>
            <a:r>
              <a:rPr lang="en-US" sz="2800" dirty="0"/>
              <a:t>Under “Application Designation” tab, select “General Set Aside – Single Site Supportive Housing”</a:t>
            </a:r>
          </a:p>
          <a:p>
            <a:pPr>
              <a:buClr>
                <a:schemeClr val="accent6">
                  <a:lumMod val="60000"/>
                  <a:lumOff val="40000"/>
                </a:schemeClr>
              </a:buClr>
            </a:pPr>
            <a:r>
              <a:rPr lang="en-US" sz="2800" dirty="0"/>
              <a:t>Complete all fields within the “Supportive Housing” section of Emphasys</a:t>
            </a:r>
          </a:p>
          <a:p>
            <a:pPr>
              <a:buClr>
                <a:schemeClr val="accent6">
                  <a:lumMod val="60000"/>
                  <a:lumOff val="40000"/>
                </a:schemeClr>
              </a:buClr>
            </a:pPr>
            <a:r>
              <a:rPr lang="en-US" sz="2800" dirty="0"/>
              <a:t>Upload all required documents with required naming convention</a:t>
            </a:r>
          </a:p>
          <a:p>
            <a:pPr>
              <a:buClr>
                <a:schemeClr val="accent6">
                  <a:lumMod val="60000"/>
                  <a:lumOff val="40000"/>
                </a:schemeClr>
              </a:buClr>
            </a:pPr>
            <a:endParaRPr lang="en-US" sz="2800" dirty="0"/>
          </a:p>
        </p:txBody>
      </p:sp>
      <p:sp>
        <p:nvSpPr>
          <p:cNvPr id="8" name="Slide Number Placeholder 7">
            <a:extLst>
              <a:ext uri="{FF2B5EF4-FFF2-40B4-BE49-F238E27FC236}">
                <a16:creationId xmlns:a16="http://schemas.microsoft.com/office/drawing/2014/main" id="{146AE27C-0FA1-23C7-818C-9500FEB54DD0}"/>
              </a:ext>
            </a:extLst>
          </p:cNvPr>
          <p:cNvSpPr>
            <a:spLocks noGrp="1"/>
          </p:cNvSpPr>
          <p:nvPr>
            <p:ph type="sldNum" sz="quarter" idx="12"/>
          </p:nvPr>
        </p:nvSpPr>
        <p:spPr/>
        <p:txBody>
          <a:bodyPr/>
          <a:lstStyle/>
          <a:p>
            <a:fld id="{48F63A3B-78C7-47BE-AE5E-E10140E04643}" type="slidenum">
              <a:rPr lang="en-US" smtClean="0"/>
              <a:t>63</a:t>
            </a:fld>
            <a:endParaRPr lang="en-US"/>
          </a:p>
        </p:txBody>
      </p:sp>
      <p:pic>
        <p:nvPicPr>
          <p:cNvPr id="3" name="Picture 2">
            <a:extLst>
              <a:ext uri="{FF2B5EF4-FFF2-40B4-BE49-F238E27FC236}">
                <a16:creationId xmlns:a16="http://schemas.microsoft.com/office/drawing/2014/main" id="{5BF8B003-5BEB-7161-2E0C-3382F8DE77F5}"/>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8125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BD050-9326-2E44-2EFE-7CE7FBDA2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14D1B6-1ACC-CDA0-B044-C1EB32F05F69}"/>
              </a:ext>
            </a:extLst>
          </p:cNvPr>
          <p:cNvSpPr>
            <a:spLocks noGrp="1"/>
          </p:cNvSpPr>
          <p:nvPr>
            <p:ph type="title"/>
          </p:nvPr>
        </p:nvSpPr>
        <p:spPr/>
        <p:txBody>
          <a:bodyPr/>
          <a:lstStyle/>
          <a:p>
            <a:r>
              <a:rPr lang="en-US" b="1"/>
              <a:t>9% General Set Aside – Required Docs</a:t>
            </a:r>
          </a:p>
        </p:txBody>
      </p:sp>
      <p:sp>
        <p:nvSpPr>
          <p:cNvPr id="9" name="Content Placeholder 8">
            <a:extLst>
              <a:ext uri="{FF2B5EF4-FFF2-40B4-BE49-F238E27FC236}">
                <a16:creationId xmlns:a16="http://schemas.microsoft.com/office/drawing/2014/main" id="{669F3FF7-FAB6-D8F9-C81F-912093AF6067}"/>
              </a:ext>
            </a:extLst>
          </p:cNvPr>
          <p:cNvSpPr>
            <a:spLocks noGrp="1"/>
          </p:cNvSpPr>
          <p:nvPr>
            <p:ph idx="1"/>
          </p:nvPr>
        </p:nvSpPr>
        <p:spPr/>
        <p:txBody>
          <a:bodyPr>
            <a:normAutofit/>
          </a:bodyPr>
          <a:lstStyle/>
          <a:p>
            <a:pPr>
              <a:buClr>
                <a:schemeClr val="accent6">
                  <a:lumMod val="60000"/>
                  <a:lumOff val="40000"/>
                </a:schemeClr>
              </a:buClr>
            </a:pPr>
            <a:r>
              <a:rPr lang="en-US" sz="2800" dirty="0"/>
              <a:t>Executive Summary Narrative</a:t>
            </a:r>
          </a:p>
          <a:p>
            <a:pPr>
              <a:buClr>
                <a:schemeClr val="accent6">
                  <a:lumMod val="60000"/>
                  <a:lumOff val="40000"/>
                </a:schemeClr>
              </a:buClr>
            </a:pPr>
            <a:r>
              <a:rPr lang="en-US" sz="2800" dirty="0"/>
              <a:t>Completed Supportive Services Plan &amp; Budget</a:t>
            </a:r>
          </a:p>
          <a:p>
            <a:pPr>
              <a:buClr>
                <a:schemeClr val="accent6">
                  <a:lumMod val="60000"/>
                  <a:lumOff val="40000"/>
                </a:schemeClr>
              </a:buClr>
            </a:pPr>
            <a:r>
              <a:rPr lang="en-US" sz="2800" dirty="0"/>
              <a:t>Evidence of agreements between developer, property manager &amp; service provider(s). Min: Letters of commitment from service providers.</a:t>
            </a:r>
          </a:p>
          <a:p>
            <a:pPr lvl="1">
              <a:buClr>
                <a:schemeClr val="accent6">
                  <a:lumMod val="60000"/>
                  <a:lumOff val="40000"/>
                </a:schemeClr>
              </a:buClr>
            </a:pPr>
            <a:r>
              <a:rPr lang="en-US" sz="2800" dirty="0"/>
              <a:t>Note: Not required to use DCA-approved referring entities from Integrated Supportive Housing section of QAP</a:t>
            </a:r>
          </a:p>
          <a:p>
            <a:pPr>
              <a:buClr>
                <a:schemeClr val="accent6">
                  <a:lumMod val="60000"/>
                  <a:lumOff val="40000"/>
                </a:schemeClr>
              </a:buClr>
            </a:pPr>
            <a:r>
              <a:rPr lang="en-US" sz="2800" dirty="0"/>
              <a:t>Preliminary commitment of PBRA</a:t>
            </a:r>
          </a:p>
          <a:p>
            <a:pPr>
              <a:buClr>
                <a:schemeClr val="accent6">
                  <a:lumMod val="60000"/>
                  <a:lumOff val="40000"/>
                </a:schemeClr>
              </a:buClr>
            </a:pPr>
            <a:endParaRPr lang="en-US" sz="2800" dirty="0"/>
          </a:p>
        </p:txBody>
      </p:sp>
      <p:sp>
        <p:nvSpPr>
          <p:cNvPr id="8" name="Slide Number Placeholder 7">
            <a:extLst>
              <a:ext uri="{FF2B5EF4-FFF2-40B4-BE49-F238E27FC236}">
                <a16:creationId xmlns:a16="http://schemas.microsoft.com/office/drawing/2014/main" id="{BC245979-3D43-3218-DC58-E0B7B3F6B291}"/>
              </a:ext>
            </a:extLst>
          </p:cNvPr>
          <p:cNvSpPr>
            <a:spLocks noGrp="1"/>
          </p:cNvSpPr>
          <p:nvPr>
            <p:ph type="sldNum" sz="quarter" idx="12"/>
          </p:nvPr>
        </p:nvSpPr>
        <p:spPr/>
        <p:txBody>
          <a:bodyPr/>
          <a:lstStyle/>
          <a:p>
            <a:fld id="{48F63A3B-78C7-47BE-AE5E-E10140E04643}" type="slidenum">
              <a:rPr lang="en-US" smtClean="0"/>
              <a:t>64</a:t>
            </a:fld>
            <a:endParaRPr lang="en-US"/>
          </a:p>
        </p:txBody>
      </p:sp>
      <p:pic>
        <p:nvPicPr>
          <p:cNvPr id="3" name="Picture 2">
            <a:extLst>
              <a:ext uri="{FF2B5EF4-FFF2-40B4-BE49-F238E27FC236}">
                <a16:creationId xmlns:a16="http://schemas.microsoft.com/office/drawing/2014/main" id="{5AE6B888-AB6D-F2AF-333D-322A152025EA}"/>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89434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E1920-F4EF-508C-65B6-41F37043D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C7DD9-0253-1639-3A18-363989FFF54B}"/>
              </a:ext>
            </a:extLst>
          </p:cNvPr>
          <p:cNvSpPr>
            <a:spLocks noGrp="1"/>
          </p:cNvSpPr>
          <p:nvPr>
            <p:ph type="title"/>
          </p:nvPr>
        </p:nvSpPr>
        <p:spPr>
          <a:xfrm>
            <a:off x="876693" y="741391"/>
            <a:ext cx="3455821" cy="1616203"/>
          </a:xfrm>
        </p:spPr>
        <p:txBody>
          <a:bodyPr anchor="b">
            <a:normAutofit/>
          </a:bodyPr>
          <a:lstStyle/>
          <a:p>
            <a:r>
              <a:rPr lang="en-US" sz="3200" b="1"/>
              <a:t>Supportive Services Plan and Budget</a:t>
            </a:r>
          </a:p>
        </p:txBody>
      </p:sp>
      <p:sp>
        <p:nvSpPr>
          <p:cNvPr id="9" name="Content Placeholder 8">
            <a:extLst>
              <a:ext uri="{FF2B5EF4-FFF2-40B4-BE49-F238E27FC236}">
                <a16:creationId xmlns:a16="http://schemas.microsoft.com/office/drawing/2014/main" id="{438368F2-59B2-CEC2-7818-72CE324E9F53}"/>
              </a:ext>
            </a:extLst>
          </p:cNvPr>
          <p:cNvSpPr>
            <a:spLocks noGrp="1"/>
          </p:cNvSpPr>
          <p:nvPr>
            <p:ph idx="1"/>
          </p:nvPr>
        </p:nvSpPr>
        <p:spPr>
          <a:xfrm>
            <a:off x="876693" y="2533476"/>
            <a:ext cx="3455821" cy="3447832"/>
          </a:xfrm>
        </p:spPr>
        <p:txBody>
          <a:bodyPr anchor="t">
            <a:normAutofit fontScale="92500" lnSpcReduction="20000"/>
          </a:bodyPr>
          <a:lstStyle/>
          <a:p>
            <a:pPr>
              <a:buClr>
                <a:schemeClr val="accent6">
                  <a:lumMod val="60000"/>
                  <a:lumOff val="40000"/>
                </a:schemeClr>
              </a:buClr>
            </a:pPr>
            <a:r>
              <a:rPr lang="en-US" sz="2400" dirty="0"/>
              <a:t>Purpose: Assess proposed supportive services programmatically and financially</a:t>
            </a:r>
          </a:p>
          <a:p>
            <a:pPr>
              <a:buClr>
                <a:schemeClr val="accent6">
                  <a:lumMod val="60000"/>
                  <a:lumOff val="40000"/>
                </a:schemeClr>
              </a:buClr>
            </a:pPr>
            <a:r>
              <a:rPr lang="en-US" sz="2400" dirty="0"/>
              <a:t>Program Summary, Services Plan, Budget Years 1-5</a:t>
            </a:r>
          </a:p>
          <a:p>
            <a:pPr>
              <a:buClr>
                <a:schemeClr val="accent6">
                  <a:lumMod val="60000"/>
                  <a:lumOff val="40000"/>
                </a:schemeClr>
              </a:buClr>
            </a:pPr>
            <a:r>
              <a:rPr lang="en-US" sz="2400" dirty="0"/>
              <a:t>Currently only required for Single-Site Supportive Housing Projects</a:t>
            </a:r>
          </a:p>
          <a:p>
            <a:pPr>
              <a:buClr>
                <a:schemeClr val="accent6">
                  <a:lumMod val="60000"/>
                  <a:lumOff val="40000"/>
                </a:schemeClr>
              </a:buClr>
            </a:pPr>
            <a:endParaRPr lang="en-US" sz="2400" dirty="0"/>
          </a:p>
        </p:txBody>
      </p:sp>
      <p:sp>
        <p:nvSpPr>
          <p:cNvPr id="8" name="Slide Number Placeholder 7">
            <a:extLst>
              <a:ext uri="{FF2B5EF4-FFF2-40B4-BE49-F238E27FC236}">
                <a16:creationId xmlns:a16="http://schemas.microsoft.com/office/drawing/2014/main" id="{D7F2C411-B04F-6E65-1183-269D7F9FEC40}"/>
              </a:ext>
            </a:extLst>
          </p:cNvPr>
          <p:cNvSpPr>
            <a:spLocks noGrp="1"/>
          </p:cNvSpPr>
          <p:nvPr>
            <p:ph type="sldNum" sz="quarter" idx="12"/>
          </p:nvPr>
        </p:nvSpPr>
        <p:spPr>
          <a:xfrm>
            <a:off x="8610600" y="6356350"/>
            <a:ext cx="2743200" cy="365125"/>
          </a:xfrm>
        </p:spPr>
        <p:txBody>
          <a:bodyPr>
            <a:normAutofit/>
          </a:bodyPr>
          <a:lstStyle/>
          <a:p>
            <a:pPr>
              <a:spcAft>
                <a:spcPts val="600"/>
              </a:spcAft>
            </a:pPr>
            <a:fld id="{48F63A3B-78C7-47BE-AE5E-E10140E04643}" type="slidenum">
              <a:rPr lang="en-US">
                <a:solidFill>
                  <a:schemeClr val="tx1">
                    <a:lumMod val="50000"/>
                    <a:lumOff val="50000"/>
                  </a:schemeClr>
                </a:solidFill>
              </a:rPr>
              <a:pPr>
                <a:spcAft>
                  <a:spcPts val="600"/>
                </a:spcAft>
              </a:pPr>
              <a:t>65</a:t>
            </a:fld>
            <a:endParaRPr lang="en-US">
              <a:solidFill>
                <a:schemeClr val="tx1">
                  <a:lumMod val="50000"/>
                  <a:lumOff val="50000"/>
                </a:schemeClr>
              </a:solidFill>
            </a:endParaRPr>
          </a:p>
        </p:txBody>
      </p:sp>
      <p:pic>
        <p:nvPicPr>
          <p:cNvPr id="6" name="Picture 5" descr="Table&#10;&#10;AI-generated content may be incorrect.">
            <a:extLst>
              <a:ext uri="{FF2B5EF4-FFF2-40B4-BE49-F238E27FC236}">
                <a16:creationId xmlns:a16="http://schemas.microsoft.com/office/drawing/2014/main" id="{1085B512-C838-26C6-FD59-F9EFFC822F8D}"/>
              </a:ext>
            </a:extLst>
          </p:cNvPr>
          <p:cNvPicPr>
            <a:picLocks noChangeAspect="1"/>
          </p:cNvPicPr>
          <p:nvPr/>
        </p:nvPicPr>
        <p:blipFill>
          <a:blip r:embed="rId2"/>
          <a:stretch>
            <a:fillRect/>
          </a:stretch>
        </p:blipFill>
        <p:spPr>
          <a:xfrm>
            <a:off x="4307082" y="741391"/>
            <a:ext cx="7404137" cy="5377398"/>
          </a:xfrm>
          <a:prstGeom prst="rect">
            <a:avLst/>
          </a:prstGeom>
        </p:spPr>
      </p:pic>
      <p:pic>
        <p:nvPicPr>
          <p:cNvPr id="3" name="Picture 2">
            <a:extLst>
              <a:ext uri="{FF2B5EF4-FFF2-40B4-BE49-F238E27FC236}">
                <a16:creationId xmlns:a16="http://schemas.microsoft.com/office/drawing/2014/main" id="{EC376AF9-F7B4-5B5E-0C80-352199563F5A}"/>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87728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2B6C4-645B-F6EF-234D-797A61FE9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0131D-1F4E-9637-E710-AA3F29D54F96}"/>
              </a:ext>
            </a:extLst>
          </p:cNvPr>
          <p:cNvSpPr>
            <a:spLocks noGrp="1"/>
          </p:cNvSpPr>
          <p:nvPr>
            <p:ph type="title"/>
          </p:nvPr>
        </p:nvSpPr>
        <p:spPr/>
        <p:txBody>
          <a:bodyPr/>
          <a:lstStyle/>
          <a:p>
            <a:r>
              <a:rPr lang="en-US" b="1"/>
              <a:t>Supportive Housing Underwriting Guidance</a:t>
            </a:r>
          </a:p>
        </p:txBody>
      </p:sp>
      <p:sp>
        <p:nvSpPr>
          <p:cNvPr id="9" name="Content Placeholder 8">
            <a:extLst>
              <a:ext uri="{FF2B5EF4-FFF2-40B4-BE49-F238E27FC236}">
                <a16:creationId xmlns:a16="http://schemas.microsoft.com/office/drawing/2014/main" id="{727F374F-9C6A-7258-1CF1-3EAD3C206B68}"/>
              </a:ext>
            </a:extLst>
          </p:cNvPr>
          <p:cNvSpPr>
            <a:spLocks noGrp="1"/>
          </p:cNvSpPr>
          <p:nvPr>
            <p:ph idx="1"/>
          </p:nvPr>
        </p:nvSpPr>
        <p:spPr>
          <a:xfrm>
            <a:off x="838200" y="1690688"/>
            <a:ext cx="10515600" cy="4486275"/>
          </a:xfrm>
        </p:spPr>
        <p:txBody>
          <a:bodyPr>
            <a:normAutofit fontScale="92500" lnSpcReduction="10000"/>
          </a:bodyPr>
          <a:lstStyle/>
          <a:p>
            <a:pPr>
              <a:buClr>
                <a:schemeClr val="accent6">
                  <a:lumMod val="60000"/>
                  <a:lumOff val="40000"/>
                </a:schemeClr>
              </a:buClr>
            </a:pPr>
            <a:r>
              <a:rPr lang="en-US" sz="2800"/>
              <a:t>DCR &amp; Effective Gross Income – Normal QAP standards apply</a:t>
            </a:r>
          </a:p>
          <a:p>
            <a:pPr>
              <a:buClr>
                <a:schemeClr val="accent6">
                  <a:lumMod val="60000"/>
                  <a:lumOff val="40000"/>
                </a:schemeClr>
              </a:buClr>
            </a:pPr>
            <a:r>
              <a:rPr lang="en-US" sz="2800"/>
              <a:t>Revenue, Vacancy, and Expense Trends – 7% or higher</a:t>
            </a:r>
          </a:p>
          <a:p>
            <a:pPr>
              <a:buClr>
                <a:schemeClr val="accent6">
                  <a:lumMod val="60000"/>
                  <a:lumOff val="40000"/>
                </a:schemeClr>
              </a:buClr>
            </a:pPr>
            <a:r>
              <a:rPr lang="en-US" sz="2800"/>
              <a:t>Developer Fee – QAP standards apply; developer encouraged to apply DDF to reserves</a:t>
            </a:r>
          </a:p>
          <a:p>
            <a:pPr>
              <a:buClr>
                <a:schemeClr val="accent6">
                  <a:lumMod val="60000"/>
                  <a:lumOff val="40000"/>
                </a:schemeClr>
              </a:buClr>
            </a:pPr>
            <a:r>
              <a:rPr lang="en-US" sz="2800"/>
              <a:t>Operating Expenses – no less than $8,000 per unit for all geographic pools</a:t>
            </a:r>
          </a:p>
          <a:p>
            <a:pPr>
              <a:buClr>
                <a:schemeClr val="accent6">
                  <a:lumMod val="60000"/>
                  <a:lumOff val="40000"/>
                </a:schemeClr>
              </a:buClr>
            </a:pPr>
            <a:r>
              <a:rPr lang="en-US" sz="2800"/>
              <a:t>Operating Deficit Reserves – QAP standards apply</a:t>
            </a:r>
          </a:p>
          <a:p>
            <a:pPr>
              <a:buClr>
                <a:schemeClr val="accent6">
                  <a:lumMod val="60000"/>
                  <a:lumOff val="40000"/>
                </a:schemeClr>
              </a:buClr>
            </a:pPr>
            <a:r>
              <a:rPr lang="en-US" sz="2800"/>
              <a:t>Replacement Reserves – 6 months capitalized prior to conversion</a:t>
            </a:r>
          </a:p>
          <a:p>
            <a:pPr>
              <a:buClr>
                <a:schemeClr val="accent6">
                  <a:lumMod val="60000"/>
                  <a:lumOff val="40000"/>
                </a:schemeClr>
              </a:buClr>
            </a:pPr>
            <a:r>
              <a:rPr lang="en-US" sz="2800"/>
              <a:t>Furniture and fixtures reserve – Capitalized prior to conversion</a:t>
            </a:r>
          </a:p>
          <a:p>
            <a:pPr lvl="1">
              <a:buClr>
                <a:schemeClr val="accent6">
                  <a:lumMod val="60000"/>
                  <a:lumOff val="40000"/>
                </a:schemeClr>
              </a:buClr>
            </a:pPr>
            <a:r>
              <a:rPr lang="en-US" sz="2400"/>
              <a:t>$2,000 for studio and one-bedroom units</a:t>
            </a:r>
          </a:p>
          <a:p>
            <a:pPr lvl="1">
              <a:buClr>
                <a:schemeClr val="accent6">
                  <a:lumMod val="60000"/>
                  <a:lumOff val="40000"/>
                </a:schemeClr>
              </a:buClr>
            </a:pPr>
            <a:r>
              <a:rPr lang="en-US" sz="2400"/>
              <a:t>$3,000 for two-bedroom and greater units</a:t>
            </a:r>
          </a:p>
        </p:txBody>
      </p:sp>
      <p:sp>
        <p:nvSpPr>
          <p:cNvPr id="8" name="Slide Number Placeholder 7">
            <a:extLst>
              <a:ext uri="{FF2B5EF4-FFF2-40B4-BE49-F238E27FC236}">
                <a16:creationId xmlns:a16="http://schemas.microsoft.com/office/drawing/2014/main" id="{26CAD461-A903-1849-2F66-9C909661386B}"/>
              </a:ext>
            </a:extLst>
          </p:cNvPr>
          <p:cNvSpPr>
            <a:spLocks noGrp="1"/>
          </p:cNvSpPr>
          <p:nvPr>
            <p:ph type="sldNum" sz="quarter" idx="12"/>
          </p:nvPr>
        </p:nvSpPr>
        <p:spPr/>
        <p:txBody>
          <a:bodyPr/>
          <a:lstStyle/>
          <a:p>
            <a:fld id="{48F63A3B-78C7-47BE-AE5E-E10140E04643}" type="slidenum">
              <a:rPr lang="en-US" smtClean="0"/>
              <a:t>66</a:t>
            </a:fld>
            <a:endParaRPr lang="en-US"/>
          </a:p>
        </p:txBody>
      </p:sp>
      <p:pic>
        <p:nvPicPr>
          <p:cNvPr id="3" name="Picture 2">
            <a:extLst>
              <a:ext uri="{FF2B5EF4-FFF2-40B4-BE49-F238E27FC236}">
                <a16:creationId xmlns:a16="http://schemas.microsoft.com/office/drawing/2014/main" id="{2CC7E508-B9DB-AE9C-5B05-25CB8F51539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74132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70405-3E92-0FA6-1C03-D4EF17081656}"/>
              </a:ext>
            </a:extLst>
          </p:cNvPr>
          <p:cNvSpPr>
            <a:spLocks noGrp="1"/>
          </p:cNvSpPr>
          <p:nvPr>
            <p:ph type="title"/>
          </p:nvPr>
        </p:nvSpPr>
        <p:spPr/>
        <p:txBody>
          <a:bodyPr/>
          <a:lstStyle/>
          <a:p>
            <a:r>
              <a:rPr lang="en-US" b="1"/>
              <a:t>Supportive Housing Compliance</a:t>
            </a:r>
          </a:p>
        </p:txBody>
      </p:sp>
      <p:sp>
        <p:nvSpPr>
          <p:cNvPr id="3" name="Content Placeholder 2">
            <a:extLst>
              <a:ext uri="{FF2B5EF4-FFF2-40B4-BE49-F238E27FC236}">
                <a16:creationId xmlns:a16="http://schemas.microsoft.com/office/drawing/2014/main" id="{734F9437-E395-52AC-F4FA-143C821AEFB1}"/>
              </a:ext>
            </a:extLst>
          </p:cNvPr>
          <p:cNvSpPr>
            <a:spLocks noGrp="1"/>
          </p:cNvSpPr>
          <p:nvPr>
            <p:ph idx="1"/>
          </p:nvPr>
        </p:nvSpPr>
        <p:spPr/>
        <p:txBody>
          <a:bodyPr>
            <a:normAutofit/>
          </a:bodyPr>
          <a:lstStyle/>
          <a:p>
            <a:r>
              <a:rPr lang="en-US" sz="2800"/>
              <a:t>DCA currently developing process for monitoring Supportive Housing units</a:t>
            </a:r>
          </a:p>
          <a:p>
            <a:r>
              <a:rPr lang="en-US" sz="2800"/>
              <a:t>Anticipated LIHTC &amp; HOME Compliance Manual Addendum in 2026</a:t>
            </a:r>
          </a:p>
          <a:p>
            <a:r>
              <a:rPr lang="en-US" sz="2800"/>
              <a:t>LURC/LURA Supportive Housing language updates</a:t>
            </a:r>
          </a:p>
          <a:p>
            <a:r>
              <a:rPr lang="en-US" sz="2800"/>
              <a:t>DCA will be seeking feedback on proposed process in next 1-2 months</a:t>
            </a:r>
          </a:p>
          <a:p>
            <a:r>
              <a:rPr lang="en-US" sz="2800"/>
              <a:t>Contact </a:t>
            </a:r>
            <a:r>
              <a:rPr lang="en-US" sz="2800">
                <a:hlinkClick r:id="rId2"/>
              </a:rPr>
              <a:t>John.Stovall@dca.ga.gov</a:t>
            </a:r>
            <a:r>
              <a:rPr lang="en-US" sz="2800"/>
              <a:t> if interested</a:t>
            </a:r>
          </a:p>
        </p:txBody>
      </p:sp>
      <p:sp>
        <p:nvSpPr>
          <p:cNvPr id="5" name="Slide Number Placeholder 4">
            <a:extLst>
              <a:ext uri="{FF2B5EF4-FFF2-40B4-BE49-F238E27FC236}">
                <a16:creationId xmlns:a16="http://schemas.microsoft.com/office/drawing/2014/main" id="{780B8660-2E2A-89BE-BD65-F3B65FDD28C7}"/>
              </a:ext>
            </a:extLst>
          </p:cNvPr>
          <p:cNvSpPr>
            <a:spLocks noGrp="1"/>
          </p:cNvSpPr>
          <p:nvPr>
            <p:ph type="sldNum" sz="quarter" idx="12"/>
          </p:nvPr>
        </p:nvSpPr>
        <p:spPr/>
        <p:txBody>
          <a:bodyPr/>
          <a:lstStyle/>
          <a:p>
            <a:fld id="{48F63A3B-78C7-47BE-AE5E-E10140E04643}" type="slidenum">
              <a:rPr lang="en-US" smtClean="0"/>
              <a:t>67</a:t>
            </a:fld>
            <a:endParaRPr lang="en-US"/>
          </a:p>
        </p:txBody>
      </p:sp>
      <p:pic>
        <p:nvPicPr>
          <p:cNvPr id="4" name="Picture 3">
            <a:extLst>
              <a:ext uri="{FF2B5EF4-FFF2-40B4-BE49-F238E27FC236}">
                <a16:creationId xmlns:a16="http://schemas.microsoft.com/office/drawing/2014/main" id="{61E2B9C3-6138-0F33-66C2-D3BA016A52EB}"/>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83857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BAFBC-4B57-5BAA-DCEF-4BB2C2983F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B8C7D3-301C-F312-1831-76C25520F73B}"/>
              </a:ext>
            </a:extLst>
          </p:cNvPr>
          <p:cNvSpPr>
            <a:spLocks noGrp="1"/>
          </p:cNvSpPr>
          <p:nvPr>
            <p:ph type="title"/>
          </p:nvPr>
        </p:nvSpPr>
        <p:spPr/>
        <p:txBody>
          <a:bodyPr/>
          <a:lstStyle/>
          <a:p>
            <a:r>
              <a:rPr lang="en-US" b="1" dirty="0"/>
              <a:t>Integrated Supportive Housing</a:t>
            </a:r>
          </a:p>
        </p:txBody>
      </p:sp>
      <p:sp>
        <p:nvSpPr>
          <p:cNvPr id="3" name="Content Placeholder 2">
            <a:extLst>
              <a:ext uri="{FF2B5EF4-FFF2-40B4-BE49-F238E27FC236}">
                <a16:creationId xmlns:a16="http://schemas.microsoft.com/office/drawing/2014/main" id="{7BE6FEE8-EE00-4E5D-D0A0-0CD6A96478DC}"/>
              </a:ext>
            </a:extLst>
          </p:cNvPr>
          <p:cNvSpPr>
            <a:spLocks noGrp="1"/>
          </p:cNvSpPr>
          <p:nvPr>
            <p:ph idx="1"/>
          </p:nvPr>
        </p:nvSpPr>
        <p:spPr>
          <a:xfrm>
            <a:off x="838200" y="1504335"/>
            <a:ext cx="10515600" cy="4672628"/>
          </a:xfrm>
        </p:spPr>
        <p:txBody>
          <a:bodyPr>
            <a:normAutofit/>
          </a:bodyPr>
          <a:lstStyle/>
          <a:p>
            <a:endParaRPr lang="en-US" sz="2800" dirty="0"/>
          </a:p>
          <a:p>
            <a:r>
              <a:rPr lang="en-US" sz="2800" dirty="0"/>
              <a:t>Appreciative of all of you and your teams who have undertaken this commitment over the last couple of years</a:t>
            </a:r>
          </a:p>
          <a:p>
            <a:pPr marL="0" indent="0">
              <a:buNone/>
            </a:pPr>
            <a:endParaRPr lang="en-US" sz="2800" dirty="0"/>
          </a:p>
          <a:p>
            <a:r>
              <a:rPr lang="en-US" sz="2800" dirty="0"/>
              <a:t>All of us looking forward to getting those units in service and leased up</a:t>
            </a:r>
          </a:p>
        </p:txBody>
      </p:sp>
      <p:sp>
        <p:nvSpPr>
          <p:cNvPr id="5" name="Slide Number Placeholder 4">
            <a:extLst>
              <a:ext uri="{FF2B5EF4-FFF2-40B4-BE49-F238E27FC236}">
                <a16:creationId xmlns:a16="http://schemas.microsoft.com/office/drawing/2014/main" id="{28270C51-8FBB-601E-048A-25FD92B8EF26}"/>
              </a:ext>
            </a:extLst>
          </p:cNvPr>
          <p:cNvSpPr>
            <a:spLocks noGrp="1"/>
          </p:cNvSpPr>
          <p:nvPr>
            <p:ph type="sldNum" sz="quarter" idx="12"/>
          </p:nvPr>
        </p:nvSpPr>
        <p:spPr/>
        <p:txBody>
          <a:bodyPr/>
          <a:lstStyle/>
          <a:p>
            <a:fld id="{48F63A3B-78C7-47BE-AE5E-E10140E04643}" type="slidenum">
              <a:rPr lang="en-US" smtClean="0"/>
              <a:t>68</a:t>
            </a:fld>
            <a:endParaRPr lang="en-US"/>
          </a:p>
        </p:txBody>
      </p:sp>
      <p:pic>
        <p:nvPicPr>
          <p:cNvPr id="4" name="Picture 3">
            <a:extLst>
              <a:ext uri="{FF2B5EF4-FFF2-40B4-BE49-F238E27FC236}">
                <a16:creationId xmlns:a16="http://schemas.microsoft.com/office/drawing/2014/main" id="{84EBF6C4-1C16-DDA6-823C-0967D03334CC}"/>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7805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FDB45-83EF-73A7-4247-E5082CD5B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B30EB0-1D9D-8F03-5B0C-5AE77D4666B9}"/>
              </a:ext>
            </a:extLst>
          </p:cNvPr>
          <p:cNvSpPr>
            <a:spLocks noGrp="1"/>
          </p:cNvSpPr>
          <p:nvPr>
            <p:ph type="title"/>
          </p:nvPr>
        </p:nvSpPr>
        <p:spPr>
          <a:xfrm>
            <a:off x="838200" y="365126"/>
            <a:ext cx="10515600" cy="981894"/>
          </a:xfrm>
        </p:spPr>
        <p:txBody>
          <a:bodyPr/>
          <a:lstStyle/>
          <a:p>
            <a:r>
              <a:rPr lang="en-US" b="1" dirty="0"/>
              <a:t>Integrated Supportive Housing - Updates</a:t>
            </a:r>
          </a:p>
        </p:txBody>
      </p:sp>
      <p:sp>
        <p:nvSpPr>
          <p:cNvPr id="3" name="Content Placeholder 2">
            <a:extLst>
              <a:ext uri="{FF2B5EF4-FFF2-40B4-BE49-F238E27FC236}">
                <a16:creationId xmlns:a16="http://schemas.microsoft.com/office/drawing/2014/main" id="{5EE4979F-8AD6-A079-894F-A42DED2537E2}"/>
              </a:ext>
            </a:extLst>
          </p:cNvPr>
          <p:cNvSpPr>
            <a:spLocks noGrp="1"/>
          </p:cNvSpPr>
          <p:nvPr>
            <p:ph idx="1"/>
          </p:nvPr>
        </p:nvSpPr>
        <p:spPr>
          <a:xfrm>
            <a:off x="838200" y="1671484"/>
            <a:ext cx="10515600" cy="4505478"/>
          </a:xfrm>
        </p:spPr>
        <p:txBody>
          <a:bodyPr>
            <a:normAutofit/>
          </a:bodyPr>
          <a:lstStyle/>
          <a:p>
            <a:r>
              <a:rPr lang="en-US" sz="2800"/>
              <a:t>Referring Entities list has been updated to include new points of contacts for MOU outreach</a:t>
            </a:r>
          </a:p>
          <a:p>
            <a:endParaRPr lang="en-US" sz="1800"/>
          </a:p>
          <a:p>
            <a:r>
              <a:rPr lang="en-US" sz="2800"/>
              <a:t>The list also now includes referrals through Area Agencies on Aging (AAAs)</a:t>
            </a:r>
          </a:p>
          <a:p>
            <a:pPr lvl="1"/>
            <a:r>
              <a:rPr lang="en-US" sz="2600"/>
              <a:t>Only for referrals under the Money Follows the Person (MFP) program administered by the Dept. of Community Health. More info on MFP: </a:t>
            </a:r>
            <a:r>
              <a:rPr lang="en-US" sz="2600">
                <a:hlinkClick r:id="rId2"/>
              </a:rPr>
              <a:t>https://medicaid.georgia.gov/programs/all-programs/georgia-money-follows-person-ga-mfp</a:t>
            </a:r>
            <a:endParaRPr lang="en-US" sz="2600"/>
          </a:p>
          <a:p>
            <a:endParaRPr lang="en-US" sz="2800"/>
          </a:p>
          <a:p>
            <a:endParaRPr lang="en-US" sz="2800"/>
          </a:p>
        </p:txBody>
      </p:sp>
      <p:sp>
        <p:nvSpPr>
          <p:cNvPr id="5" name="Slide Number Placeholder 4">
            <a:extLst>
              <a:ext uri="{FF2B5EF4-FFF2-40B4-BE49-F238E27FC236}">
                <a16:creationId xmlns:a16="http://schemas.microsoft.com/office/drawing/2014/main" id="{45DBAEB5-F03D-34EB-2A2E-42E2F18FFFF4}"/>
              </a:ext>
            </a:extLst>
          </p:cNvPr>
          <p:cNvSpPr>
            <a:spLocks noGrp="1"/>
          </p:cNvSpPr>
          <p:nvPr>
            <p:ph type="sldNum" sz="quarter" idx="12"/>
          </p:nvPr>
        </p:nvSpPr>
        <p:spPr/>
        <p:txBody>
          <a:bodyPr/>
          <a:lstStyle/>
          <a:p>
            <a:fld id="{48F63A3B-78C7-47BE-AE5E-E10140E04643}" type="slidenum">
              <a:rPr lang="en-US" smtClean="0"/>
              <a:t>69</a:t>
            </a:fld>
            <a:endParaRPr lang="en-US"/>
          </a:p>
        </p:txBody>
      </p:sp>
      <p:pic>
        <p:nvPicPr>
          <p:cNvPr id="4" name="Picture 3">
            <a:extLst>
              <a:ext uri="{FF2B5EF4-FFF2-40B4-BE49-F238E27FC236}">
                <a16:creationId xmlns:a16="http://schemas.microsoft.com/office/drawing/2014/main" id="{7E242F6F-0EC9-26D2-9BA6-F37AC01ACED9}"/>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32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55E38-C1A3-86B0-45DE-D9223709745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08C757A-5197-D387-39B4-64FA13971178}"/>
              </a:ext>
            </a:extLst>
          </p:cNvPr>
          <p:cNvSpPr/>
          <p:nvPr/>
        </p:nvSpPr>
        <p:spPr>
          <a:xfrm>
            <a:off x="3819144" y="1049020"/>
            <a:ext cx="1463040" cy="77724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Kim Golden</a:t>
            </a:r>
          </a:p>
          <a:p>
            <a:pPr algn="ctr"/>
            <a:r>
              <a:rPr lang="en-US" sz="1400"/>
              <a:t>Office Director</a:t>
            </a:r>
          </a:p>
        </p:txBody>
      </p:sp>
      <p:sp>
        <p:nvSpPr>
          <p:cNvPr id="6" name="Rectangle 5">
            <a:extLst>
              <a:ext uri="{FF2B5EF4-FFF2-40B4-BE49-F238E27FC236}">
                <a16:creationId xmlns:a16="http://schemas.microsoft.com/office/drawing/2014/main" id="{2E1ADD4E-0B0C-44FE-78F1-B9070F376CCF}"/>
              </a:ext>
            </a:extLst>
          </p:cNvPr>
          <p:cNvSpPr/>
          <p:nvPr/>
        </p:nvSpPr>
        <p:spPr>
          <a:xfrm>
            <a:off x="304800" y="1996948"/>
            <a:ext cx="1463040" cy="777240"/>
          </a:xfrm>
          <a:prstGeom prst="rect">
            <a:avLst/>
          </a:prstGeom>
          <a:solidFill>
            <a:schemeClr val="accent1">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a:t>Meagan Cutler</a:t>
            </a:r>
          </a:p>
          <a:p>
            <a:pPr algn="ctr"/>
            <a:r>
              <a:rPr lang="en-US" sz="1100"/>
              <a:t>Sr. Housing Finance Policy Manager</a:t>
            </a:r>
          </a:p>
        </p:txBody>
      </p:sp>
      <p:sp>
        <p:nvSpPr>
          <p:cNvPr id="7" name="Rectangle 6">
            <a:extLst>
              <a:ext uri="{FF2B5EF4-FFF2-40B4-BE49-F238E27FC236}">
                <a16:creationId xmlns:a16="http://schemas.microsoft.com/office/drawing/2014/main" id="{F7A95BFA-115B-2CF1-765A-47678096EF4E}"/>
              </a:ext>
            </a:extLst>
          </p:cNvPr>
          <p:cNvSpPr/>
          <p:nvPr/>
        </p:nvSpPr>
        <p:spPr>
          <a:xfrm>
            <a:off x="2798064" y="2006092"/>
            <a:ext cx="1463040" cy="777240"/>
          </a:xfrm>
          <a:prstGeom prst="rect">
            <a:avLst/>
          </a:prstGeom>
          <a:solidFill>
            <a:schemeClr val="accent1">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a:t>Brendan Waterman</a:t>
            </a:r>
          </a:p>
          <a:p>
            <a:pPr algn="ctr"/>
            <a:r>
              <a:rPr lang="en-US" sz="1100"/>
              <a:t>Allocation Manager</a:t>
            </a:r>
          </a:p>
        </p:txBody>
      </p:sp>
      <p:sp>
        <p:nvSpPr>
          <p:cNvPr id="21" name="Rectangle 20">
            <a:extLst>
              <a:ext uri="{FF2B5EF4-FFF2-40B4-BE49-F238E27FC236}">
                <a16:creationId xmlns:a16="http://schemas.microsoft.com/office/drawing/2014/main" id="{C608D6FF-EF05-800E-1430-393505A484FA}"/>
              </a:ext>
            </a:extLst>
          </p:cNvPr>
          <p:cNvSpPr/>
          <p:nvPr/>
        </p:nvSpPr>
        <p:spPr>
          <a:xfrm>
            <a:off x="313944" y="2928112"/>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Bryce Farbstein</a:t>
            </a:r>
          </a:p>
          <a:p>
            <a:pPr algn="ctr"/>
            <a:r>
              <a:rPr lang="en-US" sz="1050"/>
              <a:t>Sr. Housing Policy Analyst</a:t>
            </a:r>
          </a:p>
        </p:txBody>
      </p:sp>
      <p:sp>
        <p:nvSpPr>
          <p:cNvPr id="22" name="Rectangle 21">
            <a:extLst>
              <a:ext uri="{FF2B5EF4-FFF2-40B4-BE49-F238E27FC236}">
                <a16:creationId xmlns:a16="http://schemas.microsoft.com/office/drawing/2014/main" id="{5ECE2DE0-6284-019C-3DD9-3DA94944176D}"/>
              </a:ext>
            </a:extLst>
          </p:cNvPr>
          <p:cNvSpPr/>
          <p:nvPr/>
        </p:nvSpPr>
        <p:spPr>
          <a:xfrm>
            <a:off x="313944" y="3793744"/>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Erin Sampson</a:t>
            </a:r>
          </a:p>
          <a:p>
            <a:pPr algn="ctr"/>
            <a:r>
              <a:rPr lang="en-US" sz="1050"/>
              <a:t>Housing Policy Analyst</a:t>
            </a:r>
          </a:p>
        </p:txBody>
      </p:sp>
      <p:sp>
        <p:nvSpPr>
          <p:cNvPr id="23" name="Rectangle 22">
            <a:extLst>
              <a:ext uri="{FF2B5EF4-FFF2-40B4-BE49-F238E27FC236}">
                <a16:creationId xmlns:a16="http://schemas.microsoft.com/office/drawing/2014/main" id="{EDC4C8D7-085C-2F34-77C1-8D2EACE00771}"/>
              </a:ext>
            </a:extLst>
          </p:cNvPr>
          <p:cNvSpPr/>
          <p:nvPr/>
        </p:nvSpPr>
        <p:spPr>
          <a:xfrm>
            <a:off x="2066544" y="2928112"/>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Em Persaud</a:t>
            </a:r>
          </a:p>
          <a:p>
            <a:pPr algn="ctr"/>
            <a:r>
              <a:rPr lang="en-US" sz="1050"/>
              <a:t>Lead Allocation Analyst</a:t>
            </a:r>
          </a:p>
        </p:txBody>
      </p:sp>
      <p:sp>
        <p:nvSpPr>
          <p:cNvPr id="24" name="Rectangle 23">
            <a:extLst>
              <a:ext uri="{FF2B5EF4-FFF2-40B4-BE49-F238E27FC236}">
                <a16:creationId xmlns:a16="http://schemas.microsoft.com/office/drawing/2014/main" id="{F15EEE7D-D603-AC81-422F-9A4A7ECAEA49}"/>
              </a:ext>
            </a:extLst>
          </p:cNvPr>
          <p:cNvSpPr/>
          <p:nvPr/>
        </p:nvSpPr>
        <p:spPr>
          <a:xfrm>
            <a:off x="2066544" y="3793744"/>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Jenny Moody</a:t>
            </a:r>
          </a:p>
          <a:p>
            <a:pPr algn="ctr"/>
            <a:r>
              <a:rPr lang="en-US" sz="1050"/>
              <a:t>Allocation Analyst</a:t>
            </a:r>
          </a:p>
        </p:txBody>
      </p:sp>
      <p:sp>
        <p:nvSpPr>
          <p:cNvPr id="25" name="Rectangle 24">
            <a:extLst>
              <a:ext uri="{FF2B5EF4-FFF2-40B4-BE49-F238E27FC236}">
                <a16:creationId xmlns:a16="http://schemas.microsoft.com/office/drawing/2014/main" id="{9D02913C-BF3E-0A65-0A7D-1E1588942EED}"/>
              </a:ext>
            </a:extLst>
          </p:cNvPr>
          <p:cNvSpPr/>
          <p:nvPr/>
        </p:nvSpPr>
        <p:spPr>
          <a:xfrm>
            <a:off x="2066544" y="4659376"/>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Rob Golin</a:t>
            </a:r>
          </a:p>
          <a:p>
            <a:pPr algn="ctr"/>
            <a:r>
              <a:rPr lang="en-US" sz="1050"/>
              <a:t>Allocation Analyst</a:t>
            </a:r>
          </a:p>
        </p:txBody>
      </p:sp>
      <p:sp>
        <p:nvSpPr>
          <p:cNvPr id="26" name="Rectangle 25">
            <a:extLst>
              <a:ext uri="{FF2B5EF4-FFF2-40B4-BE49-F238E27FC236}">
                <a16:creationId xmlns:a16="http://schemas.microsoft.com/office/drawing/2014/main" id="{404F6E31-2459-A3C6-DFB6-6E8C68136830}"/>
              </a:ext>
            </a:extLst>
          </p:cNvPr>
          <p:cNvSpPr/>
          <p:nvPr/>
        </p:nvSpPr>
        <p:spPr>
          <a:xfrm>
            <a:off x="7301597" y="5930392"/>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300"/>
              <a:t>Melissa Johnson</a:t>
            </a:r>
          </a:p>
          <a:p>
            <a:pPr algn="ctr"/>
            <a:r>
              <a:rPr lang="en-US" sz="1050"/>
              <a:t>Records Specialist</a:t>
            </a:r>
          </a:p>
        </p:txBody>
      </p:sp>
      <p:sp>
        <p:nvSpPr>
          <p:cNvPr id="40" name="Rectangle 39">
            <a:extLst>
              <a:ext uri="{FF2B5EF4-FFF2-40B4-BE49-F238E27FC236}">
                <a16:creationId xmlns:a16="http://schemas.microsoft.com/office/drawing/2014/main" id="{57BDB937-1192-3B1F-8D4C-113A01236FE4}"/>
              </a:ext>
            </a:extLst>
          </p:cNvPr>
          <p:cNvSpPr/>
          <p:nvPr/>
        </p:nvSpPr>
        <p:spPr>
          <a:xfrm>
            <a:off x="335280" y="4659376"/>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Ayla McGinnis</a:t>
            </a:r>
          </a:p>
          <a:p>
            <a:pPr algn="ctr"/>
            <a:r>
              <a:rPr lang="en-US" sz="1050"/>
              <a:t>Housing Policy Analyst</a:t>
            </a:r>
          </a:p>
        </p:txBody>
      </p:sp>
      <p:sp>
        <p:nvSpPr>
          <p:cNvPr id="41" name="Rectangle 40">
            <a:extLst>
              <a:ext uri="{FF2B5EF4-FFF2-40B4-BE49-F238E27FC236}">
                <a16:creationId xmlns:a16="http://schemas.microsoft.com/office/drawing/2014/main" id="{45FA844D-BF14-4AB2-3C73-C771583368F4}"/>
              </a:ext>
            </a:extLst>
          </p:cNvPr>
          <p:cNvSpPr/>
          <p:nvPr/>
        </p:nvSpPr>
        <p:spPr>
          <a:xfrm>
            <a:off x="3563112" y="2928112"/>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Danielle Bridges</a:t>
            </a:r>
          </a:p>
          <a:p>
            <a:pPr algn="ctr"/>
            <a:r>
              <a:rPr lang="en-US" sz="1050"/>
              <a:t>Relocation Specialist</a:t>
            </a:r>
          </a:p>
        </p:txBody>
      </p:sp>
      <p:sp>
        <p:nvSpPr>
          <p:cNvPr id="42" name="Rectangle 41">
            <a:extLst>
              <a:ext uri="{FF2B5EF4-FFF2-40B4-BE49-F238E27FC236}">
                <a16:creationId xmlns:a16="http://schemas.microsoft.com/office/drawing/2014/main" id="{2CBB0C97-F4B5-35B3-CCE7-9907EB6279DA}"/>
              </a:ext>
            </a:extLst>
          </p:cNvPr>
          <p:cNvSpPr/>
          <p:nvPr/>
        </p:nvSpPr>
        <p:spPr>
          <a:xfrm>
            <a:off x="3563112" y="3793744"/>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Adria Hollis</a:t>
            </a:r>
          </a:p>
          <a:p>
            <a:pPr algn="ctr"/>
            <a:r>
              <a:rPr lang="en-US" sz="1050"/>
              <a:t>Allocation Analyst</a:t>
            </a:r>
          </a:p>
        </p:txBody>
      </p:sp>
      <p:sp>
        <p:nvSpPr>
          <p:cNvPr id="43" name="Rectangle 42">
            <a:extLst>
              <a:ext uri="{FF2B5EF4-FFF2-40B4-BE49-F238E27FC236}">
                <a16:creationId xmlns:a16="http://schemas.microsoft.com/office/drawing/2014/main" id="{70E65D7F-0909-D337-0A24-06FE4BC28918}"/>
              </a:ext>
            </a:extLst>
          </p:cNvPr>
          <p:cNvSpPr/>
          <p:nvPr/>
        </p:nvSpPr>
        <p:spPr>
          <a:xfrm>
            <a:off x="3563112" y="4659376"/>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Mary Lecesne</a:t>
            </a:r>
          </a:p>
          <a:p>
            <a:pPr algn="ctr"/>
            <a:r>
              <a:rPr lang="en-US" sz="1050"/>
              <a:t>Allocation Analyst</a:t>
            </a:r>
          </a:p>
        </p:txBody>
      </p:sp>
      <p:cxnSp>
        <p:nvCxnSpPr>
          <p:cNvPr id="46" name="Straight Connector 45">
            <a:extLst>
              <a:ext uri="{FF2B5EF4-FFF2-40B4-BE49-F238E27FC236}">
                <a16:creationId xmlns:a16="http://schemas.microsoft.com/office/drawing/2014/main" id="{E7B4AE4D-7395-0FCD-2CCA-3CBE2D4F978D}"/>
              </a:ext>
            </a:extLst>
          </p:cNvPr>
          <p:cNvCxnSpPr>
            <a:cxnSpLocks/>
            <a:stCxn id="21" idx="0"/>
            <a:endCxn id="6" idx="2"/>
          </p:cNvCxnSpPr>
          <p:nvPr/>
        </p:nvCxnSpPr>
        <p:spPr>
          <a:xfrm flipH="1" flipV="1">
            <a:off x="1036320" y="2774188"/>
            <a:ext cx="9144" cy="15392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90ECB86-542A-CAB9-3079-FF692A005CB3}"/>
              </a:ext>
            </a:extLst>
          </p:cNvPr>
          <p:cNvCxnSpPr>
            <a:cxnSpLocks/>
            <a:stCxn id="22" idx="0"/>
            <a:endCxn id="21" idx="2"/>
          </p:cNvCxnSpPr>
          <p:nvPr/>
        </p:nvCxnSpPr>
        <p:spPr>
          <a:xfrm flipV="1">
            <a:off x="1045464" y="3705352"/>
            <a:ext cx="0" cy="88392"/>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B66F52F-774C-F885-FCF4-FF754127EDF2}"/>
              </a:ext>
            </a:extLst>
          </p:cNvPr>
          <p:cNvCxnSpPr>
            <a:cxnSpLocks/>
          </p:cNvCxnSpPr>
          <p:nvPr/>
        </p:nvCxnSpPr>
        <p:spPr>
          <a:xfrm flipV="1">
            <a:off x="1050903" y="4581652"/>
            <a:ext cx="0" cy="883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9DEA9AD6-FF2A-C777-4F70-E9F6C9C0543E}"/>
              </a:ext>
            </a:extLst>
          </p:cNvPr>
          <p:cNvCxnSpPr>
            <a:cxnSpLocks/>
            <a:stCxn id="7" idx="3"/>
          </p:cNvCxnSpPr>
          <p:nvPr/>
        </p:nvCxnSpPr>
        <p:spPr>
          <a:xfrm>
            <a:off x="4261104" y="2394712"/>
            <a:ext cx="87477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1230BD30-5374-785C-10E0-88F2857C4985}"/>
              </a:ext>
            </a:extLst>
          </p:cNvPr>
          <p:cNvCxnSpPr>
            <a:cxnSpLocks/>
          </p:cNvCxnSpPr>
          <p:nvPr/>
        </p:nvCxnSpPr>
        <p:spPr>
          <a:xfrm flipH="1">
            <a:off x="5122218" y="2394712"/>
            <a:ext cx="4572" cy="263652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7B5ADDC6-2943-25BB-D161-4B852D468339}"/>
              </a:ext>
            </a:extLst>
          </p:cNvPr>
          <p:cNvCxnSpPr>
            <a:cxnSpLocks/>
          </p:cNvCxnSpPr>
          <p:nvPr/>
        </p:nvCxnSpPr>
        <p:spPr>
          <a:xfrm flipV="1">
            <a:off x="7394449" y="2245112"/>
            <a:ext cx="0" cy="368528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CA6D9724-6749-99C7-8C2B-D7FF649C0DB5}"/>
              </a:ext>
            </a:extLst>
          </p:cNvPr>
          <p:cNvCxnSpPr>
            <a:cxnSpLocks/>
          </p:cNvCxnSpPr>
          <p:nvPr/>
        </p:nvCxnSpPr>
        <p:spPr>
          <a:xfrm>
            <a:off x="5026152" y="3325368"/>
            <a:ext cx="109728"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87E2DFEE-872C-E10F-4808-025C339413FF}"/>
              </a:ext>
            </a:extLst>
          </p:cNvPr>
          <p:cNvCxnSpPr>
            <a:cxnSpLocks/>
          </p:cNvCxnSpPr>
          <p:nvPr/>
        </p:nvCxnSpPr>
        <p:spPr>
          <a:xfrm>
            <a:off x="5026152" y="4158488"/>
            <a:ext cx="9606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D1D5FC6E-6BC2-9C02-1434-A52749E22992}"/>
              </a:ext>
            </a:extLst>
          </p:cNvPr>
          <p:cNvCxnSpPr>
            <a:cxnSpLocks/>
          </p:cNvCxnSpPr>
          <p:nvPr/>
        </p:nvCxnSpPr>
        <p:spPr>
          <a:xfrm>
            <a:off x="5026152" y="5022088"/>
            <a:ext cx="109728" cy="4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5738FF18-B402-9179-6380-528BCC388622}"/>
              </a:ext>
            </a:extLst>
          </p:cNvPr>
          <p:cNvCxnSpPr>
            <a:cxnSpLocks/>
          </p:cNvCxnSpPr>
          <p:nvPr/>
        </p:nvCxnSpPr>
        <p:spPr>
          <a:xfrm>
            <a:off x="1919224" y="2385568"/>
            <a:ext cx="87884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BD49A49E-CA2E-2BA5-2939-E44C84996FFA}"/>
              </a:ext>
            </a:extLst>
          </p:cNvPr>
          <p:cNvCxnSpPr>
            <a:cxnSpLocks/>
          </p:cNvCxnSpPr>
          <p:nvPr/>
        </p:nvCxnSpPr>
        <p:spPr>
          <a:xfrm>
            <a:off x="1909064" y="2385568"/>
            <a:ext cx="10160" cy="263652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62E4EB7D-BA12-6183-CF8C-64980149A0FC}"/>
              </a:ext>
            </a:extLst>
          </p:cNvPr>
          <p:cNvCxnSpPr>
            <a:cxnSpLocks/>
            <a:endCxn id="23" idx="1"/>
          </p:cNvCxnSpPr>
          <p:nvPr/>
        </p:nvCxnSpPr>
        <p:spPr>
          <a:xfrm>
            <a:off x="1919224" y="3316732"/>
            <a:ext cx="14732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00B93FD5-B625-B65C-1D41-FBB959FF8DA9}"/>
              </a:ext>
            </a:extLst>
          </p:cNvPr>
          <p:cNvCxnSpPr>
            <a:cxnSpLocks/>
          </p:cNvCxnSpPr>
          <p:nvPr/>
        </p:nvCxnSpPr>
        <p:spPr>
          <a:xfrm>
            <a:off x="1909064" y="4190492"/>
            <a:ext cx="14732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C40492B1-1EB5-BAC6-60FC-DC5276EC839D}"/>
              </a:ext>
            </a:extLst>
          </p:cNvPr>
          <p:cNvCxnSpPr>
            <a:cxnSpLocks/>
          </p:cNvCxnSpPr>
          <p:nvPr/>
        </p:nvCxnSpPr>
        <p:spPr>
          <a:xfrm>
            <a:off x="1919224" y="5013452"/>
            <a:ext cx="14732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7538E461-FCBD-A66B-16BF-82738A82E1DB}"/>
              </a:ext>
            </a:extLst>
          </p:cNvPr>
          <p:cNvCxnSpPr>
            <a:cxnSpLocks/>
          </p:cNvCxnSpPr>
          <p:nvPr/>
        </p:nvCxnSpPr>
        <p:spPr>
          <a:xfrm flipH="1">
            <a:off x="5282183" y="1384300"/>
            <a:ext cx="5562825"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7243FFE9-F41A-ED71-7FB5-DEC422836D15}"/>
              </a:ext>
            </a:extLst>
          </p:cNvPr>
          <p:cNvCxnSpPr>
            <a:cxnSpLocks/>
          </p:cNvCxnSpPr>
          <p:nvPr/>
        </p:nvCxnSpPr>
        <p:spPr>
          <a:xfrm flipH="1">
            <a:off x="1036320" y="1437640"/>
            <a:ext cx="2782824"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a:extLst>
              <a:ext uri="{FF2B5EF4-FFF2-40B4-BE49-F238E27FC236}">
                <a16:creationId xmlns:a16="http://schemas.microsoft.com/office/drawing/2014/main" id="{79B35C21-FCD6-B0A0-F76F-AFBF1D0F9EE0}"/>
              </a:ext>
            </a:extLst>
          </p:cNvPr>
          <p:cNvCxnSpPr>
            <a:cxnSpLocks/>
            <a:stCxn id="6" idx="0"/>
          </p:cNvCxnSpPr>
          <p:nvPr/>
        </p:nvCxnSpPr>
        <p:spPr>
          <a:xfrm flipV="1">
            <a:off x="1036320" y="1437640"/>
            <a:ext cx="9144" cy="55930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7D3C84D3-0940-7E9B-ADC3-084EB61D6164}"/>
              </a:ext>
            </a:extLst>
          </p:cNvPr>
          <p:cNvCxnSpPr>
            <a:cxnSpLocks/>
            <a:stCxn id="7" idx="0"/>
          </p:cNvCxnSpPr>
          <p:nvPr/>
        </p:nvCxnSpPr>
        <p:spPr>
          <a:xfrm flipV="1">
            <a:off x="3529584" y="1451356"/>
            <a:ext cx="0" cy="554736"/>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E206167A-6656-B0D6-A783-A08B0E862C73}"/>
              </a:ext>
            </a:extLst>
          </p:cNvPr>
          <p:cNvSpPr/>
          <p:nvPr/>
        </p:nvSpPr>
        <p:spPr>
          <a:xfrm>
            <a:off x="5681474" y="5930392"/>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Xzaviea James</a:t>
            </a:r>
          </a:p>
          <a:p>
            <a:pPr algn="ctr"/>
            <a:r>
              <a:rPr lang="en-US" sz="1100"/>
              <a:t>Tax Credit Analyst</a:t>
            </a:r>
          </a:p>
        </p:txBody>
      </p:sp>
      <p:sp>
        <p:nvSpPr>
          <p:cNvPr id="3" name="Rectangle 2">
            <a:extLst>
              <a:ext uri="{FF2B5EF4-FFF2-40B4-BE49-F238E27FC236}">
                <a16:creationId xmlns:a16="http://schemas.microsoft.com/office/drawing/2014/main" id="{6BDBEB1E-09F9-4806-0676-42BE823B8F15}"/>
              </a:ext>
            </a:extLst>
          </p:cNvPr>
          <p:cNvSpPr/>
          <p:nvPr/>
        </p:nvSpPr>
        <p:spPr>
          <a:xfrm>
            <a:off x="7714955" y="5031994"/>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Phyllis Carr</a:t>
            </a:r>
          </a:p>
          <a:p>
            <a:pPr algn="ctr"/>
            <a:r>
              <a:rPr lang="en-US" sz="1050"/>
              <a:t>Sr. Program Assistant</a:t>
            </a:r>
          </a:p>
        </p:txBody>
      </p:sp>
      <p:sp>
        <p:nvSpPr>
          <p:cNvPr id="5" name="Rectangle 4">
            <a:extLst>
              <a:ext uri="{FF2B5EF4-FFF2-40B4-BE49-F238E27FC236}">
                <a16:creationId xmlns:a16="http://schemas.microsoft.com/office/drawing/2014/main" id="{370DE1D1-5B4A-9BB7-A0F2-BAA5F6A2D323}"/>
              </a:ext>
            </a:extLst>
          </p:cNvPr>
          <p:cNvSpPr/>
          <p:nvPr/>
        </p:nvSpPr>
        <p:spPr>
          <a:xfrm>
            <a:off x="6662929" y="1494028"/>
            <a:ext cx="1463040" cy="777240"/>
          </a:xfrm>
          <a:prstGeom prst="rect">
            <a:avLst/>
          </a:prstGeom>
          <a:solidFill>
            <a:schemeClr val="accent1">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a:t>Sandy Wyckoff</a:t>
            </a:r>
          </a:p>
          <a:p>
            <a:pPr algn="ctr"/>
            <a:r>
              <a:rPr lang="en-US" sz="1050"/>
              <a:t>Sr. Tax Credit Development Manager</a:t>
            </a:r>
          </a:p>
        </p:txBody>
      </p:sp>
      <p:sp>
        <p:nvSpPr>
          <p:cNvPr id="11" name="Rectangle 10">
            <a:extLst>
              <a:ext uri="{FF2B5EF4-FFF2-40B4-BE49-F238E27FC236}">
                <a16:creationId xmlns:a16="http://schemas.microsoft.com/office/drawing/2014/main" id="{EC908B04-4E1E-E0DF-0D13-50CC1CD00A0E}"/>
              </a:ext>
            </a:extLst>
          </p:cNvPr>
          <p:cNvSpPr/>
          <p:nvPr/>
        </p:nvSpPr>
        <p:spPr>
          <a:xfrm>
            <a:off x="5666233" y="2396998"/>
            <a:ext cx="1463040" cy="777240"/>
          </a:xfrm>
          <a:prstGeom prst="rect">
            <a:avLst/>
          </a:prstGeom>
          <a:solidFill>
            <a:schemeClr val="accent3">
              <a:lumMod val="2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a:t>LeMoni Burney</a:t>
            </a:r>
          </a:p>
          <a:p>
            <a:pPr algn="ctr"/>
            <a:r>
              <a:rPr lang="en-US" sz="1050"/>
              <a:t>Tax Credit Underwriting Manager</a:t>
            </a:r>
          </a:p>
        </p:txBody>
      </p:sp>
      <p:sp>
        <p:nvSpPr>
          <p:cNvPr id="12" name="Rectangle 11">
            <a:extLst>
              <a:ext uri="{FF2B5EF4-FFF2-40B4-BE49-F238E27FC236}">
                <a16:creationId xmlns:a16="http://schemas.microsoft.com/office/drawing/2014/main" id="{718314BE-F641-6D62-585B-672198E605DB}"/>
              </a:ext>
            </a:extLst>
          </p:cNvPr>
          <p:cNvSpPr/>
          <p:nvPr/>
        </p:nvSpPr>
        <p:spPr>
          <a:xfrm>
            <a:off x="5666233" y="3290824"/>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Sanjana Zahin</a:t>
            </a:r>
          </a:p>
          <a:p>
            <a:pPr algn="ctr"/>
            <a:r>
              <a:rPr lang="en-US" sz="1050"/>
              <a:t>Tax Credit Specialist</a:t>
            </a:r>
          </a:p>
        </p:txBody>
      </p:sp>
      <p:sp>
        <p:nvSpPr>
          <p:cNvPr id="13" name="Rectangle 12">
            <a:extLst>
              <a:ext uri="{FF2B5EF4-FFF2-40B4-BE49-F238E27FC236}">
                <a16:creationId xmlns:a16="http://schemas.microsoft.com/office/drawing/2014/main" id="{537270F7-A0B5-8593-8EA0-B5E056DE7B03}"/>
              </a:ext>
            </a:extLst>
          </p:cNvPr>
          <p:cNvSpPr/>
          <p:nvPr/>
        </p:nvSpPr>
        <p:spPr>
          <a:xfrm>
            <a:off x="5666233" y="4156456"/>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Trey Melvin</a:t>
            </a:r>
          </a:p>
          <a:p>
            <a:pPr algn="ctr"/>
            <a:r>
              <a:rPr lang="en-US" sz="1050"/>
              <a:t>Tax Credit Underwriter</a:t>
            </a:r>
          </a:p>
        </p:txBody>
      </p:sp>
      <p:sp>
        <p:nvSpPr>
          <p:cNvPr id="14" name="Rectangle 13">
            <a:extLst>
              <a:ext uri="{FF2B5EF4-FFF2-40B4-BE49-F238E27FC236}">
                <a16:creationId xmlns:a16="http://schemas.microsoft.com/office/drawing/2014/main" id="{41244CA2-E4FC-3A8A-9AA3-3A8414578724}"/>
              </a:ext>
            </a:extLst>
          </p:cNvPr>
          <p:cNvSpPr/>
          <p:nvPr/>
        </p:nvSpPr>
        <p:spPr>
          <a:xfrm>
            <a:off x="5666233" y="5022088"/>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Ahsj’a St George</a:t>
            </a:r>
          </a:p>
          <a:p>
            <a:pPr algn="ctr"/>
            <a:r>
              <a:rPr lang="en-US" sz="1050"/>
              <a:t>Tax Credit Underwriter</a:t>
            </a:r>
          </a:p>
        </p:txBody>
      </p:sp>
      <p:cxnSp>
        <p:nvCxnSpPr>
          <p:cNvPr id="15" name="Straight Connector 14">
            <a:extLst>
              <a:ext uri="{FF2B5EF4-FFF2-40B4-BE49-F238E27FC236}">
                <a16:creationId xmlns:a16="http://schemas.microsoft.com/office/drawing/2014/main" id="{E915727C-0152-A5EC-3302-3B6B662AFA50}"/>
              </a:ext>
            </a:extLst>
          </p:cNvPr>
          <p:cNvCxnSpPr>
            <a:cxnSpLocks/>
          </p:cNvCxnSpPr>
          <p:nvPr/>
        </p:nvCxnSpPr>
        <p:spPr>
          <a:xfrm flipV="1">
            <a:off x="6912865" y="2271268"/>
            <a:ext cx="0" cy="133893"/>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0FE3007-59B9-60B0-421D-B4C402D78C1F}"/>
              </a:ext>
            </a:extLst>
          </p:cNvPr>
          <p:cNvCxnSpPr>
            <a:cxnSpLocks/>
            <a:stCxn id="12" idx="0"/>
          </p:cNvCxnSpPr>
          <p:nvPr/>
        </p:nvCxnSpPr>
        <p:spPr>
          <a:xfrm flipH="1" flipV="1">
            <a:off x="6391657" y="3171952"/>
            <a:ext cx="6096" cy="11887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8E54A9F-0C99-3D36-BF23-4516B8E3FB66}"/>
              </a:ext>
            </a:extLst>
          </p:cNvPr>
          <p:cNvCxnSpPr>
            <a:cxnSpLocks/>
          </p:cNvCxnSpPr>
          <p:nvPr/>
        </p:nvCxnSpPr>
        <p:spPr>
          <a:xfrm flipV="1">
            <a:off x="6373369" y="4057396"/>
            <a:ext cx="0" cy="883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CC43AD2B-0FD8-0458-2E9B-F3497868979D}"/>
              </a:ext>
            </a:extLst>
          </p:cNvPr>
          <p:cNvCxnSpPr>
            <a:cxnSpLocks/>
          </p:cNvCxnSpPr>
          <p:nvPr/>
        </p:nvCxnSpPr>
        <p:spPr>
          <a:xfrm flipV="1">
            <a:off x="6342889" y="4942840"/>
            <a:ext cx="0" cy="883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1B91F803-A5E1-8EBB-496F-1B5AED17A83A}"/>
              </a:ext>
            </a:extLst>
          </p:cNvPr>
          <p:cNvCxnSpPr>
            <a:cxnSpLocks/>
            <a:stCxn id="5" idx="0"/>
          </p:cNvCxnSpPr>
          <p:nvPr/>
        </p:nvCxnSpPr>
        <p:spPr>
          <a:xfrm flipV="1">
            <a:off x="7394449" y="1384300"/>
            <a:ext cx="3048" cy="109728"/>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0E57872-539D-95FC-AF73-A31B5E28A831}"/>
              </a:ext>
            </a:extLst>
          </p:cNvPr>
          <p:cNvCxnSpPr>
            <a:cxnSpLocks/>
          </p:cNvCxnSpPr>
          <p:nvPr/>
        </p:nvCxnSpPr>
        <p:spPr>
          <a:xfrm flipV="1">
            <a:off x="10845008" y="1384300"/>
            <a:ext cx="0" cy="797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631EEA76-4AF8-2BCB-AB18-7A857A5BEC34}"/>
              </a:ext>
            </a:extLst>
          </p:cNvPr>
          <p:cNvCxnSpPr>
            <a:cxnSpLocks/>
          </p:cNvCxnSpPr>
          <p:nvPr/>
        </p:nvCxnSpPr>
        <p:spPr>
          <a:xfrm flipV="1">
            <a:off x="8033117" y="2271268"/>
            <a:ext cx="0" cy="115605"/>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47" name="Rectangle 46">
            <a:extLst>
              <a:ext uri="{FF2B5EF4-FFF2-40B4-BE49-F238E27FC236}">
                <a16:creationId xmlns:a16="http://schemas.microsoft.com/office/drawing/2014/main" id="{2BAF2893-6436-8D57-7C64-DF587BC6E50B}"/>
              </a:ext>
            </a:extLst>
          </p:cNvPr>
          <p:cNvSpPr/>
          <p:nvPr/>
        </p:nvSpPr>
        <p:spPr>
          <a:xfrm>
            <a:off x="9913510" y="1520479"/>
            <a:ext cx="1463040" cy="777240"/>
          </a:xfrm>
          <a:prstGeom prst="rect">
            <a:avLst/>
          </a:prstGeom>
          <a:solidFill>
            <a:schemeClr val="accent1">
              <a:lumMod val="5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400"/>
              <a:t>Gary Huggins</a:t>
            </a:r>
          </a:p>
          <a:p>
            <a:pPr algn="ctr"/>
            <a:r>
              <a:rPr lang="en-US" sz="1050"/>
              <a:t>Construction Manager</a:t>
            </a:r>
          </a:p>
        </p:txBody>
      </p:sp>
      <p:sp>
        <p:nvSpPr>
          <p:cNvPr id="48" name="Rectangle 47">
            <a:extLst>
              <a:ext uri="{FF2B5EF4-FFF2-40B4-BE49-F238E27FC236}">
                <a16:creationId xmlns:a16="http://schemas.microsoft.com/office/drawing/2014/main" id="{2399AA83-83B4-70A9-0B8B-E5D249F7BD22}"/>
              </a:ext>
            </a:extLst>
          </p:cNvPr>
          <p:cNvSpPr/>
          <p:nvPr/>
        </p:nvSpPr>
        <p:spPr>
          <a:xfrm>
            <a:off x="9928750" y="2451643"/>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Samoy Minter</a:t>
            </a:r>
          </a:p>
          <a:p>
            <a:pPr algn="ctr"/>
            <a:r>
              <a:rPr lang="en-US" sz="1050"/>
              <a:t>Construction Management Analyst</a:t>
            </a:r>
          </a:p>
        </p:txBody>
      </p:sp>
      <p:sp>
        <p:nvSpPr>
          <p:cNvPr id="49" name="Rectangle 48">
            <a:extLst>
              <a:ext uri="{FF2B5EF4-FFF2-40B4-BE49-F238E27FC236}">
                <a16:creationId xmlns:a16="http://schemas.microsoft.com/office/drawing/2014/main" id="{4393B0EB-70BF-8FCC-EE40-D2936637E2FF}"/>
              </a:ext>
            </a:extLst>
          </p:cNvPr>
          <p:cNvSpPr/>
          <p:nvPr/>
        </p:nvSpPr>
        <p:spPr>
          <a:xfrm>
            <a:off x="9928750" y="3317275"/>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Maegan Lawter</a:t>
            </a:r>
          </a:p>
          <a:p>
            <a:pPr algn="ctr"/>
            <a:r>
              <a:rPr lang="en-US" sz="1050"/>
              <a:t>Construction Management Analyst</a:t>
            </a:r>
          </a:p>
        </p:txBody>
      </p:sp>
      <p:sp>
        <p:nvSpPr>
          <p:cNvPr id="51" name="Rectangle 50">
            <a:extLst>
              <a:ext uri="{FF2B5EF4-FFF2-40B4-BE49-F238E27FC236}">
                <a16:creationId xmlns:a16="http://schemas.microsoft.com/office/drawing/2014/main" id="{DD9DCDD0-2AA5-045E-7560-C3BA72221741}"/>
              </a:ext>
            </a:extLst>
          </p:cNvPr>
          <p:cNvSpPr/>
          <p:nvPr/>
        </p:nvSpPr>
        <p:spPr>
          <a:xfrm>
            <a:off x="9928750" y="4182907"/>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Dezire Jackson</a:t>
            </a:r>
          </a:p>
          <a:p>
            <a:pPr algn="ctr"/>
            <a:r>
              <a:rPr lang="en-US" sz="1050"/>
              <a:t>Jr. Construction Management Analyst</a:t>
            </a:r>
          </a:p>
        </p:txBody>
      </p:sp>
      <p:sp>
        <p:nvSpPr>
          <p:cNvPr id="52" name="Rectangle 51">
            <a:extLst>
              <a:ext uri="{FF2B5EF4-FFF2-40B4-BE49-F238E27FC236}">
                <a16:creationId xmlns:a16="http://schemas.microsoft.com/office/drawing/2014/main" id="{79C1A457-9C04-7135-21DC-9170020E2135}"/>
              </a:ext>
            </a:extLst>
          </p:cNvPr>
          <p:cNvSpPr/>
          <p:nvPr/>
        </p:nvSpPr>
        <p:spPr>
          <a:xfrm>
            <a:off x="9928750" y="5048539"/>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Tequila Moore</a:t>
            </a:r>
          </a:p>
          <a:p>
            <a:pPr algn="ctr"/>
            <a:r>
              <a:rPr lang="en-US" sz="1050"/>
              <a:t>Construction Program Coordinator</a:t>
            </a:r>
          </a:p>
        </p:txBody>
      </p:sp>
      <p:cxnSp>
        <p:nvCxnSpPr>
          <p:cNvPr id="53" name="Straight Connector 52">
            <a:extLst>
              <a:ext uri="{FF2B5EF4-FFF2-40B4-BE49-F238E27FC236}">
                <a16:creationId xmlns:a16="http://schemas.microsoft.com/office/drawing/2014/main" id="{0920A61D-4E59-98D0-17BF-757F7CB3AD18}"/>
              </a:ext>
            </a:extLst>
          </p:cNvPr>
          <p:cNvCxnSpPr>
            <a:cxnSpLocks/>
          </p:cNvCxnSpPr>
          <p:nvPr/>
        </p:nvCxnSpPr>
        <p:spPr>
          <a:xfrm flipV="1">
            <a:off x="10660270" y="2295433"/>
            <a:ext cx="0" cy="15392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DA0431E-7ECE-B814-E6AB-A8D357E39D3D}"/>
              </a:ext>
            </a:extLst>
          </p:cNvPr>
          <p:cNvCxnSpPr>
            <a:cxnSpLocks/>
          </p:cNvCxnSpPr>
          <p:nvPr/>
        </p:nvCxnSpPr>
        <p:spPr>
          <a:xfrm flipV="1">
            <a:off x="10648078" y="3222787"/>
            <a:ext cx="0" cy="883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27355C3D-A615-362C-CAF9-D81D0AC00243}"/>
              </a:ext>
            </a:extLst>
          </p:cNvPr>
          <p:cNvCxnSpPr>
            <a:cxnSpLocks/>
          </p:cNvCxnSpPr>
          <p:nvPr/>
        </p:nvCxnSpPr>
        <p:spPr>
          <a:xfrm flipV="1">
            <a:off x="10654174" y="4088419"/>
            <a:ext cx="0" cy="883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0A0155A-8D75-A76D-7363-C51063905C5D}"/>
              </a:ext>
            </a:extLst>
          </p:cNvPr>
          <p:cNvCxnSpPr>
            <a:cxnSpLocks/>
          </p:cNvCxnSpPr>
          <p:nvPr/>
        </p:nvCxnSpPr>
        <p:spPr>
          <a:xfrm flipV="1">
            <a:off x="10635886" y="4966243"/>
            <a:ext cx="0" cy="883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4935631B-D6C1-35A5-B49F-137D64750994}"/>
              </a:ext>
            </a:extLst>
          </p:cNvPr>
          <p:cNvSpPr/>
          <p:nvPr/>
        </p:nvSpPr>
        <p:spPr>
          <a:xfrm>
            <a:off x="7702429" y="2386873"/>
            <a:ext cx="1463040" cy="777240"/>
          </a:xfrm>
          <a:prstGeom prst="rect">
            <a:avLst/>
          </a:prstGeom>
          <a:solidFill>
            <a:schemeClr val="accent3">
              <a:lumMod val="2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a:t>Tracie Neal</a:t>
            </a:r>
          </a:p>
          <a:p>
            <a:pPr algn="ctr"/>
            <a:r>
              <a:rPr lang="en-US" sz="1050"/>
              <a:t>Development Manager</a:t>
            </a:r>
          </a:p>
        </p:txBody>
      </p:sp>
      <p:sp>
        <p:nvSpPr>
          <p:cNvPr id="58" name="Rectangle 57">
            <a:extLst>
              <a:ext uri="{FF2B5EF4-FFF2-40B4-BE49-F238E27FC236}">
                <a16:creationId xmlns:a16="http://schemas.microsoft.com/office/drawing/2014/main" id="{324D12B9-EE5A-E092-9621-CAD408B8DA24}"/>
              </a:ext>
            </a:extLst>
          </p:cNvPr>
          <p:cNvSpPr/>
          <p:nvPr/>
        </p:nvSpPr>
        <p:spPr>
          <a:xfrm>
            <a:off x="7702429" y="3318037"/>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Nelson Bolton</a:t>
            </a:r>
          </a:p>
          <a:p>
            <a:pPr algn="ctr"/>
            <a:r>
              <a:rPr lang="en-US" sz="1050"/>
              <a:t>Sr. Development Analyst</a:t>
            </a:r>
          </a:p>
        </p:txBody>
      </p:sp>
      <p:sp>
        <p:nvSpPr>
          <p:cNvPr id="59" name="Rectangle 58">
            <a:extLst>
              <a:ext uri="{FF2B5EF4-FFF2-40B4-BE49-F238E27FC236}">
                <a16:creationId xmlns:a16="http://schemas.microsoft.com/office/drawing/2014/main" id="{A952194B-5563-9FB9-0FCF-50B5EA09A9AE}"/>
              </a:ext>
            </a:extLst>
          </p:cNvPr>
          <p:cNvSpPr/>
          <p:nvPr/>
        </p:nvSpPr>
        <p:spPr>
          <a:xfrm>
            <a:off x="7702429" y="4183669"/>
            <a:ext cx="1463040" cy="777240"/>
          </a:xfrm>
          <a:prstGeom prst="rect">
            <a:avLst/>
          </a:prstGeom>
          <a:solidFill>
            <a:schemeClr val="accent5">
              <a:lumMod val="5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400"/>
              <a:t>Jasmine Moore</a:t>
            </a:r>
          </a:p>
          <a:p>
            <a:pPr algn="ctr"/>
            <a:r>
              <a:rPr lang="en-US" sz="1050"/>
              <a:t>Development Analyst</a:t>
            </a:r>
          </a:p>
        </p:txBody>
      </p:sp>
      <p:cxnSp>
        <p:nvCxnSpPr>
          <p:cNvPr id="60" name="Straight Connector 59">
            <a:extLst>
              <a:ext uri="{FF2B5EF4-FFF2-40B4-BE49-F238E27FC236}">
                <a16:creationId xmlns:a16="http://schemas.microsoft.com/office/drawing/2014/main" id="{32AB7E36-6769-42E8-5E04-855F275F00E9}"/>
              </a:ext>
            </a:extLst>
          </p:cNvPr>
          <p:cNvCxnSpPr>
            <a:cxnSpLocks/>
          </p:cNvCxnSpPr>
          <p:nvPr/>
        </p:nvCxnSpPr>
        <p:spPr>
          <a:xfrm flipV="1">
            <a:off x="8443093" y="3161827"/>
            <a:ext cx="0" cy="153924"/>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75D03FB-E8CA-8508-005C-CA22230D66D3}"/>
              </a:ext>
            </a:extLst>
          </p:cNvPr>
          <p:cNvCxnSpPr>
            <a:cxnSpLocks/>
          </p:cNvCxnSpPr>
          <p:nvPr/>
        </p:nvCxnSpPr>
        <p:spPr>
          <a:xfrm flipV="1">
            <a:off x="8418709" y="4095277"/>
            <a:ext cx="0" cy="883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48DBD9E-162F-2B93-4C96-A7CB9F12120D}"/>
              </a:ext>
            </a:extLst>
          </p:cNvPr>
          <p:cNvCxnSpPr>
            <a:cxnSpLocks/>
          </p:cNvCxnSpPr>
          <p:nvPr/>
        </p:nvCxnSpPr>
        <p:spPr>
          <a:xfrm flipV="1">
            <a:off x="8427853" y="4945669"/>
            <a:ext cx="0" cy="8839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C1D2D00A-5531-A591-5312-6230D1FAE727}"/>
              </a:ext>
            </a:extLst>
          </p:cNvPr>
          <p:cNvCxnSpPr>
            <a:cxnSpLocks/>
          </p:cNvCxnSpPr>
          <p:nvPr/>
        </p:nvCxnSpPr>
        <p:spPr>
          <a:xfrm flipV="1">
            <a:off x="6394706" y="5811520"/>
            <a:ext cx="0" cy="118872"/>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77D81969-51F8-A599-DFB1-3DF867E3AA53}"/>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10" name="Title 2">
            <a:extLst>
              <a:ext uri="{FF2B5EF4-FFF2-40B4-BE49-F238E27FC236}">
                <a16:creationId xmlns:a16="http://schemas.microsoft.com/office/drawing/2014/main" id="{49636B7C-9F90-6C62-4EC1-DA0F99D26693}"/>
              </a:ext>
            </a:extLst>
          </p:cNvPr>
          <p:cNvSpPr txBox="1">
            <a:spLocks/>
          </p:cNvSpPr>
          <p:nvPr/>
        </p:nvSpPr>
        <p:spPr>
          <a:xfrm>
            <a:off x="894478" y="185420"/>
            <a:ext cx="10497312" cy="83302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accent6"/>
                </a:solidFill>
                <a:latin typeface="+mj-lt"/>
                <a:ea typeface="+mj-ea"/>
                <a:cs typeface="+mj-cs"/>
              </a:defRPr>
            </a:lvl1pPr>
          </a:lstStyle>
          <a:p>
            <a:pPr algn="l"/>
            <a:r>
              <a:rPr lang="en-US" sz="3600"/>
              <a:t>Office of Housing Finance</a:t>
            </a:r>
          </a:p>
        </p:txBody>
      </p:sp>
    </p:spTree>
    <p:extLst>
      <p:ext uri="{BB962C8B-B14F-4D97-AF65-F5344CB8AC3E}">
        <p14:creationId xmlns:p14="http://schemas.microsoft.com/office/powerpoint/2010/main" val="24187996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3300D-8683-84A3-4D9B-B7881DD30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2DD44F-20AF-86FD-56BA-C05D6430D79B}"/>
              </a:ext>
            </a:extLst>
          </p:cNvPr>
          <p:cNvSpPr>
            <a:spLocks noGrp="1"/>
          </p:cNvSpPr>
          <p:nvPr>
            <p:ph type="title"/>
          </p:nvPr>
        </p:nvSpPr>
        <p:spPr>
          <a:xfrm>
            <a:off x="560439" y="365125"/>
            <a:ext cx="11090787" cy="1099881"/>
          </a:xfrm>
        </p:spPr>
        <p:txBody>
          <a:bodyPr/>
          <a:lstStyle/>
          <a:p>
            <a:r>
              <a:rPr lang="en-US" b="1" dirty="0"/>
              <a:t>Integrated Supportive Housing - Going Forward</a:t>
            </a:r>
          </a:p>
        </p:txBody>
      </p:sp>
      <p:sp>
        <p:nvSpPr>
          <p:cNvPr id="3" name="Content Placeholder 2">
            <a:extLst>
              <a:ext uri="{FF2B5EF4-FFF2-40B4-BE49-F238E27FC236}">
                <a16:creationId xmlns:a16="http://schemas.microsoft.com/office/drawing/2014/main" id="{C4FCB62E-425F-EE0D-8B55-50AA036F7C7C}"/>
              </a:ext>
            </a:extLst>
          </p:cNvPr>
          <p:cNvSpPr>
            <a:spLocks noGrp="1"/>
          </p:cNvSpPr>
          <p:nvPr>
            <p:ph idx="1"/>
          </p:nvPr>
        </p:nvSpPr>
        <p:spPr>
          <a:xfrm>
            <a:off x="838200" y="1465006"/>
            <a:ext cx="10515600" cy="4711957"/>
          </a:xfrm>
        </p:spPr>
        <p:txBody>
          <a:bodyPr>
            <a:noAutofit/>
          </a:bodyPr>
          <a:lstStyle/>
          <a:p>
            <a:r>
              <a:rPr lang="en-US" sz="2800" dirty="0"/>
              <a:t>Hoping and anticipating to add more approved Referring Entities</a:t>
            </a:r>
          </a:p>
          <a:p>
            <a:pPr lvl="1"/>
            <a:r>
              <a:rPr lang="en-US" sz="2800" dirty="0"/>
              <a:t>Individuals living with intellectual or developmental disabilities</a:t>
            </a:r>
          </a:p>
          <a:p>
            <a:pPr lvl="1"/>
            <a:r>
              <a:rPr lang="en-US" sz="2800" dirty="0"/>
              <a:t>Individuals referred through the HOPWA program</a:t>
            </a:r>
          </a:p>
          <a:p>
            <a:pPr lvl="1"/>
            <a:endParaRPr lang="en-US" sz="2800" dirty="0"/>
          </a:p>
          <a:p>
            <a:r>
              <a:rPr lang="en-US" sz="2800" dirty="0"/>
              <a:t>Approved Referring Entities have established statewide networks</a:t>
            </a:r>
          </a:p>
        </p:txBody>
      </p:sp>
      <p:sp>
        <p:nvSpPr>
          <p:cNvPr id="5" name="Slide Number Placeholder 4">
            <a:extLst>
              <a:ext uri="{FF2B5EF4-FFF2-40B4-BE49-F238E27FC236}">
                <a16:creationId xmlns:a16="http://schemas.microsoft.com/office/drawing/2014/main" id="{E94D035F-DE53-8F8E-E110-0706DF82FBD5}"/>
              </a:ext>
            </a:extLst>
          </p:cNvPr>
          <p:cNvSpPr>
            <a:spLocks noGrp="1"/>
          </p:cNvSpPr>
          <p:nvPr>
            <p:ph type="sldNum" sz="quarter" idx="12"/>
          </p:nvPr>
        </p:nvSpPr>
        <p:spPr/>
        <p:txBody>
          <a:bodyPr/>
          <a:lstStyle/>
          <a:p>
            <a:fld id="{48F63A3B-78C7-47BE-AE5E-E10140E04643}" type="slidenum">
              <a:rPr lang="en-US" smtClean="0"/>
              <a:t>70</a:t>
            </a:fld>
            <a:endParaRPr lang="en-US"/>
          </a:p>
        </p:txBody>
      </p:sp>
      <p:pic>
        <p:nvPicPr>
          <p:cNvPr id="4" name="Picture 3">
            <a:extLst>
              <a:ext uri="{FF2B5EF4-FFF2-40B4-BE49-F238E27FC236}">
                <a16:creationId xmlns:a16="http://schemas.microsoft.com/office/drawing/2014/main" id="{A711AFD0-61B4-CB3C-B4A3-B927800B4072}"/>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15620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1F274-B545-00B9-38D7-7C6F9D7F94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6F533-448D-11E1-B670-2EDC5271B18D}"/>
              </a:ext>
            </a:extLst>
          </p:cNvPr>
          <p:cNvSpPr>
            <a:spLocks noGrp="1"/>
          </p:cNvSpPr>
          <p:nvPr>
            <p:ph type="title"/>
          </p:nvPr>
        </p:nvSpPr>
        <p:spPr>
          <a:xfrm>
            <a:off x="560439" y="365125"/>
            <a:ext cx="11090787" cy="1099881"/>
          </a:xfrm>
        </p:spPr>
        <p:txBody>
          <a:bodyPr/>
          <a:lstStyle/>
          <a:p>
            <a:r>
              <a:rPr lang="en-US" b="1" dirty="0"/>
              <a:t>Integrated Supportive Housing - Going Forward</a:t>
            </a:r>
          </a:p>
        </p:txBody>
      </p:sp>
      <p:sp>
        <p:nvSpPr>
          <p:cNvPr id="3" name="Content Placeholder 2">
            <a:extLst>
              <a:ext uri="{FF2B5EF4-FFF2-40B4-BE49-F238E27FC236}">
                <a16:creationId xmlns:a16="http://schemas.microsoft.com/office/drawing/2014/main" id="{26B38D51-632D-2778-B5BF-9028ECDD11BD}"/>
              </a:ext>
            </a:extLst>
          </p:cNvPr>
          <p:cNvSpPr>
            <a:spLocks noGrp="1"/>
          </p:cNvSpPr>
          <p:nvPr>
            <p:ph idx="1"/>
          </p:nvPr>
        </p:nvSpPr>
        <p:spPr>
          <a:xfrm>
            <a:off x="838200" y="1465006"/>
            <a:ext cx="10515600" cy="4711957"/>
          </a:xfrm>
        </p:spPr>
        <p:txBody>
          <a:bodyPr>
            <a:noAutofit/>
          </a:bodyPr>
          <a:lstStyle/>
          <a:p>
            <a:r>
              <a:rPr lang="en-US" sz="2600" dirty="0"/>
              <a:t>Possible referral pathway for other service providers:  </a:t>
            </a:r>
          </a:p>
          <a:p>
            <a:pPr lvl="1"/>
            <a:r>
              <a:rPr lang="en-US" sz="2600" dirty="0"/>
              <a:t>Must serve eligible population (disabled, homeless, at risk of homelessness)</a:t>
            </a:r>
          </a:p>
          <a:p>
            <a:pPr lvl="1"/>
            <a:r>
              <a:rPr lang="en-US" sz="2600" dirty="0"/>
              <a:t>Designated by Continuum of Care (CoC) to manage referrals and services for the property. </a:t>
            </a:r>
            <a:r>
              <a:rPr lang="en-US" sz="2600" i="1" dirty="0"/>
              <a:t>Referred individuals must go through CoC.</a:t>
            </a:r>
          </a:p>
          <a:p>
            <a:pPr lvl="1"/>
            <a:r>
              <a:rPr lang="en-US" sz="2600" dirty="0"/>
              <a:t>MOU(s) must be submitted clearly showing:</a:t>
            </a:r>
          </a:p>
          <a:p>
            <a:pPr lvl="2"/>
            <a:r>
              <a:rPr lang="en-US" sz="2600" dirty="0"/>
              <a:t>the service provider has been designated by the CoC</a:t>
            </a:r>
          </a:p>
          <a:p>
            <a:pPr lvl="2"/>
            <a:r>
              <a:rPr lang="en-US" sz="2600" dirty="0"/>
              <a:t>service provider and property commit to Integrated Supportive Housing requirements, as set forth in the MOU guidance.</a:t>
            </a:r>
          </a:p>
        </p:txBody>
      </p:sp>
      <p:sp>
        <p:nvSpPr>
          <p:cNvPr id="5" name="Slide Number Placeholder 4">
            <a:extLst>
              <a:ext uri="{FF2B5EF4-FFF2-40B4-BE49-F238E27FC236}">
                <a16:creationId xmlns:a16="http://schemas.microsoft.com/office/drawing/2014/main" id="{EBC957A9-43C8-AD80-D4A0-F08BD9E537AC}"/>
              </a:ext>
            </a:extLst>
          </p:cNvPr>
          <p:cNvSpPr>
            <a:spLocks noGrp="1"/>
          </p:cNvSpPr>
          <p:nvPr>
            <p:ph type="sldNum" sz="quarter" idx="12"/>
          </p:nvPr>
        </p:nvSpPr>
        <p:spPr/>
        <p:txBody>
          <a:bodyPr/>
          <a:lstStyle/>
          <a:p>
            <a:fld id="{48F63A3B-78C7-47BE-AE5E-E10140E04643}" type="slidenum">
              <a:rPr lang="en-US" smtClean="0"/>
              <a:t>71</a:t>
            </a:fld>
            <a:endParaRPr lang="en-US"/>
          </a:p>
        </p:txBody>
      </p:sp>
      <p:pic>
        <p:nvPicPr>
          <p:cNvPr id="4" name="Picture 3">
            <a:extLst>
              <a:ext uri="{FF2B5EF4-FFF2-40B4-BE49-F238E27FC236}">
                <a16:creationId xmlns:a16="http://schemas.microsoft.com/office/drawing/2014/main" id="{8505DB73-AB82-F73B-0042-314D57830691}"/>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70874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7EEA2-FC42-14FD-0FDE-D19195E41A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097FA-8E98-55C3-03BA-B072DF7FC8FB}"/>
              </a:ext>
            </a:extLst>
          </p:cNvPr>
          <p:cNvSpPr>
            <a:spLocks noGrp="1"/>
          </p:cNvSpPr>
          <p:nvPr>
            <p:ph type="title"/>
          </p:nvPr>
        </p:nvSpPr>
        <p:spPr>
          <a:xfrm>
            <a:off x="560439" y="365126"/>
            <a:ext cx="11090787" cy="753346"/>
          </a:xfrm>
        </p:spPr>
        <p:txBody>
          <a:bodyPr/>
          <a:lstStyle/>
          <a:p>
            <a:r>
              <a:rPr lang="en-US" b="1"/>
              <a:t>Integrated Supportive Housing- Going Forward</a:t>
            </a:r>
          </a:p>
        </p:txBody>
      </p:sp>
      <p:sp>
        <p:nvSpPr>
          <p:cNvPr id="3" name="Content Placeholder 2">
            <a:extLst>
              <a:ext uri="{FF2B5EF4-FFF2-40B4-BE49-F238E27FC236}">
                <a16:creationId xmlns:a16="http://schemas.microsoft.com/office/drawing/2014/main" id="{A4983F7A-BF86-2D45-AD9C-EC26607F33C2}"/>
              </a:ext>
            </a:extLst>
          </p:cNvPr>
          <p:cNvSpPr>
            <a:spLocks noGrp="1"/>
          </p:cNvSpPr>
          <p:nvPr>
            <p:ph idx="1"/>
          </p:nvPr>
        </p:nvSpPr>
        <p:spPr>
          <a:xfrm>
            <a:off x="838200" y="1118472"/>
            <a:ext cx="10515600" cy="5058491"/>
          </a:xfrm>
        </p:spPr>
        <p:txBody>
          <a:bodyPr>
            <a:normAutofit/>
          </a:bodyPr>
          <a:lstStyle/>
          <a:p>
            <a:r>
              <a:rPr lang="en-US" sz="2400" dirty="0"/>
              <a:t>Newly-approved Referring Entities are still permitted to execute MOUs with properties with already existing MOUs.</a:t>
            </a:r>
          </a:p>
          <a:p>
            <a:pPr lvl="1"/>
            <a:r>
              <a:rPr lang="en-US" sz="2400" dirty="0"/>
              <a:t>Properties may have more than MOU.  The MOU guidance has details ensuring all Referring Entities for a given property receive contemporaneous notice of any vacancies.</a:t>
            </a:r>
          </a:p>
          <a:p>
            <a:pPr lvl="1"/>
            <a:r>
              <a:rPr lang="en-US" sz="2400" dirty="0"/>
              <a:t>Newly approved Entities may reach out to establish new MOUs.</a:t>
            </a:r>
          </a:p>
          <a:p>
            <a:r>
              <a:rPr lang="en-US" sz="2400" i="1" dirty="0"/>
              <a:t>If/when, under an MOU, a Referring Entity cannot fill all available ISH vacancies (minimum 10% of total units), then in order to maintain the 10% commitment, additional MOUs with additional Referring Entities will need to be created.</a:t>
            </a:r>
          </a:p>
          <a:p>
            <a:r>
              <a:rPr lang="en-US" sz="2400" i="1" dirty="0"/>
              <a:t>The 10% minimum commitment will need to be maintained regardless if any ISH unit is temporarily unfilled by an existing referral.</a:t>
            </a:r>
          </a:p>
        </p:txBody>
      </p:sp>
      <p:sp>
        <p:nvSpPr>
          <p:cNvPr id="5" name="Slide Number Placeholder 4">
            <a:extLst>
              <a:ext uri="{FF2B5EF4-FFF2-40B4-BE49-F238E27FC236}">
                <a16:creationId xmlns:a16="http://schemas.microsoft.com/office/drawing/2014/main" id="{8D7FEA0D-7AC9-B2BC-1DE1-9A5E100685A8}"/>
              </a:ext>
            </a:extLst>
          </p:cNvPr>
          <p:cNvSpPr>
            <a:spLocks noGrp="1"/>
          </p:cNvSpPr>
          <p:nvPr>
            <p:ph type="sldNum" sz="quarter" idx="12"/>
          </p:nvPr>
        </p:nvSpPr>
        <p:spPr/>
        <p:txBody>
          <a:bodyPr/>
          <a:lstStyle/>
          <a:p>
            <a:fld id="{48F63A3B-78C7-47BE-AE5E-E10140E04643}" type="slidenum">
              <a:rPr lang="en-US" smtClean="0"/>
              <a:t>72</a:t>
            </a:fld>
            <a:endParaRPr lang="en-US"/>
          </a:p>
        </p:txBody>
      </p:sp>
      <p:pic>
        <p:nvPicPr>
          <p:cNvPr id="4" name="Picture 3">
            <a:extLst>
              <a:ext uri="{FF2B5EF4-FFF2-40B4-BE49-F238E27FC236}">
                <a16:creationId xmlns:a16="http://schemas.microsoft.com/office/drawing/2014/main" id="{11EE6FD5-E0F9-38B9-9F16-9DC49AF50EE5}"/>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5894467"/>
      </p:ext>
    </p:extLst>
  </p:cSld>
  <p:clrMapOvr>
    <a:masterClrMapping/>
  </p:clrMapOvr>
  <p:extLst>
    <p:ext uri="{6950BFC3-D8DA-4A85-94F7-54DA5524770B}">
      <p188:commentRel xmlns:p188="http://schemas.microsoft.com/office/powerpoint/2018/8/main" r:id="rId2"/>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BE724-3740-AD83-9EA2-AEE629553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09758-AC2A-1B59-5732-30868D9124D3}"/>
              </a:ext>
            </a:extLst>
          </p:cNvPr>
          <p:cNvSpPr>
            <a:spLocks noGrp="1"/>
          </p:cNvSpPr>
          <p:nvPr>
            <p:ph type="title"/>
          </p:nvPr>
        </p:nvSpPr>
        <p:spPr>
          <a:xfrm>
            <a:off x="847344" y="2857976"/>
            <a:ext cx="10497312" cy="1142048"/>
          </a:xfrm>
        </p:spPr>
        <p:txBody>
          <a:bodyPr/>
          <a:lstStyle/>
          <a:p>
            <a:pPr algn="ctr"/>
            <a:r>
              <a:rPr lang="en-US" b="1" dirty="0"/>
              <a:t>2026 Notices of Funding Opportunity</a:t>
            </a:r>
            <a:br>
              <a:rPr lang="en-US" b="1" dirty="0"/>
            </a:br>
            <a:r>
              <a:rPr lang="en-US" b="1" dirty="0"/>
              <a:t>(NOFOs)</a:t>
            </a:r>
          </a:p>
        </p:txBody>
      </p:sp>
      <p:pic>
        <p:nvPicPr>
          <p:cNvPr id="3" name="Picture 2">
            <a:extLst>
              <a:ext uri="{FF2B5EF4-FFF2-40B4-BE49-F238E27FC236}">
                <a16:creationId xmlns:a16="http://schemas.microsoft.com/office/drawing/2014/main" id="{895B3560-A8F5-DA2A-DFF5-3C3666185299}"/>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06809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54FC7-690F-44E3-FB38-7512D4E19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FABD5-6F74-47FB-F627-C740BB5D46B7}"/>
              </a:ext>
            </a:extLst>
          </p:cNvPr>
          <p:cNvSpPr>
            <a:spLocks noGrp="1"/>
          </p:cNvSpPr>
          <p:nvPr>
            <p:ph type="title"/>
          </p:nvPr>
        </p:nvSpPr>
        <p:spPr>
          <a:xfrm>
            <a:off x="838200" y="365125"/>
            <a:ext cx="10515600" cy="795081"/>
          </a:xfrm>
        </p:spPr>
        <p:txBody>
          <a:bodyPr/>
          <a:lstStyle/>
          <a:p>
            <a:r>
              <a:rPr lang="en-US" b="1" dirty="0"/>
              <a:t>2026 NOFOs</a:t>
            </a:r>
          </a:p>
        </p:txBody>
      </p:sp>
      <p:sp>
        <p:nvSpPr>
          <p:cNvPr id="3" name="Content Placeholder 2">
            <a:extLst>
              <a:ext uri="{FF2B5EF4-FFF2-40B4-BE49-F238E27FC236}">
                <a16:creationId xmlns:a16="http://schemas.microsoft.com/office/drawing/2014/main" id="{81F1C65A-5D89-C5C6-F14F-66C89698CC25}"/>
              </a:ext>
            </a:extLst>
          </p:cNvPr>
          <p:cNvSpPr>
            <a:spLocks noGrp="1"/>
          </p:cNvSpPr>
          <p:nvPr>
            <p:ph idx="1"/>
          </p:nvPr>
        </p:nvSpPr>
        <p:spPr>
          <a:xfrm>
            <a:off x="838200" y="1278194"/>
            <a:ext cx="10515600" cy="4898769"/>
          </a:xfrm>
        </p:spPr>
        <p:txBody>
          <a:bodyPr vert="horz" lIns="91440" tIns="45720" rIns="91440" bIns="45720" rtlCol="0" anchor="t">
            <a:normAutofit/>
          </a:bodyPr>
          <a:lstStyle/>
          <a:p>
            <a:r>
              <a:rPr lang="en-US" sz="2600" dirty="0"/>
              <a:t>Community Development Block Grant- Disaster Relief (CDBG-DR)</a:t>
            </a:r>
          </a:p>
          <a:p>
            <a:r>
              <a:rPr lang="en-US" sz="2600" dirty="0"/>
              <a:t>HOME (Home Investment Partnerships Program)</a:t>
            </a:r>
          </a:p>
          <a:p>
            <a:endParaRPr lang="en-US" sz="2600" dirty="0">
              <a:ea typeface="Calibri"/>
              <a:cs typeface="Calibri"/>
            </a:endParaRPr>
          </a:p>
          <a:p>
            <a:r>
              <a:rPr lang="en-US" sz="2600" dirty="0"/>
              <a:t>Low-interest loan awards eligible for Favorable Financing points</a:t>
            </a:r>
            <a:endParaRPr lang="en-US" sz="2600" dirty="0">
              <a:ea typeface="Calibri"/>
              <a:cs typeface="Calibri"/>
            </a:endParaRPr>
          </a:p>
          <a:p>
            <a:r>
              <a:rPr lang="en-US" sz="2600" dirty="0"/>
              <a:t>Loan awards must be used in conjunction with a 2026 LIHTC app</a:t>
            </a:r>
          </a:p>
          <a:p>
            <a:endParaRPr lang="en-US" sz="2600" dirty="0"/>
          </a:p>
          <a:p>
            <a:r>
              <a:rPr lang="en-US" sz="2600" dirty="0"/>
              <a:t>Application deadline: March 12</a:t>
            </a:r>
            <a:r>
              <a:rPr lang="en-US" sz="2600" baseline="30000" dirty="0"/>
              <a:t>th</a:t>
            </a:r>
          </a:p>
          <a:p>
            <a:r>
              <a:rPr lang="en-US" sz="2600" dirty="0"/>
              <a:t>Tentative Awards Announcement: April 6</a:t>
            </a:r>
            <a:r>
              <a:rPr lang="en-US" sz="2600" baseline="30000" dirty="0"/>
              <a:t>th</a:t>
            </a:r>
            <a:endParaRPr lang="en-US" sz="2600" baseline="30000" dirty="0">
              <a:ea typeface="Calibri"/>
              <a:cs typeface="Calibri"/>
            </a:endParaRPr>
          </a:p>
          <a:p>
            <a:r>
              <a:rPr lang="en-US" sz="2600" dirty="0"/>
              <a:t>Note that all LIHTC Pre-Application requirements and deadlines remain, including for Project Team Qualifications. </a:t>
            </a:r>
            <a:endParaRPr lang="en-US" sz="2600" dirty="0">
              <a:ea typeface="Calibri"/>
              <a:cs typeface="Calibri"/>
            </a:endParaRPr>
          </a:p>
          <a:p>
            <a:endParaRPr lang="en-US" sz="2600" dirty="0"/>
          </a:p>
          <a:p>
            <a:pPr lvl="1"/>
            <a:endParaRPr lang="en-US" sz="2600" dirty="0"/>
          </a:p>
        </p:txBody>
      </p:sp>
      <p:sp>
        <p:nvSpPr>
          <p:cNvPr id="5" name="Slide Number Placeholder 4">
            <a:extLst>
              <a:ext uri="{FF2B5EF4-FFF2-40B4-BE49-F238E27FC236}">
                <a16:creationId xmlns:a16="http://schemas.microsoft.com/office/drawing/2014/main" id="{8762A0BA-A24F-DC18-107C-5D9226588A65}"/>
              </a:ext>
            </a:extLst>
          </p:cNvPr>
          <p:cNvSpPr>
            <a:spLocks noGrp="1"/>
          </p:cNvSpPr>
          <p:nvPr>
            <p:ph type="sldNum" sz="quarter" idx="12"/>
          </p:nvPr>
        </p:nvSpPr>
        <p:spPr/>
        <p:txBody>
          <a:bodyPr/>
          <a:lstStyle/>
          <a:p>
            <a:fld id="{48F63A3B-78C7-47BE-AE5E-E10140E04643}" type="slidenum">
              <a:rPr lang="en-US" smtClean="0"/>
              <a:t>74</a:t>
            </a:fld>
            <a:endParaRPr lang="en-US"/>
          </a:p>
        </p:txBody>
      </p:sp>
      <p:pic>
        <p:nvPicPr>
          <p:cNvPr id="4" name="Picture 3">
            <a:extLst>
              <a:ext uri="{FF2B5EF4-FFF2-40B4-BE49-F238E27FC236}">
                <a16:creationId xmlns:a16="http://schemas.microsoft.com/office/drawing/2014/main" id="{9900F727-1E02-5EA8-A910-0E435645EBE2}"/>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0901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EF777-FDE7-9EBA-02FD-CF7D43C9CA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A8EE2-E42F-92C5-6BC4-B6B2C943E52B}"/>
              </a:ext>
            </a:extLst>
          </p:cNvPr>
          <p:cNvSpPr>
            <a:spLocks noGrp="1"/>
          </p:cNvSpPr>
          <p:nvPr>
            <p:ph type="title"/>
          </p:nvPr>
        </p:nvSpPr>
        <p:spPr>
          <a:xfrm>
            <a:off x="501445" y="353962"/>
            <a:ext cx="11149781" cy="1356852"/>
          </a:xfrm>
        </p:spPr>
        <p:txBody>
          <a:bodyPr>
            <a:normAutofit/>
          </a:bodyPr>
          <a:lstStyle/>
          <a:p>
            <a:r>
              <a:rPr lang="en-US" sz="3600" b="1" dirty="0"/>
              <a:t>Community Development Block Grant- Disaster Relief (CDBG-DR) NOFO</a:t>
            </a:r>
          </a:p>
        </p:txBody>
      </p:sp>
      <p:sp>
        <p:nvSpPr>
          <p:cNvPr id="3" name="Content Placeholder 2">
            <a:extLst>
              <a:ext uri="{FF2B5EF4-FFF2-40B4-BE49-F238E27FC236}">
                <a16:creationId xmlns:a16="http://schemas.microsoft.com/office/drawing/2014/main" id="{28CEF6D6-2C20-3629-ADBE-9D57C8EFA2C1}"/>
              </a:ext>
            </a:extLst>
          </p:cNvPr>
          <p:cNvSpPr>
            <a:spLocks noGrp="1"/>
          </p:cNvSpPr>
          <p:nvPr>
            <p:ph idx="1"/>
          </p:nvPr>
        </p:nvSpPr>
        <p:spPr>
          <a:xfrm>
            <a:off x="838200" y="1641986"/>
            <a:ext cx="10515600" cy="4534977"/>
          </a:xfrm>
        </p:spPr>
        <p:txBody>
          <a:bodyPr>
            <a:noAutofit/>
          </a:bodyPr>
          <a:lstStyle/>
          <a:p>
            <a:r>
              <a:rPr lang="en-US" sz="2400" dirty="0"/>
              <a:t>$20M in CDBG-DR awards reserved for areas impacted by Hurricane Idalia, Tropical Storm Debby, or Hurricane Helene.</a:t>
            </a:r>
          </a:p>
          <a:p>
            <a:pPr lvl="1"/>
            <a:r>
              <a:rPr lang="en-US" sz="2400" dirty="0"/>
              <a:t>44 counties listed</a:t>
            </a:r>
          </a:p>
          <a:p>
            <a:r>
              <a:rPr lang="en-US" sz="2400" dirty="0"/>
              <a:t>$2M reserved for communities impacted by Hurricane Irma and 2017 tornadoes</a:t>
            </a:r>
          </a:p>
          <a:p>
            <a:pPr lvl="1"/>
            <a:r>
              <a:rPr lang="en-US" sz="2400" dirty="0"/>
              <a:t>At least $1.4M reserved for projects in zip codes 31701, 31705, 31707, 31548, and 31520</a:t>
            </a:r>
          </a:p>
          <a:p>
            <a:pPr lvl="1"/>
            <a:r>
              <a:rPr lang="en-US" sz="2400" dirty="0"/>
              <a:t>14 counties eligible for up to $600K of the allocation</a:t>
            </a:r>
          </a:p>
          <a:p>
            <a:r>
              <a:rPr lang="en-US" sz="2400" dirty="0"/>
              <a:t>The 2026-2027 QAP sets forth up to three set-asides within each tax credit round for projects utilizing CDBG-DR funding.  </a:t>
            </a:r>
          </a:p>
          <a:p>
            <a:r>
              <a:rPr lang="en-US" sz="2400" dirty="0"/>
              <a:t>The NOFO is available on the </a:t>
            </a:r>
            <a:r>
              <a:rPr lang="en-US" sz="2400" u="sng" dirty="0">
                <a:hlinkClick r:id="rId2"/>
              </a:rPr>
              <a:t>Housing Tax Credit program website</a:t>
            </a:r>
            <a:r>
              <a:rPr lang="en-US" sz="2400" dirty="0"/>
              <a:t>  </a:t>
            </a:r>
          </a:p>
          <a:p>
            <a:pPr lvl="1"/>
            <a:endParaRPr lang="en-US" sz="2400" dirty="0"/>
          </a:p>
        </p:txBody>
      </p:sp>
      <p:sp>
        <p:nvSpPr>
          <p:cNvPr id="5" name="Slide Number Placeholder 4">
            <a:extLst>
              <a:ext uri="{FF2B5EF4-FFF2-40B4-BE49-F238E27FC236}">
                <a16:creationId xmlns:a16="http://schemas.microsoft.com/office/drawing/2014/main" id="{33B3A7FC-E6D1-2C24-1692-E4C2904FCFB6}"/>
              </a:ext>
            </a:extLst>
          </p:cNvPr>
          <p:cNvSpPr>
            <a:spLocks noGrp="1"/>
          </p:cNvSpPr>
          <p:nvPr>
            <p:ph type="sldNum" sz="quarter" idx="12"/>
          </p:nvPr>
        </p:nvSpPr>
        <p:spPr/>
        <p:txBody>
          <a:bodyPr/>
          <a:lstStyle/>
          <a:p>
            <a:fld id="{48F63A3B-78C7-47BE-AE5E-E10140E04643}" type="slidenum">
              <a:rPr lang="en-US" smtClean="0"/>
              <a:t>75</a:t>
            </a:fld>
            <a:endParaRPr lang="en-US"/>
          </a:p>
        </p:txBody>
      </p:sp>
      <p:pic>
        <p:nvPicPr>
          <p:cNvPr id="4" name="Picture 3">
            <a:extLst>
              <a:ext uri="{FF2B5EF4-FFF2-40B4-BE49-F238E27FC236}">
                <a16:creationId xmlns:a16="http://schemas.microsoft.com/office/drawing/2014/main" id="{3E35101C-CA0E-4931-E8DB-11ADF34DA99A}"/>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19222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D01F6-C661-584F-BB11-0ED9BB146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8CCD0-B05D-5FD4-0AAF-C7567D6FF11C}"/>
              </a:ext>
            </a:extLst>
          </p:cNvPr>
          <p:cNvSpPr>
            <a:spLocks noGrp="1"/>
          </p:cNvSpPr>
          <p:nvPr>
            <p:ph type="title"/>
          </p:nvPr>
        </p:nvSpPr>
        <p:spPr>
          <a:xfrm>
            <a:off x="501445" y="353962"/>
            <a:ext cx="11149781" cy="1356852"/>
          </a:xfrm>
        </p:spPr>
        <p:txBody>
          <a:bodyPr>
            <a:normAutofit/>
          </a:bodyPr>
          <a:lstStyle/>
          <a:p>
            <a:r>
              <a:rPr lang="en-US" sz="3600" b="1" dirty="0"/>
              <a:t>Community Development Block Grant- Disaster Relief (CDBG-DR) NOFO</a:t>
            </a:r>
          </a:p>
        </p:txBody>
      </p:sp>
      <p:sp>
        <p:nvSpPr>
          <p:cNvPr id="3" name="Content Placeholder 2">
            <a:extLst>
              <a:ext uri="{FF2B5EF4-FFF2-40B4-BE49-F238E27FC236}">
                <a16:creationId xmlns:a16="http://schemas.microsoft.com/office/drawing/2014/main" id="{5A1723D0-B423-045F-93E5-52D1683CD7E7}"/>
              </a:ext>
            </a:extLst>
          </p:cNvPr>
          <p:cNvSpPr>
            <a:spLocks noGrp="1"/>
          </p:cNvSpPr>
          <p:nvPr>
            <p:ph idx="1"/>
          </p:nvPr>
        </p:nvSpPr>
        <p:spPr>
          <a:xfrm>
            <a:off x="838200" y="1641986"/>
            <a:ext cx="10515600" cy="4534977"/>
          </a:xfrm>
        </p:spPr>
        <p:txBody>
          <a:bodyPr>
            <a:normAutofit/>
          </a:bodyPr>
          <a:lstStyle/>
          <a:p>
            <a:endParaRPr lang="en-US" sz="2800" dirty="0"/>
          </a:p>
          <a:p>
            <a:r>
              <a:rPr lang="en-US" sz="2800" dirty="0"/>
              <a:t>CDBG-DR has other unique requirements</a:t>
            </a:r>
          </a:p>
          <a:p>
            <a:pPr lvl="1"/>
            <a:r>
              <a:rPr lang="en-US" sz="2800" dirty="0"/>
              <a:t>Designs must include features intended to mitigate future disasters</a:t>
            </a:r>
          </a:p>
          <a:p>
            <a:pPr lvl="1"/>
            <a:r>
              <a:rPr lang="en-US" sz="2800" dirty="0"/>
              <a:t>Data must speak to the community impact related to the disaster</a:t>
            </a:r>
          </a:p>
          <a:p>
            <a:pPr marL="457200" lvl="1" indent="0">
              <a:buNone/>
            </a:pPr>
            <a:endParaRPr lang="en-US" sz="2800" dirty="0"/>
          </a:p>
          <a:p>
            <a:pPr lvl="1"/>
            <a:r>
              <a:rPr lang="en-US" sz="2800" dirty="0"/>
              <a:t>The NOFO lists possible options for design features and data points, but applications may propose others</a:t>
            </a:r>
          </a:p>
        </p:txBody>
      </p:sp>
      <p:sp>
        <p:nvSpPr>
          <p:cNvPr id="5" name="Slide Number Placeholder 4">
            <a:extLst>
              <a:ext uri="{FF2B5EF4-FFF2-40B4-BE49-F238E27FC236}">
                <a16:creationId xmlns:a16="http://schemas.microsoft.com/office/drawing/2014/main" id="{C89B67D6-6F98-803A-716B-F885BFD7B090}"/>
              </a:ext>
            </a:extLst>
          </p:cNvPr>
          <p:cNvSpPr>
            <a:spLocks noGrp="1"/>
          </p:cNvSpPr>
          <p:nvPr>
            <p:ph type="sldNum" sz="quarter" idx="12"/>
          </p:nvPr>
        </p:nvSpPr>
        <p:spPr/>
        <p:txBody>
          <a:bodyPr/>
          <a:lstStyle/>
          <a:p>
            <a:fld id="{48F63A3B-78C7-47BE-AE5E-E10140E04643}" type="slidenum">
              <a:rPr lang="en-US" smtClean="0"/>
              <a:t>76</a:t>
            </a:fld>
            <a:endParaRPr lang="en-US"/>
          </a:p>
        </p:txBody>
      </p:sp>
      <p:pic>
        <p:nvPicPr>
          <p:cNvPr id="4" name="Picture 3">
            <a:extLst>
              <a:ext uri="{FF2B5EF4-FFF2-40B4-BE49-F238E27FC236}">
                <a16:creationId xmlns:a16="http://schemas.microsoft.com/office/drawing/2014/main" id="{D41E9827-EA97-6A04-D60B-E8CD3256BC7A}"/>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398250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45CE0-85B0-1DEE-3A27-D24B34AA9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DDB3D-49E3-BAC8-7B44-A798AD088AF8}"/>
              </a:ext>
            </a:extLst>
          </p:cNvPr>
          <p:cNvSpPr>
            <a:spLocks noGrp="1"/>
          </p:cNvSpPr>
          <p:nvPr>
            <p:ph type="title"/>
          </p:nvPr>
        </p:nvSpPr>
        <p:spPr>
          <a:xfrm>
            <a:off x="838200" y="365126"/>
            <a:ext cx="10515600" cy="883572"/>
          </a:xfrm>
        </p:spPr>
        <p:txBody>
          <a:bodyPr>
            <a:normAutofit/>
          </a:bodyPr>
          <a:lstStyle/>
          <a:p>
            <a:r>
              <a:rPr lang="en-US" b="1" dirty="0"/>
              <a:t>HOME  NOFO</a:t>
            </a:r>
          </a:p>
        </p:txBody>
      </p:sp>
      <p:sp>
        <p:nvSpPr>
          <p:cNvPr id="3" name="Content Placeholder 2">
            <a:extLst>
              <a:ext uri="{FF2B5EF4-FFF2-40B4-BE49-F238E27FC236}">
                <a16:creationId xmlns:a16="http://schemas.microsoft.com/office/drawing/2014/main" id="{55CDE623-6042-592C-4F86-47607FA8F625}"/>
              </a:ext>
            </a:extLst>
          </p:cNvPr>
          <p:cNvSpPr>
            <a:spLocks noGrp="1"/>
          </p:cNvSpPr>
          <p:nvPr>
            <p:ph idx="1"/>
          </p:nvPr>
        </p:nvSpPr>
        <p:spPr>
          <a:xfrm>
            <a:off x="570271" y="1248699"/>
            <a:ext cx="10982632" cy="4928264"/>
          </a:xfrm>
        </p:spPr>
        <p:txBody>
          <a:bodyPr>
            <a:noAutofit/>
          </a:bodyPr>
          <a:lstStyle/>
          <a:p>
            <a:r>
              <a:rPr lang="en-US" sz="2600" dirty="0"/>
              <a:t>$16M available in loan amounts from $1M to $4M</a:t>
            </a:r>
          </a:p>
          <a:p>
            <a:r>
              <a:rPr lang="en-US" sz="2600" dirty="0"/>
              <a:t>Maximum per-unit subsidy limits per the Home Cost Allocation Tool, linked on the NOFO</a:t>
            </a:r>
          </a:p>
          <a:p>
            <a:r>
              <a:rPr lang="en-US" sz="2600" dirty="0"/>
              <a:t>Evaluation priorities include proposed Preservation developments</a:t>
            </a:r>
          </a:p>
          <a:p>
            <a:r>
              <a:rPr lang="en-US" sz="2600" i="1" dirty="0"/>
              <a:t>These funds are not subject to Build America, Buy America (BABA) requirements. However, if the proposed development is anticipated to receive another jurisdiction’s HOME funds, or other funds subject to BABA, please set that forth in the application Narrative and in the Core App Sources.</a:t>
            </a:r>
          </a:p>
          <a:p>
            <a:r>
              <a:rPr lang="en-US" sz="2600" dirty="0"/>
              <a:t>This NOFO is also available on the </a:t>
            </a:r>
            <a:r>
              <a:rPr lang="en-US" sz="2600" u="sng" dirty="0">
                <a:hlinkClick r:id="rId3"/>
              </a:rPr>
              <a:t>Housing Tax Credit program website</a:t>
            </a:r>
            <a:endParaRPr lang="en-US" sz="2600" u="sng" dirty="0"/>
          </a:p>
          <a:p>
            <a:endParaRPr lang="en-US" sz="2600" dirty="0"/>
          </a:p>
          <a:p>
            <a:endParaRPr lang="en-US" sz="2600" dirty="0"/>
          </a:p>
          <a:p>
            <a:endParaRPr lang="en-US" sz="2600" dirty="0"/>
          </a:p>
        </p:txBody>
      </p:sp>
      <p:sp>
        <p:nvSpPr>
          <p:cNvPr id="5" name="Slide Number Placeholder 4">
            <a:extLst>
              <a:ext uri="{FF2B5EF4-FFF2-40B4-BE49-F238E27FC236}">
                <a16:creationId xmlns:a16="http://schemas.microsoft.com/office/drawing/2014/main" id="{C0C8AE58-6333-2769-2C46-BE58F1B0EF0C}"/>
              </a:ext>
            </a:extLst>
          </p:cNvPr>
          <p:cNvSpPr>
            <a:spLocks noGrp="1"/>
          </p:cNvSpPr>
          <p:nvPr>
            <p:ph type="sldNum" sz="quarter" idx="12"/>
          </p:nvPr>
        </p:nvSpPr>
        <p:spPr/>
        <p:txBody>
          <a:bodyPr/>
          <a:lstStyle/>
          <a:p>
            <a:fld id="{48F63A3B-78C7-47BE-AE5E-E10140E04643}" type="slidenum">
              <a:rPr lang="en-US" smtClean="0"/>
              <a:t>77</a:t>
            </a:fld>
            <a:endParaRPr lang="en-US"/>
          </a:p>
        </p:txBody>
      </p:sp>
      <p:pic>
        <p:nvPicPr>
          <p:cNvPr id="4" name="Picture 3">
            <a:extLst>
              <a:ext uri="{FF2B5EF4-FFF2-40B4-BE49-F238E27FC236}">
                <a16:creationId xmlns:a16="http://schemas.microsoft.com/office/drawing/2014/main" id="{043CC088-9EF9-51F6-92DA-DE04E12CE0FB}"/>
              </a:ext>
            </a:extLst>
          </p:cNvPr>
          <p:cNvPicPr>
            <a:picLocks noChangeAspect="1"/>
          </p:cNvPicPr>
          <p:nvPr/>
        </p:nvPicPr>
        <p:blipFill rotWithShape="1">
          <a:blip r:embed="rId4">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4960231"/>
      </p:ext>
    </p:extLst>
  </p:cSld>
  <p:clrMapOvr>
    <a:masterClrMapping/>
  </p:clrMapOvr>
  <p:extLst>
    <p:ext uri="{6950BFC3-D8DA-4A85-94F7-54DA5524770B}">
      <p188:commentRel xmlns:p188="http://schemas.microsoft.com/office/powerpoint/2018/8/main" r:id="rId2"/>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E0E79-3CB3-F350-89F1-89DD4E39A8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CE51B4-18E1-0B8C-B914-0E5C62B59942}"/>
              </a:ext>
            </a:extLst>
          </p:cNvPr>
          <p:cNvSpPr>
            <a:spLocks noGrp="1"/>
          </p:cNvSpPr>
          <p:nvPr>
            <p:ph type="title"/>
          </p:nvPr>
        </p:nvSpPr>
        <p:spPr/>
        <p:txBody>
          <a:bodyPr/>
          <a:lstStyle/>
          <a:p>
            <a:r>
              <a:rPr lang="en-US" b="0">
                <a:solidFill>
                  <a:schemeClr val="accent5"/>
                </a:solidFill>
              </a:rPr>
              <a:t>Thanks!</a:t>
            </a:r>
          </a:p>
        </p:txBody>
      </p:sp>
      <p:sp>
        <p:nvSpPr>
          <p:cNvPr id="3" name="Text Placeholder 2">
            <a:extLst>
              <a:ext uri="{FF2B5EF4-FFF2-40B4-BE49-F238E27FC236}">
                <a16:creationId xmlns:a16="http://schemas.microsoft.com/office/drawing/2014/main" id="{8B558D76-7C50-AA93-2AAD-6A7533CBE7C3}"/>
              </a:ext>
            </a:extLst>
          </p:cNvPr>
          <p:cNvSpPr>
            <a:spLocks noGrp="1"/>
          </p:cNvSpPr>
          <p:nvPr>
            <p:ph type="body" sz="quarter" idx="10"/>
          </p:nvPr>
        </p:nvSpPr>
        <p:spPr/>
        <p:txBody>
          <a:bodyPr>
            <a:normAutofit/>
          </a:bodyPr>
          <a:lstStyle/>
          <a:p>
            <a:r>
              <a:rPr lang="en-US"/>
              <a:t>John Stovall</a:t>
            </a:r>
          </a:p>
        </p:txBody>
      </p:sp>
      <p:sp>
        <p:nvSpPr>
          <p:cNvPr id="5" name="Text Placeholder 4">
            <a:extLst>
              <a:ext uri="{FF2B5EF4-FFF2-40B4-BE49-F238E27FC236}">
                <a16:creationId xmlns:a16="http://schemas.microsoft.com/office/drawing/2014/main" id="{CCCEA2CC-8D15-BF62-3FE9-FEDCE36F9803}"/>
              </a:ext>
            </a:extLst>
          </p:cNvPr>
          <p:cNvSpPr>
            <a:spLocks noGrp="1"/>
          </p:cNvSpPr>
          <p:nvPr>
            <p:ph type="body" sz="quarter" idx="11"/>
          </p:nvPr>
        </p:nvSpPr>
        <p:spPr/>
        <p:txBody>
          <a:bodyPr>
            <a:normAutofit/>
          </a:bodyPr>
          <a:lstStyle/>
          <a:p>
            <a:r>
              <a:rPr lang="en-US"/>
              <a:t>John.Stovall@dca.ga.gov</a:t>
            </a:r>
          </a:p>
        </p:txBody>
      </p:sp>
      <p:sp>
        <p:nvSpPr>
          <p:cNvPr id="7" name="Text Placeholder 6">
            <a:extLst>
              <a:ext uri="{FF2B5EF4-FFF2-40B4-BE49-F238E27FC236}">
                <a16:creationId xmlns:a16="http://schemas.microsoft.com/office/drawing/2014/main" id="{140D221F-5973-9B36-DA61-1F36D552961E}"/>
              </a:ext>
            </a:extLst>
          </p:cNvPr>
          <p:cNvSpPr>
            <a:spLocks noGrp="1"/>
          </p:cNvSpPr>
          <p:nvPr>
            <p:ph type="body" sz="quarter" idx="13"/>
          </p:nvPr>
        </p:nvSpPr>
        <p:spPr/>
        <p:txBody>
          <a:bodyPr>
            <a:normAutofit/>
          </a:bodyPr>
          <a:lstStyle/>
          <a:p>
            <a:r>
              <a:rPr lang="en-US" i="1"/>
              <a:t>Senior Manager</a:t>
            </a:r>
          </a:p>
          <a:p>
            <a:r>
              <a:rPr lang="en-US" i="1"/>
              <a:t>Policy and Special Projects</a:t>
            </a:r>
          </a:p>
        </p:txBody>
      </p:sp>
      <p:sp>
        <p:nvSpPr>
          <p:cNvPr id="19" name="Text Placeholder 18">
            <a:extLst>
              <a:ext uri="{FF2B5EF4-FFF2-40B4-BE49-F238E27FC236}">
                <a16:creationId xmlns:a16="http://schemas.microsoft.com/office/drawing/2014/main" id="{F3C6598E-C6B0-6982-83E9-54267C225FA8}"/>
              </a:ext>
            </a:extLst>
          </p:cNvPr>
          <p:cNvSpPr>
            <a:spLocks noGrp="1"/>
          </p:cNvSpPr>
          <p:nvPr>
            <p:ph type="body" sz="quarter" idx="15"/>
          </p:nvPr>
        </p:nvSpPr>
        <p:spPr/>
        <p:txBody>
          <a:bodyPr>
            <a:normAutofit/>
          </a:bodyPr>
          <a:lstStyle/>
          <a:p>
            <a:pPr>
              <a:lnSpc>
                <a:spcPct val="100000"/>
              </a:lnSpc>
              <a:spcBef>
                <a:spcPts val="0"/>
              </a:spcBef>
            </a:pPr>
            <a:r>
              <a:rPr lang="en-US" b="1">
                <a:solidFill>
                  <a:schemeClr val="accent1"/>
                </a:solidFill>
              </a:rPr>
              <a:t>dca.ga.gov</a:t>
            </a:r>
          </a:p>
        </p:txBody>
      </p:sp>
      <p:sp>
        <p:nvSpPr>
          <p:cNvPr id="2" name="Text Placeholder 2">
            <a:extLst>
              <a:ext uri="{FF2B5EF4-FFF2-40B4-BE49-F238E27FC236}">
                <a16:creationId xmlns:a16="http://schemas.microsoft.com/office/drawing/2014/main" id="{DCDA3D0A-4F8A-6850-C64C-1DA1DDAB0F1F}"/>
              </a:ext>
            </a:extLst>
          </p:cNvPr>
          <p:cNvSpPr txBox="1">
            <a:spLocks/>
          </p:cNvSpPr>
          <p:nvPr/>
        </p:nvSpPr>
        <p:spPr>
          <a:xfrm>
            <a:off x="1968730" y="4358373"/>
            <a:ext cx="4048300" cy="365760"/>
          </a:xfrm>
          <a:prstGeom prst="rect">
            <a:avLst/>
          </a:prstGeom>
        </p:spPr>
        <p:txBody>
          <a:bodyPr vert="horz" lIns="91440" tIns="45720" rIns="91440" bIns="45720" rtlCol="0" anchor="t">
            <a:normAutofit/>
          </a:bodyPr>
          <a:lstStyle>
            <a:lvl1pPr marL="0" indent="0" algn="r" defTabSz="914400" rtl="0" eaLnBrk="1" latinLnBrk="0" hangingPunct="1">
              <a:lnSpc>
                <a:spcPct val="90000"/>
              </a:lnSpc>
              <a:spcBef>
                <a:spcPts val="1000"/>
              </a:spcBef>
              <a:buClr>
                <a:schemeClr val="accent1"/>
              </a:buClr>
              <a:buFont typeface="Arial" panose="020B0604020202020204" pitchFamily="34" charset="0"/>
              <a:buNone/>
              <a:defRPr sz="20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Bryce Farbstein</a:t>
            </a:r>
          </a:p>
        </p:txBody>
      </p:sp>
      <p:sp>
        <p:nvSpPr>
          <p:cNvPr id="6" name="Text Placeholder 6">
            <a:extLst>
              <a:ext uri="{FF2B5EF4-FFF2-40B4-BE49-F238E27FC236}">
                <a16:creationId xmlns:a16="http://schemas.microsoft.com/office/drawing/2014/main" id="{3ECB59EB-B3D7-7647-F4BD-F37FB95B82BD}"/>
              </a:ext>
            </a:extLst>
          </p:cNvPr>
          <p:cNvSpPr txBox="1">
            <a:spLocks/>
          </p:cNvSpPr>
          <p:nvPr/>
        </p:nvSpPr>
        <p:spPr>
          <a:xfrm>
            <a:off x="1968730" y="4708503"/>
            <a:ext cx="4048299" cy="471082"/>
          </a:xfrm>
          <a:prstGeom prst="rect">
            <a:avLst/>
          </a:prstGeom>
        </p:spPr>
        <p:txBody>
          <a:bodyPr vert="horz" lIns="91440" tIns="45720" rIns="91440" bIns="45720" rtlCol="0" anchor="t">
            <a:norm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a:t>Senior Housing Policy Analyst</a:t>
            </a:r>
          </a:p>
        </p:txBody>
      </p:sp>
      <p:sp>
        <p:nvSpPr>
          <p:cNvPr id="8" name="Text Placeholder 4">
            <a:extLst>
              <a:ext uri="{FF2B5EF4-FFF2-40B4-BE49-F238E27FC236}">
                <a16:creationId xmlns:a16="http://schemas.microsoft.com/office/drawing/2014/main" id="{B16A0AA5-4543-6C1A-3FEC-BEBD1DB5EE23}"/>
              </a:ext>
            </a:extLst>
          </p:cNvPr>
          <p:cNvSpPr txBox="1">
            <a:spLocks/>
          </p:cNvSpPr>
          <p:nvPr/>
        </p:nvSpPr>
        <p:spPr>
          <a:xfrm>
            <a:off x="6174157" y="4358373"/>
            <a:ext cx="3555994" cy="821212"/>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300"/>
              </a:spcBef>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Bryce.Farbstein@dca.ga.gov</a:t>
            </a:r>
          </a:p>
        </p:txBody>
      </p:sp>
    </p:spTree>
    <p:extLst>
      <p:ext uri="{BB962C8B-B14F-4D97-AF65-F5344CB8AC3E}">
        <p14:creationId xmlns:p14="http://schemas.microsoft.com/office/powerpoint/2010/main" val="994752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CC55E-E38E-708D-19B2-E081BFBA14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9742A0-353B-DA32-E707-299DFDBACE44}"/>
              </a:ext>
            </a:extLst>
          </p:cNvPr>
          <p:cNvSpPr>
            <a:spLocks noGrp="1"/>
          </p:cNvSpPr>
          <p:nvPr>
            <p:ph type="body" sz="quarter" idx="13"/>
          </p:nvPr>
        </p:nvSpPr>
        <p:spPr>
          <a:xfrm>
            <a:off x="1524000" y="2675067"/>
            <a:ext cx="9144000" cy="3185160"/>
          </a:xfrm>
        </p:spPr>
        <p:txBody>
          <a:bodyPr>
            <a:normAutofit fontScale="92500" lnSpcReduction="10000"/>
          </a:bodyPr>
          <a:lstStyle/>
          <a:p>
            <a:r>
              <a:rPr lang="en-US" sz="8800"/>
              <a:t>Lunch</a:t>
            </a:r>
          </a:p>
          <a:p>
            <a:endParaRPr lang="en-US" sz="8800"/>
          </a:p>
          <a:p>
            <a:r>
              <a:rPr lang="en-US" sz="5400"/>
              <a:t>12:00 – 1:00 p.m.</a:t>
            </a:r>
          </a:p>
        </p:txBody>
      </p:sp>
    </p:spTree>
    <p:extLst>
      <p:ext uri="{BB962C8B-B14F-4D97-AF65-F5344CB8AC3E}">
        <p14:creationId xmlns:p14="http://schemas.microsoft.com/office/powerpoint/2010/main" val="1459392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AD7D2D0-D092-41DB-A770-7C4A9D0C50FF}"/>
              </a:ext>
            </a:extLst>
          </p:cNvPr>
          <p:cNvGraphicFramePr>
            <a:graphicFrameLocks noGrp="1"/>
          </p:cNvGraphicFramePr>
          <p:nvPr>
            <p:ph idx="1"/>
            <p:extLst>
              <p:ext uri="{D42A27DB-BD31-4B8C-83A1-F6EECF244321}">
                <p14:modId xmlns:p14="http://schemas.microsoft.com/office/powerpoint/2010/main" val="2481136549"/>
              </p:ext>
            </p:extLst>
          </p:nvPr>
        </p:nvGraphicFramePr>
        <p:xfrm>
          <a:off x="559837" y="927100"/>
          <a:ext cx="11243388" cy="5935404"/>
        </p:xfrm>
        <a:graphic>
          <a:graphicData uri="http://schemas.openxmlformats.org/drawingml/2006/table">
            <a:tbl>
              <a:tblPr firstRow="1" bandRow="1"/>
              <a:tblGrid>
                <a:gridCol w="2704063">
                  <a:extLst>
                    <a:ext uri="{9D8B030D-6E8A-4147-A177-3AD203B41FA5}">
                      <a16:colId xmlns:a16="http://schemas.microsoft.com/office/drawing/2014/main" val="782955369"/>
                    </a:ext>
                  </a:extLst>
                </a:gridCol>
                <a:gridCol w="3009900">
                  <a:extLst>
                    <a:ext uri="{9D8B030D-6E8A-4147-A177-3AD203B41FA5}">
                      <a16:colId xmlns:a16="http://schemas.microsoft.com/office/drawing/2014/main" val="289568481"/>
                    </a:ext>
                  </a:extLst>
                </a:gridCol>
                <a:gridCol w="2718578">
                  <a:extLst>
                    <a:ext uri="{9D8B030D-6E8A-4147-A177-3AD203B41FA5}">
                      <a16:colId xmlns:a16="http://schemas.microsoft.com/office/drawing/2014/main" val="494753205"/>
                    </a:ext>
                  </a:extLst>
                </a:gridCol>
                <a:gridCol w="2810847">
                  <a:extLst>
                    <a:ext uri="{9D8B030D-6E8A-4147-A177-3AD203B41FA5}">
                      <a16:colId xmlns:a16="http://schemas.microsoft.com/office/drawing/2014/main" val="329567362"/>
                    </a:ext>
                  </a:extLst>
                </a:gridCol>
              </a:tblGrid>
              <a:tr h="677511">
                <a:tc>
                  <a:txBody>
                    <a:bodyPr/>
                    <a:lstStyle/>
                    <a:p>
                      <a:pPr algn="ctr"/>
                      <a:r>
                        <a:rPr lang="en-US" sz="1600" b="1">
                          <a:solidFill>
                            <a:schemeClr val="bg1"/>
                          </a:solidFill>
                        </a:rPr>
                        <a:t>Allocation</a:t>
                      </a:r>
                    </a:p>
                  </a:txBody>
                  <a:tcPr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600" b="1">
                          <a:solidFill>
                            <a:schemeClr val="bg1"/>
                          </a:solidFill>
                        </a:rPr>
                        <a:t>Underwriting &amp; Development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600" b="1">
                          <a:solidFill>
                            <a:schemeClr val="bg1"/>
                          </a:solidFill>
                        </a:rPr>
                        <a:t>Construction</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600" b="1">
                          <a:solidFill>
                            <a:schemeClr val="bg1"/>
                          </a:solidFill>
                        </a:rPr>
                        <a:t>Policy</a:t>
                      </a:r>
                    </a:p>
                  </a:txBody>
                  <a:tcPr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extLst>
                  <a:ext uri="{0D108BD9-81ED-4DB2-BD59-A6C34878D82A}">
                    <a16:rowId xmlns:a16="http://schemas.microsoft.com/office/drawing/2014/main" val="2729267669"/>
                  </a:ext>
                </a:extLst>
              </a:tr>
              <a:tr h="863613">
                <a:tc>
                  <a:txBody>
                    <a:bodyPr/>
                    <a:lstStyle/>
                    <a:p>
                      <a:pPr algn="ctr"/>
                      <a:r>
                        <a:rPr lang="en-US" sz="1600" b="1"/>
                        <a:t>Brendan Waterman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lumMod val="40000"/>
                        <a:lumOff val="60000"/>
                      </a:schemeClr>
                    </a:solidFill>
                  </a:tcPr>
                </a:tc>
                <a:tc>
                  <a:txBody>
                    <a:bodyPr/>
                    <a:lstStyle/>
                    <a:p>
                      <a:pPr algn="ctr"/>
                      <a:r>
                        <a:rPr lang="en-US" sz="1600" b="1">
                          <a:latin typeface="+mj-lt"/>
                        </a:rPr>
                        <a:t>Sandy Wyckoff</a:t>
                      </a:r>
                    </a:p>
                    <a:p>
                      <a:pPr algn="ctr"/>
                      <a:r>
                        <a:rPr lang="en-US" sz="1600" b="1">
                          <a:latin typeface="+mj-lt"/>
                        </a:rPr>
                        <a:t>LeMoni Burney, Underwriting</a:t>
                      </a:r>
                    </a:p>
                    <a:p>
                      <a:pPr algn="ctr"/>
                      <a:r>
                        <a:rPr lang="en-US" sz="1600" b="1">
                          <a:latin typeface="+mj-lt"/>
                        </a:rPr>
                        <a:t>Tracie Neal, Development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lumMod val="40000"/>
                        <a:lumOff val="60000"/>
                      </a:schemeClr>
                    </a:solidFill>
                  </a:tcPr>
                </a:tc>
                <a:tc>
                  <a:txBody>
                    <a:bodyPr/>
                    <a:lstStyle/>
                    <a:p>
                      <a:pPr algn="ctr"/>
                      <a:r>
                        <a:rPr lang="en-US" sz="1600" b="1">
                          <a:latin typeface="+mj-lt"/>
                        </a:rPr>
                        <a:t>Gary Huggins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lumMod val="40000"/>
                        <a:lumOff val="60000"/>
                      </a:schemeClr>
                    </a:solidFill>
                  </a:tcPr>
                </a:tc>
                <a:tc>
                  <a:txBody>
                    <a:bodyPr/>
                    <a:lstStyle/>
                    <a:p>
                      <a:pPr algn="ctr"/>
                      <a:r>
                        <a:rPr lang="en-US" sz="1600" b="1">
                          <a:latin typeface="+mj-lt"/>
                        </a:rPr>
                        <a:t>Meagan Cutler</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28311159"/>
                  </a:ext>
                </a:extLst>
              </a:tr>
              <a:tr h="677511">
                <a:tc>
                  <a:txBody>
                    <a:bodyPr/>
                    <a:lstStyle/>
                    <a:p>
                      <a:pPr algn="ctr"/>
                      <a:r>
                        <a:rPr lang="en-US" sz="1600" b="1"/>
                        <a:t>Tax Credit Application &amp; Award</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a:latin typeface="+mj-lt"/>
                        </a:rPr>
                        <a:t>Financial Feasibility</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a:latin typeface="+mj-lt"/>
                        </a:rPr>
                        <a:t>Architectural Review</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a:latin typeface="+mj-lt"/>
                        </a:rPr>
                        <a:t>Qualified Allocation Plan &amp; Related Docs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13623293"/>
                  </a:ext>
                </a:extLst>
              </a:tr>
              <a:tr h="891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1"/>
                        <a:t>Application &amp; Waiver Submissions, Review Progress, Awards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kern="1200">
                          <a:solidFill>
                            <a:schemeClr val="tx1"/>
                          </a:solidFill>
                          <a:latin typeface="+mn-lt"/>
                          <a:ea typeface="+mn-ea"/>
                          <a:cs typeface="+mn-cs"/>
                        </a:rPr>
                        <a:t>Underwriting, HUD Subsidy Layering Review, Carryovers, LODs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600" b="1">
                          <a:latin typeface="+mj-lt"/>
                        </a:rPr>
                        <a:t>Project Concept Changes (PCCs)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latin typeface="+mn-lt"/>
                          <a:ea typeface="+mn-ea"/>
                          <a:cs typeface="+mn-cs"/>
                        </a:rPr>
                        <a:t>Housing Finance Policy Initiatives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84629666"/>
                  </a:ext>
                </a:extLst>
              </a:tr>
              <a:tr h="6775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t>Relocation</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0">
                          <a:latin typeface="+mj-lt"/>
                        </a:rPr>
                        <a:t>Development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endParaRPr lang="en-US" sz="1600">
                        <a:latin typeface="+mj-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endParaRPr lang="en-US" sz="1600" i="1">
                        <a:latin typeface="+mj-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0713525"/>
                  </a:ext>
                </a:extLst>
              </a:tr>
              <a:tr h="891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t>Environmental Review</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i="1">
                          <a:latin typeface="+mj-lt"/>
                        </a:rPr>
                        <a:t>10% Test, Final Allocation Application, Carryforwards, Credit Exchanges</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endParaRPr lang="en-US" sz="1600">
                        <a:latin typeface="+mj-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endParaRPr lang="en-US" sz="1600" i="1">
                        <a:latin typeface="+mj-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00297480"/>
                  </a:ext>
                </a:extLst>
              </a:tr>
              <a:tr h="6276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hlinkClick r:id="rId2"/>
                        </a:rPr>
                        <a:t>Allocation@dca.ga.gov</a:t>
                      </a:r>
                      <a:endParaRPr lang="en-US" sz="160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i="1" kern="1200">
                        <a:solidFill>
                          <a:schemeClr val="tx1"/>
                        </a:solidFill>
                        <a:latin typeface="+mn-lt"/>
                        <a:ea typeface="+mn-ea"/>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algn="ctr"/>
                      <a:endParaRPr lang="en-US" sz="1600">
                        <a:latin typeface="+mj-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algn="ctr"/>
                      <a:r>
                        <a:rPr lang="en-US" sz="1600" i="0">
                          <a:latin typeface="+mj-lt"/>
                          <a:hlinkClick r:id="rId3"/>
                        </a:rPr>
                        <a:t>26-27 QAP Q&amp;A Survey</a:t>
                      </a:r>
                      <a:endParaRPr lang="en-US" sz="1600" i="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tx1"/>
                          </a:solidFill>
                          <a:latin typeface="+mn-lt"/>
                          <a:ea typeface="+mn-ea"/>
                          <a:cs typeface="+mn-cs"/>
                          <a:hlinkClick r:id="rId4"/>
                        </a:rPr>
                        <a:t>28-29 QAP Input Survey</a:t>
                      </a:r>
                      <a:endParaRPr lang="en-US" sz="1600" kern="1200">
                        <a:solidFill>
                          <a:schemeClr val="tx1"/>
                        </a:solidFill>
                        <a:latin typeface="+mn-lt"/>
                        <a:ea typeface="+mn-ea"/>
                        <a:cs typeface="+mn-cs"/>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2547144852"/>
                  </a:ext>
                </a:extLst>
              </a:tr>
              <a:tr h="6276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err="1">
                          <a:hlinkClick r:id="rId5"/>
                        </a:rPr>
                        <a:t>RelocationReview</a:t>
                      </a:r>
                      <a:endParaRPr lang="en-US" sz="1600">
                        <a:hlinkClick r:id="rId5"/>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hlinkClick r:id="rId5"/>
                        </a:rPr>
                        <a:t>@dca.ga.gov</a:t>
                      </a:r>
                      <a:endParaRPr lang="en-US" sz="1600"/>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algn="ctr"/>
                      <a:r>
                        <a:rPr lang="en-US" sz="1600">
                          <a:latin typeface="+mj-lt"/>
                          <a:hlinkClick r:id="rId6"/>
                        </a:rPr>
                        <a:t>Development@dca.ga.gov</a:t>
                      </a:r>
                      <a:endParaRPr lang="en-US" sz="1600">
                        <a:latin typeface="+mj-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algn="ctr"/>
                      <a:r>
                        <a:rPr lang="en-US" sz="1600" err="1">
                          <a:latin typeface="+mj-lt"/>
                          <a:hlinkClick r:id="rId7"/>
                        </a:rPr>
                        <a:t>HFDConstructionServices</a:t>
                      </a:r>
                      <a:endParaRPr lang="en-US" sz="1600">
                        <a:latin typeface="+mj-lt"/>
                        <a:hlinkClick r:id="rId7"/>
                      </a:endParaRPr>
                    </a:p>
                    <a:p>
                      <a:pPr algn="ctr"/>
                      <a:r>
                        <a:rPr lang="en-US" sz="1600">
                          <a:latin typeface="+mj-lt"/>
                          <a:hlinkClick r:id="rId7"/>
                        </a:rPr>
                        <a:t>@dca.ga.gov</a:t>
                      </a:r>
                      <a:endParaRPr lang="en-US" sz="1600">
                        <a:latin typeface="+mj-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tx1"/>
                          </a:solidFill>
                          <a:latin typeface="+mn-lt"/>
                          <a:ea typeface="+mn-ea"/>
                          <a:cs typeface="+mn-cs"/>
                          <a:hlinkClick r:id="rId8"/>
                        </a:rPr>
                        <a:t>OHFPolicy@dca.ga.gov</a:t>
                      </a:r>
                      <a:endParaRPr lang="en-US" sz="1600" kern="1200">
                        <a:solidFill>
                          <a:schemeClr val="tx1"/>
                        </a:solidFill>
                        <a:latin typeface="+mn-lt"/>
                        <a:ea typeface="+mn-ea"/>
                        <a:cs typeface="+mn-cs"/>
                      </a:endParaRPr>
                    </a:p>
                    <a:p>
                      <a:pPr algn="ctr"/>
                      <a:endParaRPr lang="en-US" sz="1600">
                        <a:latin typeface="+mj-lt"/>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869154201"/>
                  </a:ext>
                </a:extLst>
              </a:tr>
            </a:tbl>
          </a:graphicData>
        </a:graphic>
      </p:graphicFrame>
      <p:sp>
        <p:nvSpPr>
          <p:cNvPr id="4" name="Title 3">
            <a:extLst>
              <a:ext uri="{FF2B5EF4-FFF2-40B4-BE49-F238E27FC236}">
                <a16:creationId xmlns:a16="http://schemas.microsoft.com/office/drawing/2014/main" id="{C6C5938D-BEA7-4A28-9639-87B682C03620}"/>
              </a:ext>
            </a:extLst>
          </p:cNvPr>
          <p:cNvSpPr>
            <a:spLocks noGrp="1"/>
          </p:cNvSpPr>
          <p:nvPr>
            <p:ph type="title"/>
          </p:nvPr>
        </p:nvSpPr>
        <p:spPr>
          <a:xfrm>
            <a:off x="847344" y="64452"/>
            <a:ext cx="10497312" cy="1142048"/>
          </a:xfrm>
        </p:spPr>
        <p:txBody>
          <a:bodyPr/>
          <a:lstStyle/>
          <a:p>
            <a:r>
              <a:rPr lang="en-US">
                <a:solidFill>
                  <a:schemeClr val="accent6"/>
                </a:solidFill>
              </a:rPr>
              <a:t>OHF Teams &amp; Contacts</a:t>
            </a:r>
          </a:p>
        </p:txBody>
      </p:sp>
      <p:sp>
        <p:nvSpPr>
          <p:cNvPr id="5" name="Slide Number Placeholder 4">
            <a:extLst>
              <a:ext uri="{FF2B5EF4-FFF2-40B4-BE49-F238E27FC236}">
                <a16:creationId xmlns:a16="http://schemas.microsoft.com/office/drawing/2014/main" id="{9B2DFFB0-CA5A-6C1F-43BD-546ED63E1188}"/>
              </a:ext>
            </a:extLst>
          </p:cNvPr>
          <p:cNvSpPr>
            <a:spLocks noGrp="1"/>
          </p:cNvSpPr>
          <p:nvPr>
            <p:ph type="sldNum" sz="quarter" idx="4"/>
          </p:nvPr>
        </p:nvSpPr>
        <p:spPr/>
        <p:txBody>
          <a:bodyPr/>
          <a:lstStyle/>
          <a:p>
            <a:fld id="{93CAF254-72B9-406C-9E86-C9D983240C82}" type="slidenum">
              <a:rPr lang="en-US" smtClean="0"/>
              <a:pPr/>
              <a:t>8</a:t>
            </a:fld>
            <a:endParaRPr lang="en-US"/>
          </a:p>
        </p:txBody>
      </p:sp>
    </p:spTree>
    <p:extLst>
      <p:ext uri="{BB962C8B-B14F-4D97-AF65-F5344CB8AC3E}">
        <p14:creationId xmlns:p14="http://schemas.microsoft.com/office/powerpoint/2010/main" val="1231623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3781C-0E72-4168-032D-A7B101510A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004F8B-556A-3011-1B7B-F2FD3D0CAADF}"/>
              </a:ext>
            </a:extLst>
          </p:cNvPr>
          <p:cNvSpPr>
            <a:spLocks noGrp="1"/>
          </p:cNvSpPr>
          <p:nvPr>
            <p:ph type="body" sz="quarter" idx="13"/>
          </p:nvPr>
        </p:nvSpPr>
        <p:spPr>
          <a:xfrm>
            <a:off x="698241" y="2214648"/>
            <a:ext cx="10795517" cy="4227755"/>
          </a:xfrm>
        </p:spPr>
        <p:txBody>
          <a:bodyPr>
            <a:normAutofit fontScale="40000" lnSpcReduction="20000"/>
          </a:bodyPr>
          <a:lstStyle/>
          <a:p>
            <a:pPr>
              <a:spcBef>
                <a:spcPts val="0"/>
              </a:spcBef>
            </a:pPr>
            <a:r>
              <a:rPr lang="en-US" sz="14400"/>
              <a:t>Housing Development Gap</a:t>
            </a:r>
          </a:p>
          <a:p>
            <a:pPr>
              <a:spcBef>
                <a:spcPts val="0"/>
              </a:spcBef>
            </a:pPr>
            <a:endParaRPr lang="en-US" sz="14400"/>
          </a:p>
          <a:p>
            <a:pPr>
              <a:spcBef>
                <a:spcPts val="0"/>
              </a:spcBef>
            </a:pPr>
            <a:r>
              <a:rPr lang="en-US" sz="14400"/>
              <a:t>Federal Compliance for Environmental Review</a:t>
            </a:r>
          </a:p>
          <a:p>
            <a:endParaRPr lang="en-US" sz="8800"/>
          </a:p>
          <a:p>
            <a:r>
              <a:rPr lang="en-US" sz="9600"/>
              <a:t>1:00 – 2:00 p.m.</a:t>
            </a:r>
          </a:p>
        </p:txBody>
      </p:sp>
    </p:spTree>
    <p:extLst>
      <p:ext uri="{BB962C8B-B14F-4D97-AF65-F5344CB8AC3E}">
        <p14:creationId xmlns:p14="http://schemas.microsoft.com/office/powerpoint/2010/main" val="4847762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00BAA-2BFF-3178-F362-16A279EF9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628E42-DFF1-2138-AF43-FAB6C3ED48D4}"/>
              </a:ext>
            </a:extLst>
          </p:cNvPr>
          <p:cNvSpPr>
            <a:spLocks noGrp="1"/>
          </p:cNvSpPr>
          <p:nvPr>
            <p:ph type="title"/>
          </p:nvPr>
        </p:nvSpPr>
        <p:spPr>
          <a:xfrm>
            <a:off x="850392" y="548640"/>
            <a:ext cx="10427208" cy="2562223"/>
          </a:xfrm>
        </p:spPr>
        <p:txBody>
          <a:bodyPr>
            <a:normAutofit/>
          </a:bodyPr>
          <a:lstStyle/>
          <a:p>
            <a:r>
              <a:rPr lang="en-US" sz="5900" dirty="0">
                <a:solidFill>
                  <a:schemeClr val="accent6"/>
                </a:solidFill>
              </a:rPr>
              <a:t>Housing Development </a:t>
            </a:r>
            <a:r>
              <a:rPr lang="en-US" sz="5900" dirty="0"/>
              <a:t>Need</a:t>
            </a:r>
            <a:br>
              <a:rPr lang="en-US" sz="3600" dirty="0">
                <a:solidFill>
                  <a:schemeClr val="accent6"/>
                </a:solidFill>
              </a:rPr>
            </a:br>
            <a:r>
              <a:rPr lang="en-US" sz="3600" dirty="0">
                <a:cs typeface="Arial"/>
              </a:rPr>
              <a:t>What public data tells us about how we should build across Georgia's regions</a:t>
            </a:r>
            <a:endParaRPr lang="en-US" sz="3600" dirty="0">
              <a:solidFill>
                <a:schemeClr val="accent6"/>
              </a:solidFill>
            </a:endParaRPr>
          </a:p>
        </p:txBody>
      </p:sp>
      <p:sp>
        <p:nvSpPr>
          <p:cNvPr id="3" name="Text Placeholder 2">
            <a:extLst>
              <a:ext uri="{FF2B5EF4-FFF2-40B4-BE49-F238E27FC236}">
                <a16:creationId xmlns:a16="http://schemas.microsoft.com/office/drawing/2014/main" id="{DA93599B-8E8A-CF8E-43CE-8BDCC0D6A259}"/>
              </a:ext>
            </a:extLst>
          </p:cNvPr>
          <p:cNvSpPr>
            <a:spLocks noGrp="1"/>
          </p:cNvSpPr>
          <p:nvPr>
            <p:ph type="body" idx="1"/>
          </p:nvPr>
        </p:nvSpPr>
        <p:spPr/>
        <p:txBody>
          <a:bodyPr>
            <a:normAutofit/>
          </a:bodyPr>
          <a:lstStyle/>
          <a:p>
            <a:r>
              <a:rPr lang="en-US" sz="2400" dirty="0"/>
              <a:t>Megan Conville</a:t>
            </a:r>
          </a:p>
          <a:p>
            <a:r>
              <a:rPr lang="en-US" sz="2400" dirty="0"/>
              <a:t>Principal Analyst, Applied Housing Research</a:t>
            </a:r>
          </a:p>
        </p:txBody>
      </p:sp>
      <p:pic>
        <p:nvPicPr>
          <p:cNvPr id="6" name="Picture 5">
            <a:extLst>
              <a:ext uri="{FF2B5EF4-FFF2-40B4-BE49-F238E27FC236}">
                <a16:creationId xmlns:a16="http://schemas.microsoft.com/office/drawing/2014/main" id="{445DFE3E-9AFE-492D-CCBD-683F3E31DC7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850392" y="5936932"/>
            <a:ext cx="4572000" cy="744855"/>
          </a:xfrm>
          <a:prstGeom prst="rect">
            <a:avLst/>
          </a:prstGeom>
          <a:noFill/>
          <a:ln>
            <a:noFill/>
          </a:ln>
          <a:extLst>
            <a:ext uri="{53640926-AAD7-44D8-BBD7-CCE9431645EC}">
              <a14:shadowObscured xmlns:a14="http://schemas.microsoft.com/office/drawing/2010/main"/>
            </a:ext>
          </a:extLst>
        </p:spPr>
      </p:pic>
      <p:sp>
        <p:nvSpPr>
          <p:cNvPr id="8" name="Slide Number Placeholder 7">
            <a:extLst>
              <a:ext uri="{FF2B5EF4-FFF2-40B4-BE49-F238E27FC236}">
                <a16:creationId xmlns:a16="http://schemas.microsoft.com/office/drawing/2014/main" id="{D7535E42-D02D-1CBC-5836-C3BD584B9008}"/>
              </a:ext>
            </a:extLst>
          </p:cNvPr>
          <p:cNvSpPr>
            <a:spLocks noGrp="1"/>
          </p:cNvSpPr>
          <p:nvPr>
            <p:ph type="sldNum" sz="quarter" idx="11"/>
          </p:nvPr>
        </p:nvSpPr>
        <p:spPr/>
        <p:txBody>
          <a:bodyPr/>
          <a:lstStyle/>
          <a:p>
            <a:fld id="{93CAF254-72B9-406C-9E86-C9D983240C82}" type="slidenum">
              <a:rPr lang="en-US" smtClean="0"/>
              <a:t>81</a:t>
            </a:fld>
            <a:endParaRPr lang="en-US"/>
          </a:p>
        </p:txBody>
      </p:sp>
    </p:spTree>
    <p:extLst>
      <p:ext uri="{BB962C8B-B14F-4D97-AF65-F5344CB8AC3E}">
        <p14:creationId xmlns:p14="http://schemas.microsoft.com/office/powerpoint/2010/main" val="4545855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2CDF7F1-214F-BBF5-78BD-8A5DAC50EEA3}"/>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D4F21593-2E17-779A-D53F-DF30A34E6380}"/>
              </a:ext>
            </a:extLst>
          </p:cNvPr>
          <p:cNvSpPr>
            <a:spLocks noGrp="1"/>
          </p:cNvSpPr>
          <p:nvPr>
            <p:ph type="pic" sz="quarter" idx="14"/>
          </p:nvPr>
        </p:nvSpPr>
        <p:spPr/>
        <p:txBody>
          <a:bodyPr/>
          <a:lstStyle/>
          <a:p>
            <a:endParaRPr lang="en-US"/>
          </a:p>
        </p:txBody>
      </p:sp>
      <p:sp>
        <p:nvSpPr>
          <p:cNvPr id="4" name="Picture Placeholder 3">
            <a:extLst>
              <a:ext uri="{FF2B5EF4-FFF2-40B4-BE49-F238E27FC236}">
                <a16:creationId xmlns:a16="http://schemas.microsoft.com/office/drawing/2014/main" id="{198B7BD0-C413-41D4-238E-806F5F17F15E}"/>
              </a:ext>
            </a:extLst>
          </p:cNvPr>
          <p:cNvSpPr>
            <a:spLocks noGrp="1"/>
          </p:cNvSpPr>
          <p:nvPr>
            <p:ph type="pic" sz="quarter" idx="15"/>
          </p:nvPr>
        </p:nvSpPr>
        <p:spPr/>
        <p:txBody>
          <a:bodyPr/>
          <a:lstStyle/>
          <a:p>
            <a:endParaRPr lang="en-US"/>
          </a:p>
        </p:txBody>
      </p:sp>
      <p:sp>
        <p:nvSpPr>
          <p:cNvPr id="5" name="Picture Placeholder 4">
            <a:extLst>
              <a:ext uri="{FF2B5EF4-FFF2-40B4-BE49-F238E27FC236}">
                <a16:creationId xmlns:a16="http://schemas.microsoft.com/office/drawing/2014/main" id="{BBE87DE7-4B2C-EB17-969A-7238EB5A5EA8}"/>
              </a:ext>
            </a:extLst>
          </p:cNvPr>
          <p:cNvSpPr>
            <a:spLocks noGrp="1"/>
          </p:cNvSpPr>
          <p:nvPr>
            <p:ph type="pic" sz="quarter" idx="16"/>
          </p:nvPr>
        </p:nvSpPr>
        <p:spPr/>
        <p:txBody>
          <a:bodyPr/>
          <a:lstStyle/>
          <a:p>
            <a:endParaRPr lang="en-US"/>
          </a:p>
        </p:txBody>
      </p:sp>
      <p:sp>
        <p:nvSpPr>
          <p:cNvPr id="6" name="Picture Placeholder 5">
            <a:extLst>
              <a:ext uri="{FF2B5EF4-FFF2-40B4-BE49-F238E27FC236}">
                <a16:creationId xmlns:a16="http://schemas.microsoft.com/office/drawing/2014/main" id="{A6229022-FE89-E4B8-364D-71196E8DF31B}"/>
              </a:ext>
            </a:extLst>
          </p:cNvPr>
          <p:cNvSpPr>
            <a:spLocks noGrp="1"/>
          </p:cNvSpPr>
          <p:nvPr>
            <p:ph type="pic" sz="quarter" idx="17"/>
          </p:nvPr>
        </p:nvSpPr>
        <p:spPr/>
        <p:txBody>
          <a:bodyPr/>
          <a:lstStyle/>
          <a:p>
            <a:endParaRPr lang="en-US"/>
          </a:p>
        </p:txBody>
      </p:sp>
      <p:sp>
        <p:nvSpPr>
          <p:cNvPr id="17" name="Text Placeholder 16">
            <a:extLst>
              <a:ext uri="{FF2B5EF4-FFF2-40B4-BE49-F238E27FC236}">
                <a16:creationId xmlns:a16="http://schemas.microsoft.com/office/drawing/2014/main" id="{8D83064F-5B65-693C-186B-20E2415F30F0}"/>
              </a:ext>
            </a:extLst>
          </p:cNvPr>
          <p:cNvSpPr>
            <a:spLocks noGrp="1"/>
          </p:cNvSpPr>
          <p:nvPr>
            <p:ph type="body" sz="quarter" idx="30"/>
          </p:nvPr>
        </p:nvSpPr>
        <p:spPr/>
        <p:txBody>
          <a:bodyPr/>
          <a:lstStyle/>
          <a:p>
            <a:endParaRPr lang="en-US"/>
          </a:p>
        </p:txBody>
      </p:sp>
      <p:sp>
        <p:nvSpPr>
          <p:cNvPr id="18" name="Text Placeholder 17">
            <a:extLst>
              <a:ext uri="{FF2B5EF4-FFF2-40B4-BE49-F238E27FC236}">
                <a16:creationId xmlns:a16="http://schemas.microsoft.com/office/drawing/2014/main" id="{E1A26663-2E99-DA9C-A39D-5B0110872949}"/>
              </a:ext>
            </a:extLst>
          </p:cNvPr>
          <p:cNvSpPr>
            <a:spLocks noGrp="1"/>
          </p:cNvSpPr>
          <p:nvPr>
            <p:ph type="body" sz="quarter" idx="31"/>
          </p:nvPr>
        </p:nvSpPr>
        <p:spPr/>
        <p:txBody>
          <a:bodyPr/>
          <a:lstStyle/>
          <a:p>
            <a:endParaRPr lang="en-US"/>
          </a:p>
        </p:txBody>
      </p:sp>
      <p:sp>
        <p:nvSpPr>
          <p:cNvPr id="19" name="Text Placeholder 18">
            <a:extLst>
              <a:ext uri="{FF2B5EF4-FFF2-40B4-BE49-F238E27FC236}">
                <a16:creationId xmlns:a16="http://schemas.microsoft.com/office/drawing/2014/main" id="{85B43995-D736-D83E-2361-D2B2E412404F}"/>
              </a:ext>
            </a:extLst>
          </p:cNvPr>
          <p:cNvSpPr>
            <a:spLocks noGrp="1"/>
          </p:cNvSpPr>
          <p:nvPr>
            <p:ph type="body" sz="quarter" idx="32"/>
          </p:nvPr>
        </p:nvSpPr>
        <p:spPr/>
        <p:txBody>
          <a:bodyPr/>
          <a:lstStyle/>
          <a:p>
            <a:endParaRPr lang="en-US"/>
          </a:p>
        </p:txBody>
      </p:sp>
      <p:sp>
        <p:nvSpPr>
          <p:cNvPr id="20" name="Text Placeholder 19">
            <a:extLst>
              <a:ext uri="{FF2B5EF4-FFF2-40B4-BE49-F238E27FC236}">
                <a16:creationId xmlns:a16="http://schemas.microsoft.com/office/drawing/2014/main" id="{EAE8EE42-69E6-BD8A-B19B-F3257BE4A546}"/>
              </a:ext>
            </a:extLst>
          </p:cNvPr>
          <p:cNvSpPr>
            <a:spLocks noGrp="1"/>
          </p:cNvSpPr>
          <p:nvPr>
            <p:ph type="body" sz="quarter" idx="33"/>
          </p:nvPr>
        </p:nvSpPr>
        <p:spPr/>
        <p:txBody>
          <a:bodyPr/>
          <a:lstStyle/>
          <a:p>
            <a:endParaRPr lang="en-US"/>
          </a:p>
        </p:txBody>
      </p:sp>
      <p:sp>
        <p:nvSpPr>
          <p:cNvPr id="21" name="Text Placeholder 20">
            <a:extLst>
              <a:ext uri="{FF2B5EF4-FFF2-40B4-BE49-F238E27FC236}">
                <a16:creationId xmlns:a16="http://schemas.microsoft.com/office/drawing/2014/main" id="{C225A93D-301F-71AC-474D-6EFFF85ED2CE}"/>
              </a:ext>
            </a:extLst>
          </p:cNvPr>
          <p:cNvSpPr>
            <a:spLocks noGrp="1"/>
          </p:cNvSpPr>
          <p:nvPr>
            <p:ph type="body" sz="quarter" idx="34"/>
          </p:nvPr>
        </p:nvSpPr>
        <p:spPr/>
        <p:txBody>
          <a:bodyPr/>
          <a:lstStyle/>
          <a:p>
            <a:endParaRPr lang="en-US"/>
          </a:p>
        </p:txBody>
      </p:sp>
      <p:sp>
        <p:nvSpPr>
          <p:cNvPr id="22" name="Slide Number Placeholder 21">
            <a:extLst>
              <a:ext uri="{FF2B5EF4-FFF2-40B4-BE49-F238E27FC236}">
                <a16:creationId xmlns:a16="http://schemas.microsoft.com/office/drawing/2014/main" id="{2E3D401F-B3DE-1D6C-B23E-72D90C15A30C}"/>
              </a:ext>
            </a:extLst>
          </p:cNvPr>
          <p:cNvSpPr>
            <a:spLocks noGrp="1"/>
          </p:cNvSpPr>
          <p:nvPr>
            <p:ph type="sldNum" sz="quarter" idx="35"/>
          </p:nvPr>
        </p:nvSpPr>
        <p:spPr/>
        <p:txBody>
          <a:bodyPr/>
          <a:lstStyle/>
          <a:p>
            <a:fld id="{93CAF254-72B9-406C-9E86-C9D983240C82}" type="slidenum">
              <a:rPr lang="en-US" smtClean="0"/>
              <a:pPr/>
              <a:t>82</a:t>
            </a:fld>
            <a:endParaRPr lang="en-US" dirty="0"/>
          </a:p>
        </p:txBody>
      </p:sp>
      <p:sp>
        <p:nvSpPr>
          <p:cNvPr id="23" name="Title 22">
            <a:extLst>
              <a:ext uri="{FF2B5EF4-FFF2-40B4-BE49-F238E27FC236}">
                <a16:creationId xmlns:a16="http://schemas.microsoft.com/office/drawing/2014/main" id="{4D89022E-6FBB-5E1F-20E0-6EDDAE11919D}"/>
              </a:ext>
            </a:extLst>
          </p:cNvPr>
          <p:cNvSpPr>
            <a:spLocks noGrp="1"/>
          </p:cNvSpPr>
          <p:nvPr>
            <p:ph type="title"/>
          </p:nvPr>
        </p:nvSpPr>
        <p:spPr/>
        <p:txBody>
          <a:bodyPr/>
          <a:lstStyle/>
          <a:p>
            <a:r>
              <a:rPr lang="en-US" dirty="0"/>
              <a:t>Contents</a:t>
            </a:r>
          </a:p>
        </p:txBody>
      </p:sp>
      <p:pic>
        <p:nvPicPr>
          <p:cNvPr id="24" name="Picture Placeholder 25" descr="User outline">
            <a:extLst>
              <a:ext uri="{FF2B5EF4-FFF2-40B4-BE49-F238E27FC236}">
                <a16:creationId xmlns:a16="http://schemas.microsoft.com/office/drawing/2014/main" id="{5FCBCA1E-BAB4-4B23-91A3-20A192875ED8}"/>
              </a:ext>
            </a:extLst>
          </p:cNvPr>
          <p:cNvPicPr>
            <a:picLocks noChangeAspect="1"/>
          </p:cNvPicPr>
          <p:nvPr/>
        </p:nvPicPr>
        <p:blipFill>
          <a:blip r:embed="rId2">
            <a:extLst>
              <a:ext uri="{96DAC541-7B7A-43D3-8B79-37D633B846F1}">
                <asvg:svgBlip xmlns:asvg="http://schemas.microsoft.com/office/drawing/2016/SVG/main" r:embed="rId3"/>
              </a:ext>
            </a:extLst>
          </a:blip>
          <a:srcRect t="66" b="66"/>
          <a:stretch>
            <a:fillRect/>
          </a:stretch>
        </p:blipFill>
        <p:spPr>
          <a:xfrm>
            <a:off x="1131745" y="2753736"/>
            <a:ext cx="1207008" cy="1205624"/>
          </a:xfrm>
          <a:prstGeom prst="ellipse">
            <a:avLst/>
          </a:prstGeom>
          <a:solidFill>
            <a:schemeClr val="accent6"/>
          </a:solidFill>
          <a:ln w="12700" cap="flat" cmpd="sng" algn="ctr">
            <a:noFill/>
            <a:prstDash val="solid"/>
            <a:miter lim="800000"/>
          </a:ln>
          <a:effectLst/>
        </p:spPr>
      </p:pic>
      <p:pic>
        <p:nvPicPr>
          <p:cNvPr id="25" name="Picture Placeholder 27" descr="Head with gears outline">
            <a:extLst>
              <a:ext uri="{FF2B5EF4-FFF2-40B4-BE49-F238E27FC236}">
                <a16:creationId xmlns:a16="http://schemas.microsoft.com/office/drawing/2014/main" id="{5E144EA4-CF96-F253-5E0B-C26AFAA75DD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00425" y="2752352"/>
            <a:ext cx="1207008" cy="1207008"/>
          </a:xfrm>
          <a:prstGeom prst="ellipse">
            <a:avLst/>
          </a:prstGeom>
          <a:solidFill>
            <a:schemeClr val="accent5"/>
          </a:solidFill>
          <a:ln w="12700" cap="flat" cmpd="sng" algn="ctr">
            <a:noFill/>
            <a:prstDash val="solid"/>
            <a:miter lim="800000"/>
          </a:ln>
          <a:effectLst/>
        </p:spPr>
      </p:pic>
      <p:pic>
        <p:nvPicPr>
          <p:cNvPr id="26" name="Picture Placeholder 29" descr="Open book outline">
            <a:extLst>
              <a:ext uri="{FF2B5EF4-FFF2-40B4-BE49-F238E27FC236}">
                <a16:creationId xmlns:a16="http://schemas.microsoft.com/office/drawing/2014/main" id="{5F5D5325-3A87-44F4-C40F-2F993B0DAA8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492496" y="2799642"/>
            <a:ext cx="1207008" cy="1207008"/>
          </a:xfrm>
          <a:prstGeom prst="ellipse">
            <a:avLst/>
          </a:prstGeom>
          <a:solidFill>
            <a:schemeClr val="accent4"/>
          </a:solidFill>
          <a:ln w="12700" cap="flat" cmpd="sng" algn="ctr">
            <a:noFill/>
            <a:prstDash val="solid"/>
            <a:miter lim="800000"/>
          </a:ln>
          <a:effectLst/>
        </p:spPr>
      </p:pic>
      <p:pic>
        <p:nvPicPr>
          <p:cNvPr id="27" name="Picture Placeholder 31" descr="Pie chart outline">
            <a:extLst>
              <a:ext uri="{FF2B5EF4-FFF2-40B4-BE49-F238E27FC236}">
                <a16:creationId xmlns:a16="http://schemas.microsoft.com/office/drawing/2014/main" id="{C8679BB1-9DAB-97E5-88AA-9F4CB805198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635240" y="2752352"/>
            <a:ext cx="1207008" cy="1207008"/>
          </a:xfrm>
          <a:prstGeom prst="ellipse">
            <a:avLst/>
          </a:prstGeom>
          <a:solidFill>
            <a:schemeClr val="accent2"/>
          </a:solidFill>
          <a:ln w="12700" cap="flat" cmpd="sng" algn="ctr">
            <a:noFill/>
            <a:prstDash val="solid"/>
            <a:miter lim="800000"/>
          </a:ln>
          <a:effectLst/>
        </p:spPr>
      </p:pic>
      <p:pic>
        <p:nvPicPr>
          <p:cNvPr id="28" name="Picture Placeholder 33" descr="Question Mark outline">
            <a:extLst>
              <a:ext uri="{FF2B5EF4-FFF2-40B4-BE49-F238E27FC236}">
                <a16:creationId xmlns:a16="http://schemas.microsoft.com/office/drawing/2014/main" id="{7AF396C9-6E94-B89E-9364-49FAA2668A87}"/>
              </a:ext>
            </a:extLst>
          </p:cNvPr>
          <p:cNvPicPr>
            <a:picLocks noChangeAspect="1"/>
          </p:cNvPicPr>
          <p:nvPr/>
        </p:nvPicPr>
        <p:blipFill>
          <a:blip r:embed="rId10">
            <a:extLst>
              <a:ext uri="{96DAC541-7B7A-43D3-8B79-37D633B846F1}">
                <asvg:svgBlip xmlns:asvg="http://schemas.microsoft.com/office/drawing/2016/SVG/main" r:embed="rId11"/>
              </a:ext>
            </a:extLst>
          </a:blip>
          <a:srcRect/>
          <a:stretch>
            <a:fillRect/>
          </a:stretch>
        </p:blipFill>
        <p:spPr>
          <a:xfrm>
            <a:off x="9834372" y="2734056"/>
            <a:ext cx="1207008" cy="1207008"/>
          </a:xfrm>
          <a:prstGeom prst="ellipse">
            <a:avLst/>
          </a:prstGeom>
          <a:solidFill>
            <a:schemeClr val="accent1"/>
          </a:solidFill>
          <a:ln w="12700" cap="flat" cmpd="sng" algn="ctr">
            <a:noFill/>
            <a:prstDash val="solid"/>
            <a:miter lim="800000"/>
          </a:ln>
          <a:effectLst/>
        </p:spPr>
      </p:pic>
      <p:sp>
        <p:nvSpPr>
          <p:cNvPr id="29" name="Text Placeholder 6">
            <a:extLst>
              <a:ext uri="{FF2B5EF4-FFF2-40B4-BE49-F238E27FC236}">
                <a16:creationId xmlns:a16="http://schemas.microsoft.com/office/drawing/2014/main" id="{F6ECCA88-9084-E7A1-B225-ECD09880AB74}"/>
              </a:ext>
            </a:extLst>
          </p:cNvPr>
          <p:cNvSpPr txBox="1">
            <a:spLocks/>
          </p:cNvSpPr>
          <p:nvPr/>
        </p:nvSpPr>
        <p:spPr>
          <a:xfrm>
            <a:off x="992140" y="4113003"/>
            <a:ext cx="1486218" cy="3657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chemeClr val="accent6">
                  <a:lumMod val="60000"/>
                  <a:lumOff val="40000"/>
                </a:schemeClr>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Introduction</a:t>
            </a:r>
          </a:p>
        </p:txBody>
      </p:sp>
      <p:sp>
        <p:nvSpPr>
          <p:cNvPr id="30" name="Text Placeholder 8">
            <a:extLst>
              <a:ext uri="{FF2B5EF4-FFF2-40B4-BE49-F238E27FC236}">
                <a16:creationId xmlns:a16="http://schemas.microsoft.com/office/drawing/2014/main" id="{D3E26607-D938-78F0-E21A-0FDD9556B652}"/>
              </a:ext>
            </a:extLst>
          </p:cNvPr>
          <p:cNvSpPr txBox="1">
            <a:spLocks/>
          </p:cNvSpPr>
          <p:nvPr/>
        </p:nvSpPr>
        <p:spPr>
          <a:xfrm>
            <a:off x="3102659" y="4113003"/>
            <a:ext cx="1602539" cy="3657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chemeClr val="accent6">
                  <a:lumMod val="60000"/>
                  <a:lumOff val="40000"/>
                </a:schemeClr>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Development</a:t>
            </a:r>
          </a:p>
        </p:txBody>
      </p:sp>
      <p:sp>
        <p:nvSpPr>
          <p:cNvPr id="31" name="Text Placeholder 10">
            <a:extLst>
              <a:ext uri="{FF2B5EF4-FFF2-40B4-BE49-F238E27FC236}">
                <a16:creationId xmlns:a16="http://schemas.microsoft.com/office/drawing/2014/main" id="{03CCD182-1795-088E-5B00-91868B05B3DE}"/>
              </a:ext>
            </a:extLst>
          </p:cNvPr>
          <p:cNvSpPr txBox="1">
            <a:spLocks/>
          </p:cNvSpPr>
          <p:nvPr/>
        </p:nvSpPr>
        <p:spPr>
          <a:xfrm>
            <a:off x="5404104" y="4113003"/>
            <a:ext cx="1371600" cy="3657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chemeClr val="accent6">
                  <a:lumMod val="60000"/>
                  <a:lumOff val="40000"/>
                </a:schemeClr>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Report overview</a:t>
            </a:r>
          </a:p>
        </p:txBody>
      </p:sp>
      <p:sp>
        <p:nvSpPr>
          <p:cNvPr id="32" name="Text Placeholder 12">
            <a:extLst>
              <a:ext uri="{FF2B5EF4-FFF2-40B4-BE49-F238E27FC236}">
                <a16:creationId xmlns:a16="http://schemas.microsoft.com/office/drawing/2014/main" id="{E063936D-D11B-E9E3-C252-BD993E9A1EF4}"/>
              </a:ext>
            </a:extLst>
          </p:cNvPr>
          <p:cNvSpPr txBox="1">
            <a:spLocks/>
          </p:cNvSpPr>
          <p:nvPr/>
        </p:nvSpPr>
        <p:spPr>
          <a:xfrm>
            <a:off x="7552944" y="4113003"/>
            <a:ext cx="1371600" cy="3657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chemeClr val="accent6">
                  <a:lumMod val="60000"/>
                  <a:lumOff val="40000"/>
                </a:schemeClr>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Dashboard</a:t>
            </a:r>
            <a:endParaRPr lang="en-US" dirty="0"/>
          </a:p>
        </p:txBody>
      </p:sp>
      <p:sp>
        <p:nvSpPr>
          <p:cNvPr id="33" name="Text Placeholder 14">
            <a:extLst>
              <a:ext uri="{FF2B5EF4-FFF2-40B4-BE49-F238E27FC236}">
                <a16:creationId xmlns:a16="http://schemas.microsoft.com/office/drawing/2014/main" id="{E4D9BB76-31D6-F78A-2EA6-0349A55D3A8D}"/>
              </a:ext>
            </a:extLst>
          </p:cNvPr>
          <p:cNvSpPr txBox="1">
            <a:spLocks/>
          </p:cNvSpPr>
          <p:nvPr/>
        </p:nvSpPr>
        <p:spPr>
          <a:xfrm>
            <a:off x="9756648" y="4113003"/>
            <a:ext cx="1371600" cy="365760"/>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Clr>
                <a:schemeClr val="accent6">
                  <a:lumMod val="60000"/>
                  <a:lumOff val="40000"/>
                </a:schemeClr>
              </a:buClr>
              <a:buFont typeface="Arial" panose="020B0604020202020204" pitchFamily="34" charset="0"/>
              <a:buNone/>
              <a:defRPr sz="1800" b="1"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Q&amp;A</a:t>
            </a:r>
            <a:endParaRPr lang="en-US" dirty="0"/>
          </a:p>
        </p:txBody>
      </p:sp>
      <p:pic>
        <p:nvPicPr>
          <p:cNvPr id="34" name="Picture 33">
            <a:extLst>
              <a:ext uri="{FF2B5EF4-FFF2-40B4-BE49-F238E27FC236}">
                <a16:creationId xmlns:a16="http://schemas.microsoft.com/office/drawing/2014/main" id="{5EAC3FB3-DB9E-62B8-1D3C-7F707815E74F}"/>
              </a:ext>
            </a:extLst>
          </p:cNvPr>
          <p:cNvPicPr>
            <a:picLocks noChangeAspect="1"/>
          </p:cNvPicPr>
          <p:nvPr/>
        </p:nvPicPr>
        <p:blipFill rotWithShape="1">
          <a:blip r:embed="rId1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78634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A0F30A-2E66-ED86-BE99-0B082CE2D009}"/>
              </a:ext>
            </a:extLst>
          </p:cNvPr>
          <p:cNvSpPr>
            <a:spLocks noGrp="1"/>
          </p:cNvSpPr>
          <p:nvPr>
            <p:ph type="title"/>
          </p:nvPr>
        </p:nvSpPr>
        <p:spPr>
          <a:xfrm>
            <a:off x="847344" y="908209"/>
            <a:ext cx="3676530" cy="2428875"/>
          </a:xfrm>
        </p:spPr>
        <p:txBody>
          <a:bodyPr>
            <a:normAutofit/>
          </a:bodyPr>
          <a:lstStyle/>
          <a:p>
            <a:r>
              <a:rPr lang="en-US" dirty="0">
                <a:cs typeface="Arial"/>
              </a:rPr>
              <a:t>Housing Needs Assessments</a:t>
            </a:r>
            <a:endParaRPr lang="en-US" dirty="0"/>
          </a:p>
        </p:txBody>
      </p:sp>
      <p:pic>
        <p:nvPicPr>
          <p:cNvPr id="14" name="Picture 13">
            <a:extLst>
              <a:ext uri="{FF2B5EF4-FFF2-40B4-BE49-F238E27FC236}">
                <a16:creationId xmlns:a16="http://schemas.microsoft.com/office/drawing/2014/main" id="{75409433-1D22-5536-2E4D-1CD0E7957937}"/>
              </a:ext>
            </a:extLst>
          </p:cNvPr>
          <p:cNvPicPr>
            <a:picLocks noChangeAspect="1"/>
          </p:cNvPicPr>
          <p:nvPr/>
        </p:nvPicPr>
        <p:blipFill>
          <a:blip r:embed="rId3"/>
          <a:stretch>
            <a:fillRect/>
          </a:stretch>
        </p:blipFill>
        <p:spPr>
          <a:xfrm>
            <a:off x="2304586" y="2373385"/>
            <a:ext cx="2350009" cy="1698637"/>
          </a:xfrm>
          <a:prstGeom prst="rect">
            <a:avLst/>
          </a:prstGeom>
        </p:spPr>
      </p:pic>
      <p:pic>
        <p:nvPicPr>
          <p:cNvPr id="15" name="Picture 14">
            <a:extLst>
              <a:ext uri="{FF2B5EF4-FFF2-40B4-BE49-F238E27FC236}">
                <a16:creationId xmlns:a16="http://schemas.microsoft.com/office/drawing/2014/main" id="{422C6CA6-38D8-5A6D-9865-C5D2B713A232}"/>
              </a:ext>
            </a:extLst>
          </p:cNvPr>
          <p:cNvPicPr>
            <a:picLocks noChangeAspect="1"/>
          </p:cNvPicPr>
          <p:nvPr/>
        </p:nvPicPr>
        <p:blipFill>
          <a:blip r:embed="rId4"/>
          <a:stretch>
            <a:fillRect/>
          </a:stretch>
        </p:blipFill>
        <p:spPr>
          <a:xfrm>
            <a:off x="4891667" y="3853265"/>
            <a:ext cx="3010830" cy="1727403"/>
          </a:xfrm>
          <a:prstGeom prst="rect">
            <a:avLst/>
          </a:prstGeom>
        </p:spPr>
      </p:pic>
      <p:pic>
        <p:nvPicPr>
          <p:cNvPr id="16" name="Picture 15">
            <a:extLst>
              <a:ext uri="{FF2B5EF4-FFF2-40B4-BE49-F238E27FC236}">
                <a16:creationId xmlns:a16="http://schemas.microsoft.com/office/drawing/2014/main" id="{C764D84F-B7AE-9E2B-7390-35581F5F4EF4}"/>
              </a:ext>
            </a:extLst>
          </p:cNvPr>
          <p:cNvPicPr>
            <a:picLocks noChangeAspect="1"/>
          </p:cNvPicPr>
          <p:nvPr/>
        </p:nvPicPr>
        <p:blipFill>
          <a:blip r:embed="rId5"/>
          <a:stretch>
            <a:fillRect/>
          </a:stretch>
        </p:blipFill>
        <p:spPr>
          <a:xfrm>
            <a:off x="5003214" y="579864"/>
            <a:ext cx="2174421" cy="2832410"/>
          </a:xfrm>
          <a:prstGeom prst="rect">
            <a:avLst/>
          </a:prstGeom>
        </p:spPr>
      </p:pic>
      <p:pic>
        <p:nvPicPr>
          <p:cNvPr id="17" name="Picture 16">
            <a:extLst>
              <a:ext uri="{FF2B5EF4-FFF2-40B4-BE49-F238E27FC236}">
                <a16:creationId xmlns:a16="http://schemas.microsoft.com/office/drawing/2014/main" id="{74BF1FE1-CDEF-26E0-0342-C4E97AA9AE63}"/>
              </a:ext>
            </a:extLst>
          </p:cNvPr>
          <p:cNvPicPr>
            <a:picLocks noChangeAspect="1"/>
          </p:cNvPicPr>
          <p:nvPr/>
        </p:nvPicPr>
        <p:blipFill>
          <a:blip r:embed="rId6"/>
          <a:stretch>
            <a:fillRect/>
          </a:stretch>
        </p:blipFill>
        <p:spPr>
          <a:xfrm>
            <a:off x="8207040" y="3713357"/>
            <a:ext cx="1877636" cy="1996069"/>
          </a:xfrm>
          <a:prstGeom prst="rect">
            <a:avLst/>
          </a:prstGeom>
          <a:ln>
            <a:solidFill>
              <a:srgbClr val="4472C4"/>
            </a:solidFill>
          </a:ln>
        </p:spPr>
      </p:pic>
      <p:pic>
        <p:nvPicPr>
          <p:cNvPr id="18" name="Picture 17">
            <a:extLst>
              <a:ext uri="{FF2B5EF4-FFF2-40B4-BE49-F238E27FC236}">
                <a16:creationId xmlns:a16="http://schemas.microsoft.com/office/drawing/2014/main" id="{3064C733-CF76-8C02-E6C1-B458D96C486A}"/>
              </a:ext>
            </a:extLst>
          </p:cNvPr>
          <p:cNvPicPr>
            <a:picLocks noChangeAspect="1"/>
          </p:cNvPicPr>
          <p:nvPr/>
        </p:nvPicPr>
        <p:blipFill>
          <a:blip r:embed="rId7"/>
          <a:stretch>
            <a:fillRect/>
          </a:stretch>
        </p:blipFill>
        <p:spPr>
          <a:xfrm>
            <a:off x="7454633" y="758283"/>
            <a:ext cx="2468053" cy="2575932"/>
          </a:xfrm>
          <a:prstGeom prst="rect">
            <a:avLst/>
          </a:prstGeom>
        </p:spPr>
      </p:pic>
      <p:pic>
        <p:nvPicPr>
          <p:cNvPr id="19" name="Picture 18">
            <a:extLst>
              <a:ext uri="{FF2B5EF4-FFF2-40B4-BE49-F238E27FC236}">
                <a16:creationId xmlns:a16="http://schemas.microsoft.com/office/drawing/2014/main" id="{C31C90B1-8899-0E92-4039-2AF5E93FC1EB}"/>
              </a:ext>
            </a:extLst>
          </p:cNvPr>
          <p:cNvPicPr>
            <a:picLocks noChangeAspect="1"/>
          </p:cNvPicPr>
          <p:nvPr/>
        </p:nvPicPr>
        <p:blipFill>
          <a:blip r:embed="rId8"/>
          <a:stretch>
            <a:fillRect/>
          </a:stretch>
        </p:blipFill>
        <p:spPr>
          <a:xfrm>
            <a:off x="2302843" y="4366400"/>
            <a:ext cx="2356392" cy="1727045"/>
          </a:xfrm>
          <a:prstGeom prst="rect">
            <a:avLst/>
          </a:prstGeom>
        </p:spPr>
      </p:pic>
      <p:pic>
        <p:nvPicPr>
          <p:cNvPr id="2" name="Picture 1">
            <a:extLst>
              <a:ext uri="{FF2B5EF4-FFF2-40B4-BE49-F238E27FC236}">
                <a16:creationId xmlns:a16="http://schemas.microsoft.com/office/drawing/2014/main" id="{340B6C5A-053D-AE2B-1680-2D8B326C901E}"/>
              </a:ext>
            </a:extLst>
          </p:cNvPr>
          <p:cNvPicPr>
            <a:picLocks noChangeAspect="1"/>
          </p:cNvPicPr>
          <p:nvPr/>
        </p:nvPicPr>
        <p:blipFill rotWithShape="1">
          <a:blip r:embed="rId9">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0392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FED8DC-052E-25BF-B133-E7524F3ACF3E}"/>
              </a:ext>
            </a:extLst>
          </p:cNvPr>
          <p:cNvSpPr>
            <a:spLocks noGrp="1"/>
          </p:cNvSpPr>
          <p:nvPr>
            <p:ph type="title"/>
          </p:nvPr>
        </p:nvSpPr>
        <p:spPr/>
        <p:txBody>
          <a:bodyPr>
            <a:normAutofit/>
          </a:bodyPr>
          <a:lstStyle/>
          <a:p>
            <a:r>
              <a:rPr lang="en-US" dirty="0"/>
              <a:t>Shared structures of Housing Needs Assessments</a:t>
            </a:r>
          </a:p>
        </p:txBody>
      </p:sp>
      <p:graphicFrame>
        <p:nvGraphicFramePr>
          <p:cNvPr id="6" name="Content Placeholder 5">
            <a:extLst>
              <a:ext uri="{FF2B5EF4-FFF2-40B4-BE49-F238E27FC236}">
                <a16:creationId xmlns:a16="http://schemas.microsoft.com/office/drawing/2014/main" id="{0740DF9C-E1C3-AA33-F44C-F1C21792A469}"/>
              </a:ext>
            </a:extLst>
          </p:cNvPr>
          <p:cNvGraphicFramePr>
            <a:graphicFrameLocks noGrp="1"/>
          </p:cNvGraphicFramePr>
          <p:nvPr>
            <p:ph idx="1"/>
          </p:nvPr>
        </p:nvGraphicFramePr>
        <p:xfrm>
          <a:off x="2152650" y="1825626"/>
          <a:ext cx="7886700" cy="631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8BE0EC7F-E1EE-1ABD-EF3E-A5EEEBE1DA4A}"/>
              </a:ext>
            </a:extLst>
          </p:cNvPr>
          <p:cNvGraphicFramePr/>
          <p:nvPr/>
        </p:nvGraphicFramePr>
        <p:xfrm>
          <a:off x="3629025" y="2592388"/>
          <a:ext cx="6096000" cy="33750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Picture 1">
            <a:extLst>
              <a:ext uri="{FF2B5EF4-FFF2-40B4-BE49-F238E27FC236}">
                <a16:creationId xmlns:a16="http://schemas.microsoft.com/office/drawing/2014/main" id="{2EAC338F-9B25-AB08-0D7C-DEC8CB41352C}"/>
              </a:ext>
            </a:extLst>
          </p:cNvPr>
          <p:cNvPicPr>
            <a:picLocks noChangeAspect="1"/>
          </p:cNvPicPr>
          <p:nvPr/>
        </p:nvPicPr>
        <p:blipFill rotWithShape="1">
          <a:blip r:embed="rId1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8742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93C227-B396-EDA6-C4CC-18D2916D23C2}"/>
              </a:ext>
            </a:extLst>
          </p:cNvPr>
          <p:cNvSpPr>
            <a:spLocks noGrp="1"/>
          </p:cNvSpPr>
          <p:nvPr>
            <p:ph sz="half" idx="1"/>
          </p:nvPr>
        </p:nvSpPr>
        <p:spPr/>
        <p:txBody>
          <a:bodyPr>
            <a:normAutofit/>
          </a:bodyPr>
          <a:lstStyle/>
          <a:p>
            <a:r>
              <a:rPr lang="en-US" sz="2400" dirty="0"/>
              <a:t>To understand the housing need at this moment</a:t>
            </a:r>
          </a:p>
          <a:p>
            <a:r>
              <a:rPr lang="en-US" sz="2400" dirty="0"/>
              <a:t>Geography: by DCA service regions</a:t>
            </a:r>
          </a:p>
          <a:p>
            <a:r>
              <a:rPr lang="en-US" sz="2400" dirty="0"/>
              <a:t>By homeownership and rental housing</a:t>
            </a:r>
          </a:p>
          <a:p>
            <a:r>
              <a:rPr lang="en-US" sz="2400" dirty="0"/>
              <a:t>A unique methodology that reflected the need in Georgia</a:t>
            </a:r>
          </a:p>
          <a:p>
            <a:r>
              <a:rPr lang="en-US" sz="2400" dirty="0"/>
              <a:t>To equip our local decision-makers with data </a:t>
            </a:r>
          </a:p>
          <a:p>
            <a:endParaRPr lang="en-US" sz="2400" dirty="0"/>
          </a:p>
        </p:txBody>
      </p:sp>
      <p:sp>
        <p:nvSpPr>
          <p:cNvPr id="4" name="Slide Number Placeholder 3">
            <a:extLst>
              <a:ext uri="{FF2B5EF4-FFF2-40B4-BE49-F238E27FC236}">
                <a16:creationId xmlns:a16="http://schemas.microsoft.com/office/drawing/2014/main" id="{69FC6ECF-B9E7-2A7D-7426-178BD365EBCB}"/>
              </a:ext>
            </a:extLst>
          </p:cNvPr>
          <p:cNvSpPr>
            <a:spLocks noGrp="1"/>
          </p:cNvSpPr>
          <p:nvPr>
            <p:ph type="sldNum" sz="quarter" idx="12"/>
          </p:nvPr>
        </p:nvSpPr>
        <p:spPr/>
        <p:txBody>
          <a:bodyPr/>
          <a:lstStyle/>
          <a:p>
            <a:fld id="{93CAF254-72B9-406C-9E86-C9D983240C82}" type="slidenum">
              <a:rPr lang="en-US" smtClean="0"/>
              <a:t>85</a:t>
            </a:fld>
            <a:endParaRPr lang="en-US"/>
          </a:p>
        </p:txBody>
      </p:sp>
      <p:sp>
        <p:nvSpPr>
          <p:cNvPr id="5" name="Title 4">
            <a:extLst>
              <a:ext uri="{FF2B5EF4-FFF2-40B4-BE49-F238E27FC236}">
                <a16:creationId xmlns:a16="http://schemas.microsoft.com/office/drawing/2014/main" id="{1ACF2187-CF6F-F459-001F-373347A18705}"/>
              </a:ext>
            </a:extLst>
          </p:cNvPr>
          <p:cNvSpPr>
            <a:spLocks noGrp="1"/>
          </p:cNvSpPr>
          <p:nvPr>
            <p:ph type="title"/>
          </p:nvPr>
        </p:nvSpPr>
        <p:spPr/>
        <p:txBody>
          <a:bodyPr/>
          <a:lstStyle/>
          <a:p>
            <a:r>
              <a:rPr lang="en-US" dirty="0"/>
              <a:t>What DCA wanted</a:t>
            </a:r>
          </a:p>
        </p:txBody>
      </p:sp>
      <p:pic>
        <p:nvPicPr>
          <p:cNvPr id="11" name="Content Placeholder 8">
            <a:extLst>
              <a:ext uri="{FF2B5EF4-FFF2-40B4-BE49-F238E27FC236}">
                <a16:creationId xmlns:a16="http://schemas.microsoft.com/office/drawing/2014/main" id="{4058F99B-5222-F940-DE8A-EF9CE6EB3F1A}"/>
              </a:ext>
            </a:extLst>
          </p:cNvPr>
          <p:cNvPicPr>
            <a:picLocks noGrp="1" noChangeAspect="1"/>
          </p:cNvPicPr>
          <p:nvPr>
            <p:ph sz="half" idx="2"/>
          </p:nvPr>
        </p:nvPicPr>
        <p:blipFill>
          <a:blip r:embed="rId2"/>
          <a:stretch>
            <a:fillRect/>
          </a:stretch>
        </p:blipFill>
        <p:spPr>
          <a:xfrm>
            <a:off x="6638324" y="1825625"/>
            <a:ext cx="4447789" cy="4114800"/>
          </a:xfrm>
          <a:prstGeom prst="rect">
            <a:avLst/>
          </a:prstGeom>
        </p:spPr>
      </p:pic>
      <p:pic>
        <p:nvPicPr>
          <p:cNvPr id="3" name="Picture 2">
            <a:extLst>
              <a:ext uri="{FF2B5EF4-FFF2-40B4-BE49-F238E27FC236}">
                <a16:creationId xmlns:a16="http://schemas.microsoft.com/office/drawing/2014/main" id="{0CED6D40-CC38-A3FB-778A-D163E44DA025}"/>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36831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2401D2-2C0B-B562-95ED-027D9DE5A330}"/>
              </a:ext>
            </a:extLst>
          </p:cNvPr>
          <p:cNvSpPr>
            <a:spLocks noGrp="1"/>
          </p:cNvSpPr>
          <p:nvPr>
            <p:ph type="title"/>
          </p:nvPr>
        </p:nvSpPr>
        <p:spPr/>
        <p:txBody>
          <a:bodyPr/>
          <a:lstStyle/>
          <a:p>
            <a:r>
              <a:rPr lang="en-US" dirty="0"/>
              <a:t>What DCA created</a:t>
            </a:r>
          </a:p>
        </p:txBody>
      </p:sp>
      <p:pic>
        <p:nvPicPr>
          <p:cNvPr id="6" name="Content Placeholder 7">
            <a:extLst>
              <a:ext uri="{FF2B5EF4-FFF2-40B4-BE49-F238E27FC236}">
                <a16:creationId xmlns:a16="http://schemas.microsoft.com/office/drawing/2014/main" id="{F1312209-C333-9A85-3CAD-07FD62A69D59}"/>
              </a:ext>
            </a:extLst>
          </p:cNvPr>
          <p:cNvPicPr>
            <a:picLocks noGrp="1" noChangeAspect="1"/>
          </p:cNvPicPr>
          <p:nvPr>
            <p:ph idx="1"/>
          </p:nvPr>
        </p:nvPicPr>
        <p:blipFill>
          <a:blip r:embed="rId2"/>
          <a:stretch>
            <a:fillRect/>
          </a:stretch>
        </p:blipFill>
        <p:spPr>
          <a:xfrm>
            <a:off x="4507530" y="1825625"/>
            <a:ext cx="3176939" cy="4114800"/>
          </a:xfrm>
          <a:prstGeom prst="rect">
            <a:avLst/>
          </a:prstGeom>
        </p:spPr>
      </p:pic>
      <p:pic>
        <p:nvPicPr>
          <p:cNvPr id="2" name="Picture 1">
            <a:extLst>
              <a:ext uri="{FF2B5EF4-FFF2-40B4-BE49-F238E27FC236}">
                <a16:creationId xmlns:a16="http://schemas.microsoft.com/office/drawing/2014/main" id="{756F99C5-C395-5798-BF39-A298CA190B36}"/>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63480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DF327-2B52-E71F-6F3F-9883746CC06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0229C4-BCF6-A001-B9C3-2848CADD9067}"/>
              </a:ext>
            </a:extLst>
          </p:cNvPr>
          <p:cNvSpPr>
            <a:spLocks noGrp="1"/>
          </p:cNvSpPr>
          <p:nvPr>
            <p:ph idx="1"/>
          </p:nvPr>
        </p:nvSpPr>
        <p:spPr/>
        <p:txBody>
          <a:bodyPr>
            <a:normAutofit/>
          </a:bodyPr>
          <a:lstStyle/>
          <a:p>
            <a:pPr marL="0" indent="0">
              <a:buNone/>
            </a:pPr>
            <a:endParaRPr lang="en-US"/>
          </a:p>
          <a:p>
            <a:pPr marL="0" indent="0">
              <a:buNone/>
            </a:pPr>
            <a:endParaRPr lang="en-US"/>
          </a:p>
        </p:txBody>
      </p:sp>
      <p:sp>
        <p:nvSpPr>
          <p:cNvPr id="3" name="Title 2">
            <a:extLst>
              <a:ext uri="{FF2B5EF4-FFF2-40B4-BE49-F238E27FC236}">
                <a16:creationId xmlns:a16="http://schemas.microsoft.com/office/drawing/2014/main" id="{7C578197-6B13-453E-E279-069119A67A07}"/>
              </a:ext>
            </a:extLst>
          </p:cNvPr>
          <p:cNvSpPr>
            <a:spLocks noGrp="1"/>
          </p:cNvSpPr>
          <p:nvPr>
            <p:ph type="title"/>
          </p:nvPr>
        </p:nvSpPr>
        <p:spPr/>
        <p:txBody>
          <a:bodyPr/>
          <a:lstStyle/>
          <a:p>
            <a:r>
              <a:rPr lang="en-US" dirty="0"/>
              <a:t>Our university partners</a:t>
            </a:r>
            <a:endParaRPr lang="en-US" dirty="0">
              <a:solidFill>
                <a:schemeClr val="accent6"/>
              </a:solidFill>
            </a:endParaRPr>
          </a:p>
        </p:txBody>
      </p:sp>
      <p:pic>
        <p:nvPicPr>
          <p:cNvPr id="7" name="Picture 6">
            <a:extLst>
              <a:ext uri="{FF2B5EF4-FFF2-40B4-BE49-F238E27FC236}">
                <a16:creationId xmlns:a16="http://schemas.microsoft.com/office/drawing/2014/main" id="{F9759D3C-7EDE-DE3C-64DE-49590FF40714}"/>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B5E6CECA-B557-9319-54CB-5207A61760D7}"/>
              </a:ext>
            </a:extLst>
          </p:cNvPr>
          <p:cNvSpPr>
            <a:spLocks noGrp="1"/>
          </p:cNvSpPr>
          <p:nvPr>
            <p:ph type="sldNum" sz="quarter" idx="4"/>
          </p:nvPr>
        </p:nvSpPr>
        <p:spPr/>
        <p:txBody>
          <a:bodyPr/>
          <a:lstStyle/>
          <a:p>
            <a:fld id="{93CAF254-72B9-406C-9E86-C9D983240C82}" type="slidenum">
              <a:rPr lang="en-US" smtClean="0"/>
              <a:pPr/>
              <a:t>87</a:t>
            </a:fld>
            <a:endParaRPr lang="en-US"/>
          </a:p>
        </p:txBody>
      </p:sp>
      <p:pic>
        <p:nvPicPr>
          <p:cNvPr id="29" name="Picture 28">
            <a:extLst>
              <a:ext uri="{FF2B5EF4-FFF2-40B4-BE49-F238E27FC236}">
                <a16:creationId xmlns:a16="http://schemas.microsoft.com/office/drawing/2014/main" id="{D74C1558-C1D8-FA6A-FB8E-296DA4AE4BDC}"/>
              </a:ext>
            </a:extLst>
          </p:cNvPr>
          <p:cNvPicPr>
            <a:picLocks noChangeAspect="1"/>
          </p:cNvPicPr>
          <p:nvPr/>
        </p:nvPicPr>
        <p:blipFill>
          <a:blip r:embed="rId3"/>
          <a:stretch>
            <a:fillRect/>
          </a:stretch>
        </p:blipFill>
        <p:spPr>
          <a:xfrm>
            <a:off x="676186" y="1929254"/>
            <a:ext cx="10839627" cy="2999492"/>
          </a:xfrm>
          <a:prstGeom prst="rect">
            <a:avLst/>
          </a:prstGeom>
        </p:spPr>
      </p:pic>
    </p:spTree>
    <p:extLst>
      <p:ext uri="{BB962C8B-B14F-4D97-AF65-F5344CB8AC3E}">
        <p14:creationId xmlns:p14="http://schemas.microsoft.com/office/powerpoint/2010/main" val="28793744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3C834-9FFD-7932-CFD5-06B3686CFE2B}"/>
              </a:ext>
            </a:extLst>
          </p:cNvPr>
          <p:cNvGraphicFramePr/>
          <p:nvPr>
            <p:extLst>
              <p:ext uri="{D42A27DB-BD31-4B8C-83A1-F6EECF244321}">
                <p14:modId xmlns:p14="http://schemas.microsoft.com/office/powerpoint/2010/main" val="248751514"/>
              </p:ext>
            </p:extLst>
          </p:nvPr>
        </p:nvGraphicFramePr>
        <p:xfrm>
          <a:off x="847344" y="719666"/>
          <a:ext cx="1049731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2">
            <a:extLst>
              <a:ext uri="{FF2B5EF4-FFF2-40B4-BE49-F238E27FC236}">
                <a16:creationId xmlns:a16="http://schemas.microsoft.com/office/drawing/2014/main" id="{0F226046-978C-ED57-94F6-4287DDBF2D73}"/>
              </a:ext>
            </a:extLst>
          </p:cNvPr>
          <p:cNvSpPr txBox="1">
            <a:spLocks/>
          </p:cNvSpPr>
          <p:nvPr/>
        </p:nvSpPr>
        <p:spPr>
          <a:xfrm>
            <a:off x="847344" y="548640"/>
            <a:ext cx="10497312" cy="1142047"/>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600" dirty="0">
                <a:solidFill>
                  <a:schemeClr val="accent6"/>
                </a:solidFill>
              </a:rPr>
              <a:t>Methodology</a:t>
            </a:r>
          </a:p>
        </p:txBody>
      </p:sp>
      <p:pic>
        <p:nvPicPr>
          <p:cNvPr id="7" name="Picture 6">
            <a:extLst>
              <a:ext uri="{FF2B5EF4-FFF2-40B4-BE49-F238E27FC236}">
                <a16:creationId xmlns:a16="http://schemas.microsoft.com/office/drawing/2014/main" id="{CFA7DDA0-3D26-D9B8-25BA-BE522B43BC2A}"/>
              </a:ext>
            </a:extLst>
          </p:cNvPr>
          <p:cNvPicPr>
            <a:picLocks noChangeAspect="1"/>
          </p:cNvPicPr>
          <p:nvPr/>
        </p:nvPicPr>
        <p:blipFill rotWithShape="1">
          <a:blip r:embed="rId7">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1620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33A56-8DFE-9C00-03DC-DDF9B82A23D1}"/>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A95FF5E8-954C-F94E-43C5-E3D9337811D1}"/>
              </a:ext>
            </a:extLst>
          </p:cNvPr>
          <p:cNvSpPr txBox="1">
            <a:spLocks/>
          </p:cNvSpPr>
          <p:nvPr/>
        </p:nvSpPr>
        <p:spPr>
          <a:xfrm>
            <a:off x="847344" y="548640"/>
            <a:ext cx="10497312" cy="1142047"/>
          </a:xfrm>
          <a:prstGeom prst="rect">
            <a:avLst/>
          </a:prstGeom>
        </p:spPr>
        <p:txBody>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3600" dirty="0">
                <a:solidFill>
                  <a:schemeClr val="accent6"/>
                </a:solidFill>
              </a:rPr>
              <a:t>Methodology</a:t>
            </a:r>
          </a:p>
        </p:txBody>
      </p:sp>
      <p:sp>
        <p:nvSpPr>
          <p:cNvPr id="7" name="Rectangle: Rounded Corners 6">
            <a:extLst>
              <a:ext uri="{FF2B5EF4-FFF2-40B4-BE49-F238E27FC236}">
                <a16:creationId xmlns:a16="http://schemas.microsoft.com/office/drawing/2014/main" id="{D59B1F34-0466-6473-4B4D-DBB9DE8ABFA6}"/>
              </a:ext>
            </a:extLst>
          </p:cNvPr>
          <p:cNvSpPr>
            <a:spLocks noChangeAspect="1"/>
          </p:cNvSpPr>
          <p:nvPr/>
        </p:nvSpPr>
        <p:spPr>
          <a:xfrm>
            <a:off x="768686" y="2115541"/>
            <a:ext cx="5455227" cy="1280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Initial housing development need</a:t>
            </a:r>
          </a:p>
        </p:txBody>
      </p:sp>
      <p:sp>
        <p:nvSpPr>
          <p:cNvPr id="8" name="Rectangle: Rounded Corners 7">
            <a:extLst>
              <a:ext uri="{FF2B5EF4-FFF2-40B4-BE49-F238E27FC236}">
                <a16:creationId xmlns:a16="http://schemas.microsoft.com/office/drawing/2014/main" id="{AE501A42-6F99-B5C1-E549-1350979AE5AA}"/>
              </a:ext>
            </a:extLst>
          </p:cNvPr>
          <p:cNvSpPr>
            <a:spLocks noChangeAspect="1"/>
          </p:cNvSpPr>
          <p:nvPr/>
        </p:nvSpPr>
        <p:spPr>
          <a:xfrm>
            <a:off x="847344" y="4035781"/>
            <a:ext cx="5455227" cy="12801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x a conversion of renters to homeowners</a:t>
            </a:r>
          </a:p>
        </p:txBody>
      </p:sp>
      <p:sp>
        <p:nvSpPr>
          <p:cNvPr id="11" name="Oval 10">
            <a:extLst>
              <a:ext uri="{FF2B5EF4-FFF2-40B4-BE49-F238E27FC236}">
                <a16:creationId xmlns:a16="http://schemas.microsoft.com/office/drawing/2014/main" id="{356A1CA7-D91C-3663-46F7-ADC2AB31E481}"/>
              </a:ext>
            </a:extLst>
          </p:cNvPr>
          <p:cNvSpPr>
            <a:spLocks noChangeAspect="1"/>
          </p:cNvSpPr>
          <p:nvPr/>
        </p:nvSpPr>
        <p:spPr>
          <a:xfrm>
            <a:off x="8505468" y="2024101"/>
            <a:ext cx="3297120" cy="3291840"/>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dirty="0"/>
              <a:t>Total Housing Development Need</a:t>
            </a:r>
          </a:p>
        </p:txBody>
      </p:sp>
      <p:cxnSp>
        <p:nvCxnSpPr>
          <p:cNvPr id="13" name="Straight Connector 12">
            <a:extLst>
              <a:ext uri="{FF2B5EF4-FFF2-40B4-BE49-F238E27FC236}">
                <a16:creationId xmlns:a16="http://schemas.microsoft.com/office/drawing/2014/main" id="{EB3279A5-5E99-F6DA-0DE0-FA65E628880A}"/>
              </a:ext>
            </a:extLst>
          </p:cNvPr>
          <p:cNvCxnSpPr>
            <a:cxnSpLocks noChangeAspect="1"/>
            <a:stCxn id="7" idx="3"/>
            <a:endCxn id="11" idx="2"/>
          </p:cNvCxnSpPr>
          <p:nvPr/>
        </p:nvCxnSpPr>
        <p:spPr>
          <a:xfrm>
            <a:off x="6223913" y="2755621"/>
            <a:ext cx="2281555" cy="9144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34D579-CEF3-31BE-84E1-663BD5A1214C}"/>
              </a:ext>
            </a:extLst>
          </p:cNvPr>
          <p:cNvCxnSpPr>
            <a:cxnSpLocks noChangeAspect="1"/>
            <a:stCxn id="8" idx="3"/>
            <a:endCxn id="11" idx="2"/>
          </p:cNvCxnSpPr>
          <p:nvPr/>
        </p:nvCxnSpPr>
        <p:spPr>
          <a:xfrm flipV="1">
            <a:off x="6302571" y="3670021"/>
            <a:ext cx="2202897" cy="100584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A1A3FB6-D792-D891-662E-AF2F91A2780D}"/>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3850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B2680-E299-8472-7305-6EFAEA8D931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C1878E-F89A-EC01-4092-D66A15533501}"/>
              </a:ext>
            </a:extLst>
          </p:cNvPr>
          <p:cNvSpPr>
            <a:spLocks noGrp="1"/>
          </p:cNvSpPr>
          <p:nvPr>
            <p:ph idx="1"/>
          </p:nvPr>
        </p:nvSpPr>
        <p:spPr>
          <a:xfrm>
            <a:off x="838200" y="1825625"/>
            <a:ext cx="5069841" cy="4114800"/>
          </a:xfrm>
        </p:spPr>
        <p:txBody>
          <a:bodyPr>
            <a:normAutofit/>
          </a:bodyPr>
          <a:lstStyle/>
          <a:p>
            <a:r>
              <a:rPr lang="en-US" sz="2800" dirty="0"/>
              <a:t>Raise hand for microphone</a:t>
            </a:r>
          </a:p>
          <a:p>
            <a:r>
              <a:rPr lang="en-US" sz="2800" dirty="0"/>
              <a:t>Submit questions/comments via Menti</a:t>
            </a:r>
          </a:p>
          <a:p>
            <a:pPr lvl="1"/>
            <a:r>
              <a:rPr lang="en-US" sz="2800" dirty="0"/>
              <a:t>Menti.com</a:t>
            </a:r>
          </a:p>
          <a:p>
            <a:pPr lvl="1"/>
            <a:r>
              <a:rPr lang="en-US" sz="2800" dirty="0"/>
              <a:t>Code: 9338 1116</a:t>
            </a:r>
          </a:p>
        </p:txBody>
      </p:sp>
      <p:sp>
        <p:nvSpPr>
          <p:cNvPr id="3" name="Title 2">
            <a:extLst>
              <a:ext uri="{FF2B5EF4-FFF2-40B4-BE49-F238E27FC236}">
                <a16:creationId xmlns:a16="http://schemas.microsoft.com/office/drawing/2014/main" id="{B8F2D8B0-4600-70E8-13D7-226116B79C4C}"/>
              </a:ext>
            </a:extLst>
          </p:cNvPr>
          <p:cNvSpPr>
            <a:spLocks noGrp="1"/>
          </p:cNvSpPr>
          <p:nvPr>
            <p:ph type="title"/>
          </p:nvPr>
        </p:nvSpPr>
        <p:spPr/>
        <p:txBody>
          <a:bodyPr/>
          <a:lstStyle/>
          <a:p>
            <a:r>
              <a:rPr lang="en-US" dirty="0">
                <a:solidFill>
                  <a:schemeClr val="accent6"/>
                </a:solidFill>
              </a:rPr>
              <a:t>How to Participate</a:t>
            </a:r>
          </a:p>
        </p:txBody>
      </p:sp>
      <p:pic>
        <p:nvPicPr>
          <p:cNvPr id="7" name="Picture 6">
            <a:extLst>
              <a:ext uri="{FF2B5EF4-FFF2-40B4-BE49-F238E27FC236}">
                <a16:creationId xmlns:a16="http://schemas.microsoft.com/office/drawing/2014/main" id="{341209DC-985F-64BA-B6F7-FE65E2372629}"/>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464FE841-A3A1-5CD4-9B3D-0725738B89FA}"/>
              </a:ext>
            </a:extLst>
          </p:cNvPr>
          <p:cNvSpPr>
            <a:spLocks noGrp="1"/>
          </p:cNvSpPr>
          <p:nvPr>
            <p:ph type="sldNum" sz="quarter" idx="4"/>
          </p:nvPr>
        </p:nvSpPr>
        <p:spPr/>
        <p:txBody>
          <a:bodyPr/>
          <a:lstStyle/>
          <a:p>
            <a:fld id="{93CAF254-72B9-406C-9E86-C9D983240C82}" type="slidenum">
              <a:rPr lang="en-US" smtClean="0"/>
              <a:pPr/>
              <a:t>9</a:t>
            </a:fld>
            <a:endParaRPr lang="en-US"/>
          </a:p>
        </p:txBody>
      </p:sp>
      <p:pic>
        <p:nvPicPr>
          <p:cNvPr id="6" name="Picture 5" descr="Qr code&#10;&#10;AI-generated content may be incorrect.">
            <a:extLst>
              <a:ext uri="{FF2B5EF4-FFF2-40B4-BE49-F238E27FC236}">
                <a16:creationId xmlns:a16="http://schemas.microsoft.com/office/drawing/2014/main" id="{43F89C65-348F-854E-1DF3-4A14BF0FB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960" y="1463040"/>
            <a:ext cx="4373880" cy="4373880"/>
          </a:xfrm>
          <a:prstGeom prst="rect">
            <a:avLst/>
          </a:prstGeom>
        </p:spPr>
      </p:pic>
    </p:spTree>
    <p:extLst>
      <p:ext uri="{BB962C8B-B14F-4D97-AF65-F5344CB8AC3E}">
        <p14:creationId xmlns:p14="http://schemas.microsoft.com/office/powerpoint/2010/main" val="11611548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3B146-28F0-E18A-1105-20917D5C379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EE7E94-FFF5-DF4D-C59D-7278AFB2C3B7}"/>
              </a:ext>
            </a:extLst>
          </p:cNvPr>
          <p:cNvSpPr>
            <a:spLocks noGrp="1"/>
          </p:cNvSpPr>
          <p:nvPr>
            <p:ph idx="1"/>
          </p:nvPr>
        </p:nvSpPr>
        <p:spPr/>
        <p:txBody>
          <a:bodyPr>
            <a:normAutofit/>
          </a:bodyPr>
          <a:lstStyle/>
          <a:p>
            <a:pPr marL="0" indent="0">
              <a:buNone/>
            </a:pPr>
            <a:endParaRPr lang="en-US"/>
          </a:p>
          <a:p>
            <a:pPr marL="0" indent="0">
              <a:buNone/>
            </a:pPr>
            <a:endParaRPr lang="en-US"/>
          </a:p>
        </p:txBody>
      </p:sp>
      <p:sp>
        <p:nvSpPr>
          <p:cNvPr id="3" name="Title 2">
            <a:extLst>
              <a:ext uri="{FF2B5EF4-FFF2-40B4-BE49-F238E27FC236}">
                <a16:creationId xmlns:a16="http://schemas.microsoft.com/office/drawing/2014/main" id="{51625790-B57E-9204-658D-5110A6116008}"/>
              </a:ext>
            </a:extLst>
          </p:cNvPr>
          <p:cNvSpPr>
            <a:spLocks noGrp="1"/>
          </p:cNvSpPr>
          <p:nvPr>
            <p:ph type="title"/>
          </p:nvPr>
        </p:nvSpPr>
        <p:spPr/>
        <p:txBody>
          <a:bodyPr/>
          <a:lstStyle/>
          <a:p>
            <a:r>
              <a:rPr lang="en-US" dirty="0"/>
              <a:t>Georgia’s Housing Development Need</a:t>
            </a:r>
            <a:endParaRPr lang="en-US" dirty="0">
              <a:solidFill>
                <a:schemeClr val="accent6"/>
              </a:solidFill>
            </a:endParaRPr>
          </a:p>
        </p:txBody>
      </p:sp>
      <p:pic>
        <p:nvPicPr>
          <p:cNvPr id="7" name="Picture 6">
            <a:extLst>
              <a:ext uri="{FF2B5EF4-FFF2-40B4-BE49-F238E27FC236}">
                <a16:creationId xmlns:a16="http://schemas.microsoft.com/office/drawing/2014/main" id="{5FBC3ADD-7ECD-E55A-0C98-D68F48A76A20}"/>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93B8CD19-1F4A-B958-22E6-77108EC513E9}"/>
              </a:ext>
            </a:extLst>
          </p:cNvPr>
          <p:cNvSpPr>
            <a:spLocks noGrp="1"/>
          </p:cNvSpPr>
          <p:nvPr>
            <p:ph type="sldNum" sz="quarter" idx="4"/>
          </p:nvPr>
        </p:nvSpPr>
        <p:spPr/>
        <p:txBody>
          <a:bodyPr/>
          <a:lstStyle/>
          <a:p>
            <a:fld id="{93CAF254-72B9-406C-9E86-C9D983240C82}" type="slidenum">
              <a:rPr lang="en-US" smtClean="0"/>
              <a:pPr/>
              <a:t>90</a:t>
            </a:fld>
            <a:endParaRPr lang="en-US"/>
          </a:p>
        </p:txBody>
      </p:sp>
      <p:pic>
        <p:nvPicPr>
          <p:cNvPr id="5" name="Content Placeholder 15">
            <a:extLst>
              <a:ext uri="{FF2B5EF4-FFF2-40B4-BE49-F238E27FC236}">
                <a16:creationId xmlns:a16="http://schemas.microsoft.com/office/drawing/2014/main" id="{1BDABC68-D86C-39E5-35B2-5D4CFB73F718}"/>
              </a:ext>
            </a:extLst>
          </p:cNvPr>
          <p:cNvPicPr>
            <a:picLocks noChangeAspect="1"/>
          </p:cNvPicPr>
          <p:nvPr/>
        </p:nvPicPr>
        <p:blipFill>
          <a:blip r:embed="rId3"/>
          <a:stretch>
            <a:fillRect/>
          </a:stretch>
        </p:blipFill>
        <p:spPr>
          <a:xfrm>
            <a:off x="8292891" y="1912938"/>
            <a:ext cx="2756318" cy="1905000"/>
          </a:xfrm>
          <a:prstGeom prst="rect">
            <a:avLst/>
          </a:prstGeom>
        </p:spPr>
      </p:pic>
      <p:sp>
        <p:nvSpPr>
          <p:cNvPr id="6" name="Content Placeholder 4">
            <a:extLst>
              <a:ext uri="{FF2B5EF4-FFF2-40B4-BE49-F238E27FC236}">
                <a16:creationId xmlns:a16="http://schemas.microsoft.com/office/drawing/2014/main" id="{4ECD897D-5FAB-DBC3-F8A4-03CB5FDC4819}"/>
              </a:ext>
            </a:extLst>
          </p:cNvPr>
          <p:cNvSpPr txBox="1">
            <a:spLocks/>
          </p:cNvSpPr>
          <p:nvPr/>
        </p:nvSpPr>
        <p:spPr>
          <a:xfrm>
            <a:off x="856488" y="4038601"/>
            <a:ext cx="3364992" cy="1905000"/>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6">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113,191</a:t>
            </a:r>
          </a:p>
          <a:p>
            <a:pPr marL="0" indent="0" algn="ctr">
              <a:buFont typeface="Arial" panose="020B0604020202020204" pitchFamily="34" charset="0"/>
              <a:buNone/>
            </a:pPr>
            <a:r>
              <a:rPr lang="en-US" sz="2400" b="1"/>
              <a:t>Rental homes</a:t>
            </a:r>
            <a:endParaRPr lang="en-US" sz="2400" b="1" dirty="0"/>
          </a:p>
        </p:txBody>
      </p:sp>
      <p:sp>
        <p:nvSpPr>
          <p:cNvPr id="8" name="Content Placeholder 5">
            <a:extLst>
              <a:ext uri="{FF2B5EF4-FFF2-40B4-BE49-F238E27FC236}">
                <a16:creationId xmlns:a16="http://schemas.microsoft.com/office/drawing/2014/main" id="{1200DCAD-D973-28C3-A123-99EC54E9CC9B}"/>
              </a:ext>
            </a:extLst>
          </p:cNvPr>
          <p:cNvSpPr txBox="1">
            <a:spLocks/>
          </p:cNvSpPr>
          <p:nvPr/>
        </p:nvSpPr>
        <p:spPr>
          <a:xfrm>
            <a:off x="4422458" y="4038601"/>
            <a:ext cx="3364992" cy="1905000"/>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6">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a:t>101,249</a:t>
            </a:r>
          </a:p>
          <a:p>
            <a:pPr marL="0" indent="0" algn="ctr">
              <a:buFont typeface="Arial" panose="020B0604020202020204" pitchFamily="34" charset="0"/>
              <a:buNone/>
            </a:pPr>
            <a:r>
              <a:rPr lang="en-US" sz="2400" b="1"/>
              <a:t>Homeowner homes</a:t>
            </a:r>
            <a:endParaRPr lang="en-US" sz="2400" b="1" dirty="0"/>
          </a:p>
        </p:txBody>
      </p:sp>
      <p:sp>
        <p:nvSpPr>
          <p:cNvPr id="9" name="Content Placeholder 6">
            <a:extLst>
              <a:ext uri="{FF2B5EF4-FFF2-40B4-BE49-F238E27FC236}">
                <a16:creationId xmlns:a16="http://schemas.microsoft.com/office/drawing/2014/main" id="{3BE4976F-9C32-5EF5-CC8D-505FE99DACAB}"/>
              </a:ext>
            </a:extLst>
          </p:cNvPr>
          <p:cNvSpPr txBox="1">
            <a:spLocks/>
          </p:cNvSpPr>
          <p:nvPr/>
        </p:nvSpPr>
        <p:spPr>
          <a:xfrm>
            <a:off x="7988429" y="4038601"/>
            <a:ext cx="3364992" cy="1905000"/>
          </a:xfrm>
          <a:prstGeom prst="rect">
            <a:avLst/>
          </a:prstGeom>
        </p:spPr>
        <p:txBody>
          <a:bodyPr/>
          <a:lstStyle>
            <a:lvl1pPr marL="228600" indent="-228600" algn="l" defTabSz="914400" rtl="0" eaLnBrk="1" latinLnBrk="0" hangingPunct="1">
              <a:lnSpc>
                <a:spcPct val="90000"/>
              </a:lnSpc>
              <a:spcBef>
                <a:spcPts val="1000"/>
              </a:spcBef>
              <a:buClr>
                <a:schemeClr val="accent6">
                  <a:lumMod val="60000"/>
                  <a:lumOff val="40000"/>
                </a:schemeClr>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6">
                  <a:lumMod val="60000"/>
                  <a:lumOff val="4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Total development need is 5.2% of total available homes in Georgia</a:t>
            </a:r>
            <a:endParaRPr lang="en-US" dirty="0"/>
          </a:p>
        </p:txBody>
      </p:sp>
      <p:pic>
        <p:nvPicPr>
          <p:cNvPr id="10" name="Content Placeholder 11">
            <a:extLst>
              <a:ext uri="{FF2B5EF4-FFF2-40B4-BE49-F238E27FC236}">
                <a16:creationId xmlns:a16="http://schemas.microsoft.com/office/drawing/2014/main" id="{9670F919-D4E4-1001-55F3-B6CA31A12765}"/>
              </a:ext>
            </a:extLst>
          </p:cNvPr>
          <p:cNvPicPr>
            <a:picLocks noChangeAspect="1"/>
          </p:cNvPicPr>
          <p:nvPr/>
        </p:nvPicPr>
        <p:blipFill>
          <a:blip r:embed="rId4"/>
          <a:stretch>
            <a:fillRect/>
          </a:stretch>
        </p:blipFill>
        <p:spPr>
          <a:xfrm>
            <a:off x="1702452" y="1912938"/>
            <a:ext cx="1636995" cy="1905000"/>
          </a:xfrm>
          <a:prstGeom prst="rect">
            <a:avLst/>
          </a:prstGeom>
        </p:spPr>
      </p:pic>
      <p:pic>
        <p:nvPicPr>
          <p:cNvPr id="11" name="Content Placeholder 13">
            <a:extLst>
              <a:ext uri="{FF2B5EF4-FFF2-40B4-BE49-F238E27FC236}">
                <a16:creationId xmlns:a16="http://schemas.microsoft.com/office/drawing/2014/main" id="{520C2A2D-6C8D-5DCA-2439-65C411D7B9DB}"/>
              </a:ext>
            </a:extLst>
          </p:cNvPr>
          <p:cNvPicPr>
            <a:picLocks noChangeAspect="1"/>
          </p:cNvPicPr>
          <p:nvPr/>
        </p:nvPicPr>
        <p:blipFill>
          <a:blip r:embed="rId5"/>
          <a:stretch>
            <a:fillRect/>
          </a:stretch>
        </p:blipFill>
        <p:spPr>
          <a:xfrm>
            <a:off x="4941044" y="1912938"/>
            <a:ext cx="2327375" cy="1905000"/>
          </a:xfrm>
          <a:prstGeom prst="rect">
            <a:avLst/>
          </a:prstGeom>
        </p:spPr>
      </p:pic>
    </p:spTree>
    <p:extLst>
      <p:ext uri="{BB962C8B-B14F-4D97-AF65-F5344CB8AC3E}">
        <p14:creationId xmlns:p14="http://schemas.microsoft.com/office/powerpoint/2010/main" val="897597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57E6E-A4E8-8521-FE5C-61DF7E222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68ABC8-B620-3F78-11AD-F145A92A5C54}"/>
              </a:ext>
            </a:extLst>
          </p:cNvPr>
          <p:cNvSpPr>
            <a:spLocks noGrp="1"/>
          </p:cNvSpPr>
          <p:nvPr>
            <p:ph type="title"/>
          </p:nvPr>
        </p:nvSpPr>
        <p:spPr>
          <a:xfrm>
            <a:off x="847344" y="2857976"/>
            <a:ext cx="10497312" cy="1142048"/>
          </a:xfrm>
        </p:spPr>
        <p:txBody>
          <a:bodyPr>
            <a:normAutofit/>
          </a:bodyPr>
          <a:lstStyle/>
          <a:p>
            <a:pPr algn="ctr"/>
            <a:r>
              <a:rPr lang="en-US" sz="4000" dirty="0"/>
              <a:t>A look inside the report</a:t>
            </a:r>
            <a:endParaRPr lang="en-US" sz="4000" b="1" dirty="0"/>
          </a:p>
        </p:txBody>
      </p:sp>
      <p:pic>
        <p:nvPicPr>
          <p:cNvPr id="3" name="Picture 2">
            <a:extLst>
              <a:ext uri="{FF2B5EF4-FFF2-40B4-BE49-F238E27FC236}">
                <a16:creationId xmlns:a16="http://schemas.microsoft.com/office/drawing/2014/main" id="{45E2537B-4EE2-7BAE-C0C5-DC49156B2A66}"/>
              </a:ext>
            </a:extLst>
          </p:cNvPr>
          <p:cNvPicPr>
            <a:picLocks noChangeAspect="1"/>
          </p:cNvPicPr>
          <p:nvPr/>
        </p:nvPicPr>
        <p:blipFill rotWithShape="1">
          <a:blip r:embed="rId2">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67469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3087C5-C054-2BEB-BCB4-3520FBBC2BBE}"/>
              </a:ext>
            </a:extLst>
          </p:cNvPr>
          <p:cNvPicPr>
            <a:picLocks noChangeAspect="1"/>
          </p:cNvPicPr>
          <p:nvPr/>
        </p:nvPicPr>
        <p:blipFill>
          <a:blip r:embed="rId2"/>
          <a:stretch>
            <a:fillRect/>
          </a:stretch>
        </p:blipFill>
        <p:spPr>
          <a:xfrm>
            <a:off x="1485899" y="385128"/>
            <a:ext cx="9220201" cy="5743965"/>
          </a:xfrm>
          <a:prstGeom prst="rect">
            <a:avLst/>
          </a:prstGeom>
        </p:spPr>
      </p:pic>
      <p:pic>
        <p:nvPicPr>
          <p:cNvPr id="4" name="Picture 3">
            <a:extLst>
              <a:ext uri="{FF2B5EF4-FFF2-40B4-BE49-F238E27FC236}">
                <a16:creationId xmlns:a16="http://schemas.microsoft.com/office/drawing/2014/main" id="{AFEC4F11-181D-5C30-4F0E-94BE29ECBB72}"/>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25722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54D1F-F8D6-8418-8DA6-ECC4B0993FD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0BAE24D-C7B3-E1F0-BBBF-EB5F8564DA8B}"/>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BE86D7FF-705B-DF25-4D35-2F097BB15F29}"/>
              </a:ext>
            </a:extLst>
          </p:cNvPr>
          <p:cNvSpPr/>
          <p:nvPr/>
        </p:nvSpPr>
        <p:spPr>
          <a:xfrm>
            <a:off x="1485899" y="394653"/>
            <a:ext cx="4829176" cy="151447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A717A1-38E8-4A29-3B8F-43B31AAACD8B}"/>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17642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5EC5D8-BF52-5D01-E627-252A1139F955}"/>
              </a:ext>
            </a:extLst>
          </p:cNvPr>
          <p:cNvPicPr>
            <a:picLocks noChangeAspect="1"/>
          </p:cNvPicPr>
          <p:nvPr/>
        </p:nvPicPr>
        <p:blipFill>
          <a:blip r:embed="rId2"/>
          <a:stretch>
            <a:fillRect/>
          </a:stretch>
        </p:blipFill>
        <p:spPr>
          <a:xfrm>
            <a:off x="966788" y="1797327"/>
            <a:ext cx="10258425" cy="3263346"/>
          </a:xfrm>
          <a:prstGeom prst="rect">
            <a:avLst/>
          </a:prstGeom>
        </p:spPr>
      </p:pic>
      <p:pic>
        <p:nvPicPr>
          <p:cNvPr id="4" name="Picture 3">
            <a:extLst>
              <a:ext uri="{FF2B5EF4-FFF2-40B4-BE49-F238E27FC236}">
                <a16:creationId xmlns:a16="http://schemas.microsoft.com/office/drawing/2014/main" id="{66E02C73-D2B3-2860-CB92-37B968526385}"/>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7316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12F84-D000-1170-5CDF-8B0E8CD3913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38E8AD9-EDEF-84FF-1020-BA9FB6C773A4}"/>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5300E7C2-AA75-CD59-A384-EAC7A39B6736}"/>
              </a:ext>
            </a:extLst>
          </p:cNvPr>
          <p:cNvSpPr/>
          <p:nvPr/>
        </p:nvSpPr>
        <p:spPr>
          <a:xfrm>
            <a:off x="1485899" y="1742636"/>
            <a:ext cx="4429126" cy="108629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1B7AED-7427-088B-3EDD-A1606059E379}"/>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48299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42A58-7C20-DC90-D425-9292E3C21478}"/>
              </a:ext>
            </a:extLst>
          </p:cNvPr>
          <p:cNvPicPr>
            <a:picLocks noChangeAspect="1"/>
          </p:cNvPicPr>
          <p:nvPr/>
        </p:nvPicPr>
        <p:blipFill>
          <a:blip r:embed="rId2"/>
          <a:stretch>
            <a:fillRect/>
          </a:stretch>
        </p:blipFill>
        <p:spPr>
          <a:xfrm>
            <a:off x="702063" y="2229367"/>
            <a:ext cx="10787875" cy="2399266"/>
          </a:xfrm>
          <a:prstGeom prst="rect">
            <a:avLst/>
          </a:prstGeom>
        </p:spPr>
      </p:pic>
      <p:pic>
        <p:nvPicPr>
          <p:cNvPr id="4" name="Picture 3">
            <a:extLst>
              <a:ext uri="{FF2B5EF4-FFF2-40B4-BE49-F238E27FC236}">
                <a16:creationId xmlns:a16="http://schemas.microsoft.com/office/drawing/2014/main" id="{638DC6F4-B077-1F0B-1BF8-0994EB1105B4}"/>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58907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04CD1-9DD0-C6CD-117D-9F8DC253C53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11794B0-C5B4-C4CC-55FC-FE5A885D1936}"/>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EEA5B98D-E3AD-BC24-D4EB-FE133A4FA464}"/>
              </a:ext>
            </a:extLst>
          </p:cNvPr>
          <p:cNvSpPr/>
          <p:nvPr/>
        </p:nvSpPr>
        <p:spPr>
          <a:xfrm>
            <a:off x="1485899" y="2780861"/>
            <a:ext cx="2828926" cy="206736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4935C3-5A20-6191-B036-01A5EE44DB86}"/>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19589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E599BCE-5261-3E93-D7E0-C893F4EE66EB}"/>
              </a:ext>
            </a:extLst>
          </p:cNvPr>
          <p:cNvPicPr>
            <a:picLocks noGrp="1" noChangeAspect="1"/>
          </p:cNvPicPr>
          <p:nvPr>
            <p:ph idx="1"/>
          </p:nvPr>
        </p:nvPicPr>
        <p:blipFill>
          <a:blip r:embed="rId3"/>
          <a:stretch>
            <a:fillRect/>
          </a:stretch>
        </p:blipFill>
        <p:spPr>
          <a:xfrm>
            <a:off x="3156314" y="1825625"/>
            <a:ext cx="5879372" cy="4114800"/>
          </a:xfrm>
          <a:prstGeom prst="rect">
            <a:avLst/>
          </a:prstGeom>
        </p:spPr>
      </p:pic>
      <p:sp>
        <p:nvSpPr>
          <p:cNvPr id="4" name="Title 3">
            <a:extLst>
              <a:ext uri="{FF2B5EF4-FFF2-40B4-BE49-F238E27FC236}">
                <a16:creationId xmlns:a16="http://schemas.microsoft.com/office/drawing/2014/main" id="{EBF49374-5173-F48C-B6EC-528C291EC7C3}"/>
              </a:ext>
            </a:extLst>
          </p:cNvPr>
          <p:cNvSpPr>
            <a:spLocks noGrp="1"/>
          </p:cNvSpPr>
          <p:nvPr>
            <p:ph type="title"/>
          </p:nvPr>
        </p:nvSpPr>
        <p:spPr/>
        <p:txBody>
          <a:bodyPr/>
          <a:lstStyle/>
          <a:p>
            <a:r>
              <a:rPr lang="en-US" dirty="0"/>
              <a:t>Region 2</a:t>
            </a:r>
          </a:p>
        </p:txBody>
      </p:sp>
      <p:pic>
        <p:nvPicPr>
          <p:cNvPr id="9" name="Picture 8">
            <a:extLst>
              <a:ext uri="{FF2B5EF4-FFF2-40B4-BE49-F238E27FC236}">
                <a16:creationId xmlns:a16="http://schemas.microsoft.com/office/drawing/2014/main" id="{6BE25021-AFAE-5489-5ED7-200063D685C8}"/>
              </a:ext>
            </a:extLst>
          </p:cNvPr>
          <p:cNvPicPr>
            <a:picLocks noChangeAspect="1"/>
          </p:cNvPicPr>
          <p:nvPr/>
        </p:nvPicPr>
        <p:blipFill>
          <a:blip r:embed="rId4"/>
          <a:stretch>
            <a:fillRect/>
          </a:stretch>
        </p:blipFill>
        <p:spPr>
          <a:xfrm>
            <a:off x="600075" y="1690688"/>
            <a:ext cx="2245548" cy="2128745"/>
          </a:xfrm>
          <a:prstGeom prst="rect">
            <a:avLst/>
          </a:prstGeom>
        </p:spPr>
      </p:pic>
      <p:pic>
        <p:nvPicPr>
          <p:cNvPr id="2" name="Picture 1">
            <a:extLst>
              <a:ext uri="{FF2B5EF4-FFF2-40B4-BE49-F238E27FC236}">
                <a16:creationId xmlns:a16="http://schemas.microsoft.com/office/drawing/2014/main" id="{D3453412-89F9-4171-20B2-4186B8F070B6}"/>
              </a:ext>
            </a:extLst>
          </p:cNvPr>
          <p:cNvPicPr>
            <a:picLocks noChangeAspect="1"/>
          </p:cNvPicPr>
          <p:nvPr/>
        </p:nvPicPr>
        <p:blipFill rotWithShape="1">
          <a:blip r:embed="rId5">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15621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52DFB-9006-03F2-5D4B-C2BB7A5DC8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7DD0FE-C31A-1A97-3086-B2F59DB45D5B}"/>
              </a:ext>
            </a:extLst>
          </p:cNvPr>
          <p:cNvPicPr>
            <a:picLocks noChangeAspect="1"/>
          </p:cNvPicPr>
          <p:nvPr/>
        </p:nvPicPr>
        <p:blipFill>
          <a:blip r:embed="rId2"/>
          <a:stretch>
            <a:fillRect/>
          </a:stretch>
        </p:blipFill>
        <p:spPr>
          <a:xfrm>
            <a:off x="1485899" y="385128"/>
            <a:ext cx="9220201" cy="5743965"/>
          </a:xfrm>
          <a:prstGeom prst="rect">
            <a:avLst/>
          </a:prstGeom>
        </p:spPr>
      </p:pic>
      <p:sp>
        <p:nvSpPr>
          <p:cNvPr id="6" name="Rectangle 5">
            <a:extLst>
              <a:ext uri="{FF2B5EF4-FFF2-40B4-BE49-F238E27FC236}">
                <a16:creationId xmlns:a16="http://schemas.microsoft.com/office/drawing/2014/main" id="{94BFD879-60C7-9F96-3089-A6EB8EC18B76}"/>
              </a:ext>
            </a:extLst>
          </p:cNvPr>
          <p:cNvSpPr/>
          <p:nvPr/>
        </p:nvSpPr>
        <p:spPr>
          <a:xfrm>
            <a:off x="1609724" y="4800600"/>
            <a:ext cx="2752726" cy="1328494"/>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82419A-F65D-794C-5B87-129269E27B16}"/>
              </a:ext>
            </a:extLst>
          </p:cNvPr>
          <p:cNvPicPr>
            <a:picLocks noChangeAspect="1"/>
          </p:cNvPicPr>
          <p:nvPr/>
        </p:nvPicPr>
        <p:blipFill rotWithShape="1">
          <a:blip r:embed="rId3">
            <a:extLst>
              <a:ext uri="{28A0092B-C50C-407E-A947-70E740481C1C}">
                <a14:useLocalDpi xmlns:a14="http://schemas.microsoft.com/office/drawing/2010/main" val="0"/>
              </a:ext>
            </a:extLst>
          </a:blip>
          <a:srcRect t="24547"/>
          <a:stretch/>
        </p:blipFill>
        <p:spPr bwMode="auto">
          <a:xfrm>
            <a:off x="304800" y="6107746"/>
            <a:ext cx="2806343" cy="457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23776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000000"/>
      </a:dk2>
      <a:lt2>
        <a:srgbClr val="E4E8EE"/>
      </a:lt2>
      <a:accent1>
        <a:srgbClr val="8DC63F"/>
      </a:accent1>
      <a:accent2>
        <a:srgbClr val="D5E04E"/>
      </a:accent2>
      <a:accent3>
        <a:srgbClr val="C2DFEF"/>
      </a:accent3>
      <a:accent4>
        <a:srgbClr val="AE462D"/>
      </a:accent4>
      <a:accent5>
        <a:srgbClr val="E4E8EE"/>
      </a:accent5>
      <a:accent6>
        <a:srgbClr val="1B3A4D"/>
      </a:accent6>
      <a:hlink>
        <a:srgbClr val="AE462D"/>
      </a:hlink>
      <a:folHlink>
        <a:srgbClr val="1B3A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CSH">
      <a:dk1>
        <a:sysClr val="windowText" lastClr="000000"/>
      </a:dk1>
      <a:lt1>
        <a:srgbClr val="F2F2F2"/>
      </a:lt1>
      <a:dk2>
        <a:srgbClr val="44546A"/>
      </a:dk2>
      <a:lt2>
        <a:srgbClr val="F2F2F2"/>
      </a:lt2>
      <a:accent1>
        <a:srgbClr val="6C2080"/>
      </a:accent1>
      <a:accent2>
        <a:srgbClr val="8DC63F"/>
      </a:accent2>
      <a:accent3>
        <a:srgbClr val="9FA1A4"/>
      </a:accent3>
      <a:accent4>
        <a:srgbClr val="F8971D"/>
      </a:accent4>
      <a:accent5>
        <a:srgbClr val="0081C6"/>
      </a:accent5>
      <a:accent6>
        <a:srgbClr val="70AD47"/>
      </a:accent6>
      <a:hlink>
        <a:srgbClr val="0563C1"/>
      </a:hlink>
      <a:folHlink>
        <a:srgbClr val="C60C4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9A2A25E5621E4FB01A6656374D9759" ma:contentTypeVersion="31" ma:contentTypeDescription="Create a new document." ma:contentTypeScope="" ma:versionID="23ce23a821a3847983799a52b13ee02e">
  <xsd:schema xmlns:xsd="http://www.w3.org/2001/XMLSchema" xmlns:xs="http://www.w3.org/2001/XMLSchema" xmlns:p="http://schemas.microsoft.com/office/2006/metadata/properties" xmlns:ns2="431100d4-4470-42c1-96bc-46686c1829ae" xmlns:ns3="07da3740-463b-4cf7-bfb8-6875f2c449a4" targetNamespace="http://schemas.microsoft.com/office/2006/metadata/properties" ma:root="true" ma:fieldsID="a0ad095bbdf10a98a918ee732b6a5609" ns2:_="" ns3:_="">
    <xsd:import namespace="431100d4-4470-42c1-96bc-46686c1829ae"/>
    <xsd:import namespace="07da3740-463b-4cf7-bfb8-6875f2c449a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da3740-463b-4cf7-bfb8-6875f2c449a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31100d4-4470-42c1-96bc-46686c1829ae" xsi:nil="true"/>
    <lcf76f155ced4ddcb4097134ff3c332f xmlns="07da3740-463b-4cf7-bfb8-6875f2c449a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A310C9-E07D-4FFA-9024-23784B9B0BDF}">
  <ds:schemaRefs>
    <ds:schemaRef ds:uri="http://schemas.microsoft.com/sharepoint/v3/contenttype/forms"/>
  </ds:schemaRefs>
</ds:datastoreItem>
</file>

<file path=customXml/itemProps2.xml><?xml version="1.0" encoding="utf-8"?>
<ds:datastoreItem xmlns:ds="http://schemas.openxmlformats.org/officeDocument/2006/customXml" ds:itemID="{38A4CFB7-F6A0-45DF-8757-3271032AF4CB}">
  <ds:schemaRefs>
    <ds:schemaRef ds:uri="07da3740-463b-4cf7-bfb8-6875f2c449a4"/>
    <ds:schemaRef ds:uri="431100d4-4470-42c1-96bc-46686c1829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1116A27-DA52-4EA6-9E99-B226B712BB11}">
  <ds:schemaRefs>
    <ds:schemaRef ds:uri="http://schemas.microsoft.com/office/2006/metadata/properties"/>
    <ds:schemaRef ds:uri="http://www.w3.org/XML/1998/namespace"/>
    <ds:schemaRef ds:uri="http://schemas.microsoft.com/office/infopath/2007/PartnerControls"/>
    <ds:schemaRef ds:uri="http://purl.org/dc/dcmitype/"/>
    <ds:schemaRef ds:uri="http://schemas.microsoft.com/office/2006/documentManagement/types"/>
    <ds:schemaRef ds:uri="http://purl.org/dc/elements/1.1/"/>
    <ds:schemaRef ds:uri="http://schemas.openxmlformats.org/package/2006/metadata/core-properties"/>
    <ds:schemaRef ds:uri="07da3740-463b-4cf7-bfb8-6875f2c449a4"/>
    <ds:schemaRef ds:uri="431100d4-4470-42c1-96bc-46686c1829a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8257</Words>
  <Application>Microsoft Office PowerPoint</Application>
  <PresentationFormat>Widescreen</PresentationFormat>
  <Paragraphs>1111</Paragraphs>
  <Slides>177</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177</vt:i4>
      </vt:variant>
    </vt:vector>
  </HeadingPairs>
  <TitlesOfParts>
    <vt:vector size="189" baseType="lpstr">
      <vt:lpstr>Aptos</vt:lpstr>
      <vt:lpstr>Aptos Display</vt:lpstr>
      <vt:lpstr>Arial</vt:lpstr>
      <vt:lpstr>Arial Black</vt:lpstr>
      <vt:lpstr>Calibri</vt:lpstr>
      <vt:lpstr>Century Gothic</vt:lpstr>
      <vt:lpstr>Nunito Light</vt:lpstr>
      <vt:lpstr>Poppins</vt:lpstr>
      <vt:lpstr>Source Sans Pro</vt:lpstr>
      <vt:lpstr>Custom Design</vt:lpstr>
      <vt:lpstr>Office Theme</vt:lpstr>
      <vt:lpstr>4_Office Theme</vt:lpstr>
      <vt:lpstr>PowerPoint Presentation</vt:lpstr>
      <vt:lpstr>Agenda</vt:lpstr>
      <vt:lpstr>Welcome</vt:lpstr>
      <vt:lpstr>2026 Georgia Affordable Housing Coalition Conference Awards Nominations</vt:lpstr>
      <vt:lpstr>Thanks!</vt:lpstr>
      <vt:lpstr>Office of Housing Finance Organizational Changes</vt:lpstr>
      <vt:lpstr>PowerPoint Presentation</vt:lpstr>
      <vt:lpstr>OHF Teams &amp; Contacts</vt:lpstr>
      <vt:lpstr>How to Participate</vt:lpstr>
      <vt:lpstr>Verbal Guidance Disclosure</vt:lpstr>
      <vt:lpstr>Thanks!</vt:lpstr>
      <vt:lpstr>PowerPoint Presentation</vt:lpstr>
      <vt:lpstr>Allocation</vt:lpstr>
      <vt:lpstr>2025 9% Housing Tax Credit Awards</vt:lpstr>
      <vt:lpstr>2025 4% Housing Tax Credit/Bond Applications</vt:lpstr>
      <vt:lpstr>Thanks!</vt:lpstr>
      <vt:lpstr>Underwriting &amp; Development</vt:lpstr>
      <vt:lpstr>Competitive Review</vt:lpstr>
      <vt:lpstr>Full Application/Threshold Review</vt:lpstr>
      <vt:lpstr>Full Application/Threshold Review</vt:lpstr>
      <vt:lpstr>Thanks!</vt:lpstr>
      <vt:lpstr>Construction</vt:lpstr>
      <vt:lpstr>Threshold Sustainability </vt:lpstr>
      <vt:lpstr> Front End Cost Review </vt:lpstr>
      <vt:lpstr> Front End Cost Review Consultants </vt:lpstr>
      <vt:lpstr>Covered Pavilion with picnic/barbecue facilities</vt:lpstr>
      <vt:lpstr>Computer Room</vt:lpstr>
      <vt:lpstr>Inspections  </vt:lpstr>
      <vt:lpstr>Thanks!</vt:lpstr>
      <vt:lpstr>Policy</vt:lpstr>
      <vt:lpstr>Updates</vt:lpstr>
      <vt:lpstr>QAPs and Related Documents Webpage for All Things QAP</vt:lpstr>
      <vt:lpstr>1 Navigate to https://dca.georgia.gov/</vt:lpstr>
      <vt:lpstr>2 Click "Menu"</vt:lpstr>
      <vt:lpstr>3 Click "Affordable Housing"</vt:lpstr>
      <vt:lpstr>4 Click "Housing Development"</vt:lpstr>
      <vt:lpstr>5 Click "Housing Tax Credit Program"</vt:lpstr>
      <vt:lpstr>6 Click "Qualified Allocation Plans (QAPs)"</vt:lpstr>
      <vt:lpstr>Thanks!</vt:lpstr>
      <vt:lpstr>PowerPoint Presentation</vt:lpstr>
      <vt:lpstr>PowerPoint Presentation</vt:lpstr>
      <vt:lpstr>Office of Multifamily Lending Update</vt:lpstr>
      <vt:lpstr>Thanks!</vt:lpstr>
      <vt:lpstr>Supportive Housing &amp; Notices of Funding Opportunities (NOFOs)</vt:lpstr>
      <vt:lpstr>Supportive Housing</vt:lpstr>
      <vt:lpstr>  John Stovall Senior Manager  Policy and Special Projects John.Stovall@dca.ga.gov 404-273-0647   Primary Contact: - Supportive Housing Institute - Supportive Housing NOFO - Emergency Housing Voucher (EHV) Program</vt:lpstr>
      <vt:lpstr>What is Supportive Housing?</vt:lpstr>
      <vt:lpstr>PowerPoint Presentation</vt:lpstr>
      <vt:lpstr>Cost Effective and Evidence Based</vt:lpstr>
      <vt:lpstr>PowerPoint Presentation</vt:lpstr>
      <vt:lpstr>DCA Supportive Housing Initiatives</vt:lpstr>
      <vt:lpstr>DCA Supportive Housing Pipeline</vt:lpstr>
      <vt:lpstr>DCA Supportive Housing Pipeline</vt:lpstr>
      <vt:lpstr>DCA Supportive Housing Pipeline</vt:lpstr>
      <vt:lpstr>PowerPoint Presentation</vt:lpstr>
      <vt:lpstr>2024-25 Georgia Supportive Housing Institute</vt:lpstr>
      <vt:lpstr>GSHI Session Topics</vt:lpstr>
      <vt:lpstr>GSHI Anticipated Timeline (subject to change)</vt:lpstr>
      <vt:lpstr>2026 Supportive Housing NOFO</vt:lpstr>
      <vt:lpstr>PowerPoint Presentation</vt:lpstr>
      <vt:lpstr>9% General Set Aside - Overview</vt:lpstr>
      <vt:lpstr>9% General Set Aside – Selection Process</vt:lpstr>
      <vt:lpstr>9% General Set Aside – Application Process</vt:lpstr>
      <vt:lpstr>9% General Set Aside – Required Docs</vt:lpstr>
      <vt:lpstr>Supportive Services Plan and Budget</vt:lpstr>
      <vt:lpstr>Supportive Housing Underwriting Guidance</vt:lpstr>
      <vt:lpstr>Supportive Housing Compliance</vt:lpstr>
      <vt:lpstr>Integrated Supportive Housing</vt:lpstr>
      <vt:lpstr>Integrated Supportive Housing - Updates</vt:lpstr>
      <vt:lpstr>Integrated Supportive Housing - Going Forward</vt:lpstr>
      <vt:lpstr>Integrated Supportive Housing - Going Forward</vt:lpstr>
      <vt:lpstr>Integrated Supportive Housing- Going Forward</vt:lpstr>
      <vt:lpstr>2026 Notices of Funding Opportunity (NOFOs)</vt:lpstr>
      <vt:lpstr>2026 NOFOs</vt:lpstr>
      <vt:lpstr>Community Development Block Grant- Disaster Relief (CDBG-DR) NOFO</vt:lpstr>
      <vt:lpstr>Community Development Block Grant- Disaster Relief (CDBG-DR) NOFO</vt:lpstr>
      <vt:lpstr>HOME  NOFO</vt:lpstr>
      <vt:lpstr>Thanks!</vt:lpstr>
      <vt:lpstr>PowerPoint Presentation</vt:lpstr>
      <vt:lpstr>PowerPoint Presentation</vt:lpstr>
      <vt:lpstr>Housing Development Need What public data tells us about how we should build across Georgia's regions</vt:lpstr>
      <vt:lpstr>Contents</vt:lpstr>
      <vt:lpstr>Housing Needs Assessments</vt:lpstr>
      <vt:lpstr>Shared structures of Housing Needs Assessments</vt:lpstr>
      <vt:lpstr>What DCA wanted</vt:lpstr>
      <vt:lpstr>What DCA created</vt:lpstr>
      <vt:lpstr>Our university partners</vt:lpstr>
      <vt:lpstr>PowerPoint Presentation</vt:lpstr>
      <vt:lpstr>PowerPoint Presentation</vt:lpstr>
      <vt:lpstr>Georgia’s Housing Development Need</vt:lpstr>
      <vt:lpstr>A look inside the report</vt:lpstr>
      <vt:lpstr>PowerPoint Presentation</vt:lpstr>
      <vt:lpstr>PowerPoint Presentation</vt:lpstr>
      <vt:lpstr>PowerPoint Presentation</vt:lpstr>
      <vt:lpstr>PowerPoint Presentation</vt:lpstr>
      <vt:lpstr>PowerPoint Presentation</vt:lpstr>
      <vt:lpstr>PowerPoint Presentation</vt:lpstr>
      <vt:lpstr>Region 2</vt:lpstr>
      <vt:lpstr>PowerPoint Presentation</vt:lpstr>
      <vt:lpstr>Region 4</vt:lpstr>
      <vt:lpstr>PowerPoint Presentation</vt:lpstr>
      <vt:lpstr>Region 6</vt:lpstr>
      <vt:lpstr>PowerPoint Presentation</vt:lpstr>
      <vt:lpstr>Region 7</vt:lpstr>
      <vt:lpstr>PowerPoint Presentation</vt:lpstr>
      <vt:lpstr>Region 9</vt:lpstr>
      <vt:lpstr>PowerPoint Presentation</vt:lpstr>
      <vt:lpstr>Region 10</vt:lpstr>
      <vt:lpstr>PowerPoint Presentation</vt:lpstr>
      <vt:lpstr>Region 12</vt:lpstr>
      <vt:lpstr>Where can you find this?</vt:lpstr>
      <vt:lpstr>PowerPoint Presentation</vt:lpstr>
      <vt:lpstr>PowerPoint Presentation</vt:lpstr>
      <vt:lpstr>PowerPoint Presentation</vt:lpstr>
      <vt:lpstr>Housing Development Need 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Federal Compliance for Environmental Review</vt:lpstr>
      <vt:lpstr>Thanks!</vt:lpstr>
      <vt:lpstr>PowerPoint Presentation</vt:lpstr>
      <vt:lpstr>PowerPoint Presentation</vt:lpstr>
      <vt:lpstr>2026-2027 QAP Changes</vt:lpstr>
      <vt:lpstr>(Core) Definitions: “Successful Projects”</vt:lpstr>
      <vt:lpstr>(Core) Competitive Rounds: Requirements &amp; Timeline</vt:lpstr>
      <vt:lpstr>(Core) Competitive Rounds: Set Asides &amp; Limitations</vt:lpstr>
      <vt:lpstr>(Core) Competitive Rounds: Tie Breakers &amp; Post-Award Deadlines</vt:lpstr>
      <vt:lpstr>(Core) Tax Credit Administration</vt:lpstr>
      <vt:lpstr>(Core) Project Reconsideration/Application Modification</vt:lpstr>
      <vt:lpstr>(Core) Monitoring and Compliance</vt:lpstr>
      <vt:lpstr>(Core) Exhibits to Core Plan</vt:lpstr>
      <vt:lpstr>(Threshold) Project Feasibility</vt:lpstr>
      <vt:lpstr>(Threshold) Cost Limits</vt:lpstr>
      <vt:lpstr>(Threshold) Appraisals</vt:lpstr>
      <vt:lpstr>(Threshold) Site Control</vt:lpstr>
      <vt:lpstr>(Threshold) Site Control</vt:lpstr>
      <vt:lpstr>(Threshold) Site Information and Conceptual Site Development Plan</vt:lpstr>
      <vt:lpstr>(Threshold) Building Sustainability</vt:lpstr>
      <vt:lpstr>(Threshold) Accessibility Standards</vt:lpstr>
      <vt:lpstr>(Threshold) Project Team Qualifications</vt:lpstr>
      <vt:lpstr>(Threshold) Project Team Qualifications</vt:lpstr>
      <vt:lpstr>(Threshold) Project Team Qualifications</vt:lpstr>
      <vt:lpstr>(Threshold) Project Team Qualifications</vt:lpstr>
      <vt:lpstr>(Threshold) Waiver of Qualified Contract Right</vt:lpstr>
      <vt:lpstr>(Threshold) Optimal Utilization of Resources</vt:lpstr>
      <vt:lpstr>Exhibits to Threshold Criteria: DCA Underwriting Policies</vt:lpstr>
      <vt:lpstr>Exhibits to Threshold Criteria: DCA Underwriting Policies </vt:lpstr>
      <vt:lpstr>(Scoring) Applicability of Scoring Criteria</vt:lpstr>
      <vt:lpstr>(Scoring) Extended Affordability Commitment</vt:lpstr>
      <vt:lpstr>(Scoring) Favorable Financing</vt:lpstr>
      <vt:lpstr>(Scoring) Favorable Financing</vt:lpstr>
      <vt:lpstr>(Scoring) Compliance Performance</vt:lpstr>
      <vt:lpstr>(Scoring) Integrated Supportive Housing </vt:lpstr>
      <vt:lpstr>(Scoring) Integrated Supportive Housing </vt:lpstr>
      <vt:lpstr>(Scoring) Readiness to Proceed</vt:lpstr>
      <vt:lpstr>(Scoring) Desirable/Undesirable Activities</vt:lpstr>
      <vt:lpstr>(Scoring) Desirable/Undesirable Activities</vt:lpstr>
      <vt:lpstr>(Scoring) Quality Education Areas</vt:lpstr>
      <vt:lpstr>(Scoring) Quality Education Areas</vt:lpstr>
      <vt:lpstr>(Scoring) Revitalization/Redevelopment Plans</vt:lpstr>
      <vt:lpstr>(Scoring) Revitalization/Redevelopment Plans</vt:lpstr>
      <vt:lpstr>(Scoring) Stable Communities</vt:lpstr>
      <vt:lpstr>(Scoring) Community Designations</vt:lpstr>
      <vt:lpstr>(Scoring) Previous Projects</vt:lpstr>
      <vt:lpstr>(Scoring) Economic Development Proximity</vt:lpstr>
      <vt:lpstr>(Scoring) DCA Community Initiatives</vt:lpstr>
      <vt:lpstr>(Scoring) Preservation Scoring Criteria</vt:lpstr>
      <vt:lpstr>Exhibits to Scoring Criteria: C. Community Transformation Post-Award Responsibilities</vt:lpstr>
      <vt:lpstr>2028-2029 QAP Development</vt:lpstr>
      <vt:lpstr>2028-2029 QAP Development Timeline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Erin Sampson</cp:lastModifiedBy>
  <cp:revision>2</cp:revision>
  <dcterms:created xsi:type="dcterms:W3CDTF">2023-04-03T19:03:47Z</dcterms:created>
  <dcterms:modified xsi:type="dcterms:W3CDTF">2026-02-10T19:22:00Z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0x0101008D9A2A25E5621E4FB01A6656374D9759</vt:lpwstr>
  </property>
  <property fmtid="{D5CDD505-2E9C-101B-9397-08002B2CF9AE}" pid="3" name="MediaServiceImageTags">
    <vt:lpwstr/>
  </property>
</Properties>
</file>