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60" r:id="rId4"/>
    <p:sldMasterId id="2147483783" r:id="rId5"/>
  </p:sldMasterIdLst>
  <p:notesMasterIdLst>
    <p:notesMasterId r:id="rId22"/>
  </p:notesMasterIdLst>
  <p:handoutMasterIdLst>
    <p:handoutMasterId r:id="rId23"/>
  </p:handoutMasterIdLst>
  <p:sldIdLst>
    <p:sldId id="283" r:id="rId6"/>
    <p:sldId id="287" r:id="rId7"/>
    <p:sldId id="301" r:id="rId8"/>
    <p:sldId id="288" r:id="rId9"/>
    <p:sldId id="295" r:id="rId10"/>
    <p:sldId id="302" r:id="rId11"/>
    <p:sldId id="305" r:id="rId12"/>
    <p:sldId id="304" r:id="rId13"/>
    <p:sldId id="303" r:id="rId14"/>
    <p:sldId id="306" r:id="rId15"/>
    <p:sldId id="307" r:id="rId16"/>
    <p:sldId id="308" r:id="rId17"/>
    <p:sldId id="309" r:id="rId18"/>
    <p:sldId id="310" r:id="rId19"/>
    <p:sldId id="311" r:id="rId20"/>
    <p:sldId id="298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94526"/>
    <a:srgbClr val="E9E4DE"/>
    <a:srgbClr val="898989"/>
    <a:srgbClr val="D9D9D9"/>
    <a:srgbClr val="E9E3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6A9174C-75D3-472D-8EC6-D109EF80DDDF}" v="28" dt="2023-04-26T15:16:42.19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104" d="100"/>
          <a:sy n="104" d="100"/>
        </p:scale>
        <p:origin x="402" y="591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75" d="100"/>
          <a:sy n="75" d="100"/>
        </p:scale>
        <p:origin x="2938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handoutMaster" Target="handoutMasters/handoutMaster1.xml"/><Relationship Id="rId28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620A72C-A6FD-4D5C-8779-146ECA3C9BC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94761E-235B-4C35-890E-97E5BC8FAA4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32D019-22A7-4CD9-9F16-B79DF770B52A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C510DD-88CB-4A88-9D49-A65F342E3A4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20F60E-ABFA-4BCB-92F6-5BBAE4FB7A1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1319B5-334E-4DB1-846A-8B50BFA0AF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1541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C28E6D-A473-488D-BE98-75A98ABF8046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814BEE-2EAE-43AE-94B9-CA84926C49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652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672CCD-12A8-46DE-A335-730E942078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CAF39A34-F96C-4F09-9574-C4200C3846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689013"/>
            <a:ext cx="6858000" cy="147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745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98D23CB-6276-4551-B081-9583D54AF9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45152" y="0"/>
            <a:ext cx="4498848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37C00AF-0D1C-4AF1-BCA4-DBA39740674B}"/>
              </a:ext>
            </a:extLst>
          </p:cNvPr>
          <p:cNvSpPr/>
          <p:nvPr userDrawn="1"/>
        </p:nvSpPr>
        <p:spPr>
          <a:xfrm>
            <a:off x="0" y="0"/>
            <a:ext cx="449884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9EC26E02-1C58-47B6-A41A-C4E424DB2AD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Georgia Department of Community Affairs</a:t>
            </a:r>
            <a:endParaRPr lang="en-US" dirty="0"/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17A9859F-5C71-4991-B022-ACAB5ECD102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CAF254-72B9-406C-9E86-C9D983240C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7D353E5D-0EE1-41DB-B2B9-970F399C3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915" y="533405"/>
            <a:ext cx="3619025" cy="5416391"/>
          </a:xfrm>
        </p:spPr>
        <p:txBody>
          <a:bodyPr anchor="t"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00287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and Picture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98D23CB-6276-4551-B081-9583D54AF9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498848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37C00AF-0D1C-4AF1-BCA4-DBA39740674B}"/>
              </a:ext>
            </a:extLst>
          </p:cNvPr>
          <p:cNvSpPr/>
          <p:nvPr userDrawn="1"/>
        </p:nvSpPr>
        <p:spPr>
          <a:xfrm>
            <a:off x="4645152" y="0"/>
            <a:ext cx="449884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9EC26E02-1C58-47B6-A41A-C4E424DB2AD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Georgia Department of Community Affairs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17A9859F-5C71-4991-B022-ACAB5ECD102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CAF254-72B9-406C-9E86-C9D983240C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1D44815-E786-435F-9153-D87B47A55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777" y="533405"/>
            <a:ext cx="3619025" cy="5416391"/>
          </a:xfrm>
        </p:spPr>
        <p:txBody>
          <a:bodyPr anchor="t"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41452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wo Conten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98D23CB-6276-4551-B081-9583D54AF9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25146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77AEC52-4486-4405-80BC-EFCC9A410F5C}"/>
              </a:ext>
            </a:extLst>
          </p:cNvPr>
          <p:cNvSpPr/>
          <p:nvPr userDrawn="1"/>
        </p:nvSpPr>
        <p:spPr>
          <a:xfrm>
            <a:off x="0" y="2651760"/>
            <a:ext cx="9144000" cy="42062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E5721CF6-76AC-44FE-B16F-D734312D7DA3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777743" y="3152775"/>
            <a:ext cx="3897629" cy="2743200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569BA7FF-884C-49F7-9638-26374919290D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Georgia Department of Community Affairs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13ED446E-7FD3-4EC8-AF3E-490DDA50F2AE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CAF254-72B9-406C-9E86-C9D983240C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7491AAE-3CCA-4D1E-8D7E-5D204E8AA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058" y="3163250"/>
            <a:ext cx="3895344" cy="2743200"/>
          </a:xfrm>
        </p:spPr>
        <p:txBody>
          <a:bodyPr anchor="t"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235658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hree Conten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98D23CB-6276-4551-B081-9583D54AF9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25146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77AEC52-4486-4405-80BC-EFCC9A410F5C}"/>
              </a:ext>
            </a:extLst>
          </p:cNvPr>
          <p:cNvSpPr/>
          <p:nvPr userDrawn="1"/>
        </p:nvSpPr>
        <p:spPr>
          <a:xfrm>
            <a:off x="0" y="2651760"/>
            <a:ext cx="9144000" cy="42062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600627A3-DBFC-4675-A554-0F916EDEF118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337560" y="3191827"/>
            <a:ext cx="2468880" cy="2743200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14DB50D8-02C0-422F-AA8F-F94A15F7CC4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222207" y="3191827"/>
            <a:ext cx="2468880" cy="2743200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549F3862-850A-479E-B8BC-C246112C42C0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Georgia Department of Community Affairs</a:t>
            </a:r>
            <a:endParaRPr lang="en-US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2BB6CB06-CF64-46DC-9E61-D788FA831F2C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CAF254-72B9-406C-9E86-C9D983240C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C4721248-5C65-4F78-998A-472ACB8F2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914" y="3191827"/>
            <a:ext cx="2468880" cy="2757964"/>
          </a:xfrm>
        </p:spPr>
        <p:txBody>
          <a:bodyPr anchor="t"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518145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98D23CB-6276-4551-B081-9583D54AF9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45152" y="0"/>
            <a:ext cx="4498848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37C00AF-0D1C-4AF1-BCA4-DBA39740674B}"/>
              </a:ext>
            </a:extLst>
          </p:cNvPr>
          <p:cNvSpPr/>
          <p:nvPr userDrawn="1"/>
        </p:nvSpPr>
        <p:spPr>
          <a:xfrm>
            <a:off x="0" y="0"/>
            <a:ext cx="449884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DFA1F2-0658-4AAB-9049-E607E993C63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Georgia Department of Community Affairs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BCC82E-BFBA-4AD2-BEEA-205DDDCC7B6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CAF254-72B9-406C-9E86-C9D983240C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087A44B-3F04-4AE4-BB34-617CFCB2D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630" y="533405"/>
            <a:ext cx="3619025" cy="5416391"/>
          </a:xfrm>
        </p:spPr>
        <p:txBody>
          <a:bodyPr anchor="t"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04005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and Pictur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98D23CB-6276-4551-B081-9583D54AF9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498848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37C00AF-0D1C-4AF1-BCA4-DBA39740674B}"/>
              </a:ext>
            </a:extLst>
          </p:cNvPr>
          <p:cNvSpPr/>
          <p:nvPr userDrawn="1"/>
        </p:nvSpPr>
        <p:spPr>
          <a:xfrm>
            <a:off x="4645152" y="0"/>
            <a:ext cx="449884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DFA1F2-0658-4AAB-9049-E607E993C63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Georgia Department of Community Affairs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BCC82E-BFBA-4AD2-BEEA-205DDDCC7B6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CAF254-72B9-406C-9E86-C9D983240C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2F3EA24-D477-4698-B38F-1C4519294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777" y="533405"/>
            <a:ext cx="3619025" cy="5416391"/>
          </a:xfrm>
        </p:spPr>
        <p:txBody>
          <a:bodyPr anchor="t"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834902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37C00AF-0D1C-4AF1-BCA4-DBA39740674B}"/>
              </a:ext>
            </a:extLst>
          </p:cNvPr>
          <p:cNvSpPr/>
          <p:nvPr userDrawn="1"/>
        </p:nvSpPr>
        <p:spPr>
          <a:xfrm>
            <a:off x="4645152" y="0"/>
            <a:ext cx="4498848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2C0B08-8AAF-41EE-AB4F-B3D4E09B78AC}"/>
              </a:ext>
            </a:extLst>
          </p:cNvPr>
          <p:cNvSpPr/>
          <p:nvPr userDrawn="1"/>
        </p:nvSpPr>
        <p:spPr>
          <a:xfrm>
            <a:off x="0" y="0"/>
            <a:ext cx="449884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0" name="Text Placeholder 19">
            <a:extLst>
              <a:ext uri="{FF2B5EF4-FFF2-40B4-BE49-F238E27FC236}">
                <a16:creationId xmlns:a16="http://schemas.microsoft.com/office/drawing/2014/main" id="{377E21B3-109D-40AC-81AD-ACAF254F1C5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34340" y="1600201"/>
            <a:ext cx="3703320" cy="1491268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  <a:lvl2pPr marL="257168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9">
            <a:extLst>
              <a:ext uri="{FF2B5EF4-FFF2-40B4-BE49-F238E27FC236}">
                <a16:creationId xmlns:a16="http://schemas.microsoft.com/office/drawing/2014/main" id="{26DA34D3-B8A1-4F1A-94CD-865BE445816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005625" y="1600206"/>
            <a:ext cx="3703320" cy="1491267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  <a:lvl2pPr marL="257168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967CE4-712F-421E-B433-EA7DE773EF4A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434817" y="3218847"/>
            <a:ext cx="3702844" cy="2286000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4E4B698F-B2C3-41A7-86DB-24F00A1703B5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5006103" y="3218847"/>
            <a:ext cx="3702844" cy="2286000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80C04F03-75F7-44AA-9785-7EDDF26FA358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Georgia Department of Community Affairs</a:t>
            </a:r>
            <a:endParaRPr lang="en-US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6F1B5E99-5953-439D-8ECA-998F28FB8A7F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CAF254-72B9-406C-9E86-C9D983240C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5215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37C00AF-0D1C-4AF1-BCA4-DBA39740674B}"/>
              </a:ext>
            </a:extLst>
          </p:cNvPr>
          <p:cNvSpPr/>
          <p:nvPr userDrawn="1"/>
        </p:nvSpPr>
        <p:spPr>
          <a:xfrm>
            <a:off x="4645152" y="0"/>
            <a:ext cx="449884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2C0B08-8AAF-41EE-AB4F-B3D4E09B78AC}"/>
              </a:ext>
            </a:extLst>
          </p:cNvPr>
          <p:cNvSpPr/>
          <p:nvPr userDrawn="1"/>
        </p:nvSpPr>
        <p:spPr>
          <a:xfrm>
            <a:off x="0" y="0"/>
            <a:ext cx="4498848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0" name="Text Placeholder 19">
            <a:extLst>
              <a:ext uri="{FF2B5EF4-FFF2-40B4-BE49-F238E27FC236}">
                <a16:creationId xmlns:a16="http://schemas.microsoft.com/office/drawing/2014/main" id="{377E21B3-109D-40AC-81AD-ACAF254F1C5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34340" y="1600201"/>
            <a:ext cx="3703320" cy="1491268"/>
          </a:xfrm>
        </p:spPr>
        <p:txBody>
          <a:bodyPr anchor="b">
            <a:no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  <a:lvl2pPr marL="257168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9">
            <a:extLst>
              <a:ext uri="{FF2B5EF4-FFF2-40B4-BE49-F238E27FC236}">
                <a16:creationId xmlns:a16="http://schemas.microsoft.com/office/drawing/2014/main" id="{26DA34D3-B8A1-4F1A-94CD-865BE445816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005625" y="1600206"/>
            <a:ext cx="3703320" cy="1491267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  <a:lvl2pPr marL="257168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967CE4-712F-421E-B433-EA7DE773EF4A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434817" y="3218847"/>
            <a:ext cx="3702844" cy="2286000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4E4B698F-B2C3-41A7-86DB-24F00A1703B5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5006103" y="3218847"/>
            <a:ext cx="3702844" cy="2286000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FD56746-33F8-4CAE-9625-F8F69B41C2A0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Georgia Department of Community Affairs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B1494F2D-B7D7-48D2-9E7A-659F611AB325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CAF254-72B9-406C-9E86-C9D983240C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88170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C549B19-0D69-4379-95A3-B2C41E15E3EE}"/>
              </a:ext>
            </a:extLst>
          </p:cNvPr>
          <p:cNvCxnSpPr/>
          <p:nvPr userDrawn="1"/>
        </p:nvCxnSpPr>
        <p:spPr>
          <a:xfrm>
            <a:off x="719323" y="3429000"/>
            <a:ext cx="907256" cy="0"/>
          </a:xfrm>
          <a:prstGeom prst="line">
            <a:avLst/>
          </a:prstGeom>
          <a:ln w="57150">
            <a:solidFill>
              <a:srgbClr val="E9E3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D45B6692-E64D-461A-866D-8A765D9FC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796" y="548644"/>
            <a:ext cx="6677404" cy="256222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88B40079-6CD5-4198-821B-99F61BCE17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367" y="3771897"/>
            <a:ext cx="6673973" cy="2177894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21444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C549B19-0D69-4379-95A3-B2C41E15E3EE}"/>
              </a:ext>
            </a:extLst>
          </p:cNvPr>
          <p:cNvCxnSpPr/>
          <p:nvPr userDrawn="1"/>
        </p:nvCxnSpPr>
        <p:spPr>
          <a:xfrm>
            <a:off x="719323" y="3429000"/>
            <a:ext cx="907256" cy="0"/>
          </a:xfrm>
          <a:prstGeom prst="line">
            <a:avLst/>
          </a:prstGeom>
          <a:ln w="57150">
            <a:solidFill>
              <a:srgbClr val="E9E3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D45B6692-E64D-461A-866D-8A765D9FC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794" y="548644"/>
            <a:ext cx="6677406" cy="256222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9FC91C51-1199-4633-BE5C-13C6AA50A54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64099" y="3941834"/>
            <a:ext cx="2983236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500"/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CB8D944A-D85D-4A83-B1CD-7982FAC8D3E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364099" y="5232562"/>
            <a:ext cx="2983236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500"/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326DA353-2F37-4F19-816E-CF7C9540C14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271707" y="3944572"/>
            <a:ext cx="2983236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500"/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0163657A-AF7A-4283-88D4-6E5EC931522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271707" y="5235301"/>
            <a:ext cx="2983236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500"/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9" name="Picture Placeholder 5" title="Decorative">
            <a:extLst>
              <a:ext uri="{FF2B5EF4-FFF2-40B4-BE49-F238E27FC236}">
                <a16:creationId xmlns:a16="http://schemas.microsoft.com/office/drawing/2014/main" id="{45C5A78E-C397-40E0-B472-409205B22C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7795" y="3869176"/>
            <a:ext cx="663926" cy="885235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>
            <a:normAutofit/>
          </a:bodyPr>
          <a:lstStyle>
            <a:lvl1pPr>
              <a:defRPr sz="6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0" name="Picture Placeholder 5" title="Decorative">
            <a:extLst>
              <a:ext uri="{FF2B5EF4-FFF2-40B4-BE49-F238E27FC236}">
                <a16:creationId xmlns:a16="http://schemas.microsoft.com/office/drawing/2014/main" id="{90198A63-1442-465B-A8C6-38FBEFFC4DF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7795" y="5158535"/>
            <a:ext cx="663926" cy="885235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600" dirty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1" name="Picture Placeholder 5" title="Decorative">
            <a:extLst>
              <a:ext uri="{FF2B5EF4-FFF2-40B4-BE49-F238E27FC236}">
                <a16:creationId xmlns:a16="http://schemas.microsoft.com/office/drawing/2014/main" id="{A378ABA1-D254-4E3B-B0E0-A68CF4CC137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45403" y="3869176"/>
            <a:ext cx="663926" cy="885235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600" dirty="0"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22" name="Picture Placeholder 5" title="Decorative">
            <a:extLst>
              <a:ext uri="{FF2B5EF4-FFF2-40B4-BE49-F238E27FC236}">
                <a16:creationId xmlns:a16="http://schemas.microsoft.com/office/drawing/2014/main" id="{494524CE-FE06-4E72-B4B2-F4B0C1659AE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545403" y="5158535"/>
            <a:ext cx="663926" cy="885235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600" dirty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72567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162523-530D-4780-91E9-C0239EE5F9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DE33E3BF-7A22-4520-BEA9-41A95AD9F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7400" y="1438643"/>
            <a:ext cx="5029200" cy="1796248"/>
          </a:xfrm>
        </p:spPr>
        <p:txBody>
          <a:bodyPr anchor="ctr">
            <a:normAutofit/>
          </a:bodyPr>
          <a:lstStyle>
            <a:lvl1pPr algn="ctr">
              <a:defRPr sz="7200" b="0">
                <a:solidFill>
                  <a:schemeClr val="accent6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4E0D51-7402-4F39-B674-061E20FF99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4692" y="3356202"/>
            <a:ext cx="3972781" cy="365760"/>
          </a:xfrm>
        </p:spPr>
        <p:txBody>
          <a:bodyPr anchor="t">
            <a:noAutofit/>
          </a:bodyPr>
          <a:lstStyle>
            <a:lvl1pPr marL="0" indent="0" algn="r">
              <a:buNone/>
              <a:defRPr sz="1800" b="1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F8445044-959E-4C18-8641-A880B39ECA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30617" y="3356202"/>
            <a:ext cx="3972780" cy="821212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spcBef>
                <a:spcPts val="225"/>
              </a:spcBef>
              <a:buNone/>
              <a:defRPr sz="1400"/>
            </a:lvl1pPr>
            <a:lvl2pPr marL="342900" indent="0">
              <a:buNone/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04BD558C-ED5F-4970-A11F-6ADAA6E014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52792" y="3675336"/>
            <a:ext cx="3154680" cy="471082"/>
          </a:xfrm>
        </p:spPr>
        <p:txBody>
          <a:bodyPr anchor="t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 i="1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9ECCEE6-DD1D-4F76-9223-514F4666101F}"/>
              </a:ext>
            </a:extLst>
          </p:cNvPr>
          <p:cNvCxnSpPr>
            <a:cxnSpLocks/>
          </p:cNvCxnSpPr>
          <p:nvPr userDrawn="1"/>
        </p:nvCxnSpPr>
        <p:spPr>
          <a:xfrm>
            <a:off x="4572000" y="3375568"/>
            <a:ext cx="0" cy="801846"/>
          </a:xfrm>
          <a:prstGeom prst="line">
            <a:avLst/>
          </a:prstGeom>
          <a:ln w="38100">
            <a:solidFill>
              <a:srgbClr val="E9E3DC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259EBE23-F0B8-40C4-885A-FE961E8237C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994660" y="4959427"/>
            <a:ext cx="3154680" cy="6400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b="0">
                <a:solidFill>
                  <a:schemeClr val="tx1"/>
                </a:solidFill>
              </a:defRPr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22526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1148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2338C7B-563B-45FF-91E7-5A14B3D70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508" y="548640"/>
            <a:ext cx="7872984" cy="114204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32295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7796" y="548644"/>
            <a:ext cx="6668007" cy="256222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8367" y="3771897"/>
            <a:ext cx="6664581" cy="2177894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D6C79AC-3A73-46BA-A9ED-8464A669A421}"/>
              </a:ext>
            </a:extLst>
          </p:cNvPr>
          <p:cNvCxnSpPr/>
          <p:nvPr userDrawn="1"/>
        </p:nvCxnSpPr>
        <p:spPr>
          <a:xfrm>
            <a:off x="719323" y="3429000"/>
            <a:ext cx="907256" cy="0"/>
          </a:xfrm>
          <a:prstGeom prst="line">
            <a:avLst/>
          </a:prstGeom>
          <a:ln w="57150">
            <a:solidFill>
              <a:srgbClr val="E9E3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7299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737610" cy="41148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7743" y="1825625"/>
            <a:ext cx="3737609" cy="41148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C0E3849-3DA0-4821-AA99-0286C7BDE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367" y="548640"/>
            <a:ext cx="7871270" cy="1142048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365265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B9BC8FF-3A8E-4460-A5BF-4C3F720410AF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42366" y="1819280"/>
            <a:ext cx="2468880" cy="4130517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B34D57E-ECA2-4186-9DCB-6C19BD1309BD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340561" y="1819279"/>
            <a:ext cx="2468880" cy="4130517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C9B39249-80D0-4650-A739-BEC5B5240FEC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038755" y="1819279"/>
            <a:ext cx="2468880" cy="4130517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C19EAC2-9F46-4D7F-9C3D-9FE7360ED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367" y="548640"/>
            <a:ext cx="7871270" cy="1142048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543717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BA8EFCF-0251-4014-9D85-6625151EA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367" y="548640"/>
            <a:ext cx="7871270" cy="1142048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51084840"/>
      </p:ext>
    </p:extLst>
  </p:cSld>
  <p:clrMapOvr>
    <a:masterClrMapping/>
  </p:clrMapOvr>
  <p:hf hd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6C9414F0-F951-4741-BDC8-B8A0AEC8B640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35509" y="3218847"/>
            <a:ext cx="3789332" cy="2286000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75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12">
            <a:extLst>
              <a:ext uri="{FF2B5EF4-FFF2-40B4-BE49-F238E27FC236}">
                <a16:creationId xmlns:a16="http://schemas.microsoft.com/office/drawing/2014/main" id="{5995554A-6C8D-4F00-9BCD-F8F600EF3D27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719641" y="3218847"/>
            <a:ext cx="3788853" cy="2286000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750"/>
            </a:lvl5pPr>
          </a:lstStyle>
          <a:p>
            <a:pPr lvl="0"/>
            <a:r>
              <a:rPr lang="en-US" dirty="0"/>
              <a:t>Click</a:t>
            </a:r>
          </a:p>
          <a:p>
            <a:pPr lvl="0"/>
            <a:r>
              <a:rPr lang="en-US" dirty="0"/>
              <a:t>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9FAD79E3-808B-4CBF-8A76-617066D96C0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35509" y="1818072"/>
            <a:ext cx="3789332" cy="1273401"/>
          </a:xfrm>
        </p:spPr>
        <p:txBody>
          <a:bodyPr anchor="b">
            <a:normAutofit/>
          </a:bodyPr>
          <a:lstStyle>
            <a:lvl1pPr marL="0" indent="0">
              <a:buNone/>
              <a:defRPr sz="2700" b="0"/>
            </a:lvl1pPr>
            <a:lvl2pPr marL="257168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DFEEACD6-5E0A-47AE-B52F-F1A6AF81402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719162" y="1818072"/>
            <a:ext cx="3789330" cy="1273401"/>
          </a:xfrm>
        </p:spPr>
        <p:txBody>
          <a:bodyPr anchor="b">
            <a:normAutofit/>
          </a:bodyPr>
          <a:lstStyle>
            <a:lvl1pPr marL="0" indent="0">
              <a:buNone/>
              <a:defRPr sz="2700" b="0"/>
            </a:lvl1pPr>
            <a:lvl2pPr marL="257168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92FBF04-0773-4AB1-9DF2-1992C00C4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508" y="548640"/>
            <a:ext cx="7872984" cy="114204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726585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B9BC8FF-3A8E-4460-A5BF-4C3F720410AF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42366" y="3218848"/>
            <a:ext cx="2468880" cy="2286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B34D57E-ECA2-4186-9DCB-6C19BD1309BD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340561" y="3218847"/>
            <a:ext cx="2468880" cy="2286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C9B39249-80D0-4650-A739-BEC5B5240FEC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038755" y="3218847"/>
            <a:ext cx="2468880" cy="2286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19">
            <a:extLst>
              <a:ext uri="{FF2B5EF4-FFF2-40B4-BE49-F238E27FC236}">
                <a16:creationId xmlns:a16="http://schemas.microsoft.com/office/drawing/2014/main" id="{5867E65C-747A-47D4-9DCF-E418381CD51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42366" y="1819280"/>
            <a:ext cx="2468880" cy="1272193"/>
          </a:xfrm>
        </p:spPr>
        <p:txBody>
          <a:bodyPr anchor="b">
            <a:noAutofit/>
          </a:bodyPr>
          <a:lstStyle>
            <a:lvl1pPr marL="0" indent="0">
              <a:buNone/>
              <a:defRPr sz="2700" b="0"/>
            </a:lvl1pPr>
            <a:lvl2pPr marL="257168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9">
            <a:extLst>
              <a:ext uri="{FF2B5EF4-FFF2-40B4-BE49-F238E27FC236}">
                <a16:creationId xmlns:a16="http://schemas.microsoft.com/office/drawing/2014/main" id="{D739209B-83D6-458D-9336-F963AF3A990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8755" y="1819280"/>
            <a:ext cx="2468880" cy="1272193"/>
          </a:xfrm>
        </p:spPr>
        <p:txBody>
          <a:bodyPr anchor="b">
            <a:noAutofit/>
          </a:bodyPr>
          <a:lstStyle>
            <a:lvl1pPr marL="0" indent="0">
              <a:buNone/>
              <a:defRPr sz="2700" b="0"/>
            </a:lvl1pPr>
            <a:lvl2pPr marL="257168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C19EAC2-9F46-4D7F-9C3D-9FE7360ED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367" y="548640"/>
            <a:ext cx="7871270" cy="1142048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9">
            <a:extLst>
              <a:ext uri="{FF2B5EF4-FFF2-40B4-BE49-F238E27FC236}">
                <a16:creationId xmlns:a16="http://schemas.microsoft.com/office/drawing/2014/main" id="{83EAE61E-E1C2-4882-91C9-5D815A6276F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340561" y="1819280"/>
            <a:ext cx="2468880" cy="1272193"/>
          </a:xfrm>
        </p:spPr>
        <p:txBody>
          <a:bodyPr anchor="b">
            <a:noAutofit/>
          </a:bodyPr>
          <a:lstStyle>
            <a:lvl1pPr marL="0" indent="0">
              <a:buNone/>
              <a:defRPr sz="2700" b="0"/>
            </a:lvl1pPr>
            <a:lvl2pPr marL="257168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850186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29B1548-0D1B-4118-B46F-9AC7DC68A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508" y="548640"/>
            <a:ext cx="7872984" cy="114204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173132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15898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B34D57E-ECA2-4186-9DCB-6C19BD1309BD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316129" y="914405"/>
            <a:ext cx="2523744" cy="5035391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C9B39249-80D0-4650-A739-BEC5B5240FEC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5989892" y="914405"/>
            <a:ext cx="2523744" cy="5035391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F3701E-33F6-411F-8E6E-F6654E545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510" y="908213"/>
            <a:ext cx="2535937" cy="5035391"/>
          </a:xfrm>
          <a:prstGeom prst="rect">
            <a:avLst/>
          </a:prstGeom>
        </p:spPr>
        <p:txBody>
          <a:bodyPr anchor="t"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02853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CD75999-B599-4A23-8CC0-259BE0C32F29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2000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C4A5AE-9011-4B1C-A7B9-36435B10D92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Georgia Department of Community Affairs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1E31D6-98CC-46C3-8EF3-BCAE0E1E557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CAF254-72B9-406C-9E86-C9D983240C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B7723009-1AB1-40E8-935F-A59C441AC3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43000" y="1600200"/>
            <a:ext cx="6858000" cy="3657600"/>
          </a:xfrm>
        </p:spPr>
        <p:txBody>
          <a:bodyPr anchor="ctr">
            <a:normAutofit/>
          </a:bodyPr>
          <a:lstStyle>
            <a:lvl1pPr marL="0" indent="0" algn="l"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C5D80C-E77E-48E6-B1CE-26C3DB460535}"/>
              </a:ext>
            </a:extLst>
          </p:cNvPr>
          <p:cNvSpPr txBox="1"/>
          <p:nvPr userDrawn="1"/>
        </p:nvSpPr>
        <p:spPr>
          <a:xfrm>
            <a:off x="167640" y="2"/>
            <a:ext cx="1680210" cy="3370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299" dirty="0">
                <a:solidFill>
                  <a:schemeClr val="bg1"/>
                </a:solidFill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20537570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88B8CAA7-BC28-474E-B01B-C904EB17E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510" y="908213"/>
            <a:ext cx="2535937" cy="5035391"/>
          </a:xfrm>
          <a:prstGeom prst="rect">
            <a:avLst/>
          </a:prstGeom>
        </p:spPr>
        <p:txBody>
          <a:bodyPr anchor="t"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D713A0D8-85D3-4C92-A792-1EED21E21CE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310128" y="914399"/>
            <a:ext cx="5198364" cy="50292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0618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tack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0EF590BC-48B3-424E-A966-F3834F896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510" y="908213"/>
            <a:ext cx="2535937" cy="5035391"/>
          </a:xfrm>
          <a:prstGeom prst="rect">
            <a:avLst/>
          </a:prstGeom>
        </p:spPr>
        <p:txBody>
          <a:bodyPr anchor="t"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57B7BE-5992-45D6-A717-64CF265914D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310128" y="914404"/>
            <a:ext cx="2523744" cy="242887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06C25227-CAE1-4B07-A365-2A0B7DE740B5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310128" y="3514731"/>
            <a:ext cx="2523744" cy="242887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BC3BEF09-6FE7-4C7D-AEB6-049278C1E28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5984748" y="914404"/>
            <a:ext cx="2523744" cy="242887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E358B05-8F4A-4DC6-97EE-C05FBA2FE817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984748" y="3514731"/>
            <a:ext cx="2523744" cy="242887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6905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Stack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97D0B630-64D0-4062-A981-19F14C5D4457}"/>
              </a:ext>
            </a:extLst>
          </p:cNvPr>
          <p:cNvSpPr>
            <a:spLocks noGrp="1" noChangeAspect="1"/>
          </p:cNvSpPr>
          <p:nvPr>
            <p:ph sz="quarter" idx="20"/>
          </p:nvPr>
        </p:nvSpPr>
        <p:spPr>
          <a:xfrm>
            <a:off x="642366" y="3514731"/>
            <a:ext cx="2523744" cy="2428875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5EEDA71-AD8B-434F-B30A-6D06A1944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510" y="908214"/>
            <a:ext cx="2535937" cy="2428875"/>
          </a:xfrm>
          <a:prstGeom prst="rect">
            <a:avLst/>
          </a:prstGeom>
        </p:spPr>
        <p:txBody>
          <a:bodyPr anchor="t"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23704545-C2FC-4595-9EDA-B59CC04C174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310128" y="914404"/>
            <a:ext cx="2523744" cy="242887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5BECF1E6-819D-4B8D-BA74-3FCDA6C7806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310128" y="3514731"/>
            <a:ext cx="2523744" cy="242887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735023A1-72B2-4A6D-B0F4-ECFC3900A17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5984748" y="914404"/>
            <a:ext cx="2523744" cy="242887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F199D1AC-68B2-47B9-9917-77BDC12DBA48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984748" y="3514731"/>
            <a:ext cx="2523744" cy="242887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39214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Stack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B9BC8FF-3A8E-4460-A5BF-4C3F720410AF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42366" y="914405"/>
            <a:ext cx="2523744" cy="2428875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B34D57E-ECA2-4186-9DCB-6C19BD1309BD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316844" y="914405"/>
            <a:ext cx="2523744" cy="2428875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C9B39249-80D0-4650-A739-BEC5B5240FEC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5991322" y="914405"/>
            <a:ext cx="2523744" cy="2428875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745B4A4F-3893-499A-9BEA-8F0B7E3F0FE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3316843" y="3514731"/>
            <a:ext cx="5198222" cy="2428875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1B348BD-02A1-4A57-B741-F97E61565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510" y="3514729"/>
            <a:ext cx="2535937" cy="2428875"/>
          </a:xfrm>
          <a:prstGeom prst="rect">
            <a:avLst/>
          </a:prstGeom>
        </p:spPr>
        <p:txBody>
          <a:bodyPr anchor="t"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351482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,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745B4A4F-3893-499A-9BEA-8F0B7E3F0FE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3316844" y="3514731"/>
            <a:ext cx="2523744" cy="2428875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ECFCE8A3-CA5F-4B5C-9F65-01659461015C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5991322" y="3514731"/>
            <a:ext cx="2523744" cy="2428875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0C60512-C666-4DB3-B4D7-EABD5C108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510" y="3514729"/>
            <a:ext cx="2535937" cy="2428875"/>
          </a:xfrm>
          <a:prstGeom prst="rect">
            <a:avLst/>
          </a:prstGeom>
        </p:spPr>
        <p:txBody>
          <a:bodyPr anchor="t"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E1174059-3958-44C6-980A-7B376B9DD3E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5508" y="908210"/>
            <a:ext cx="7872984" cy="2435064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390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3274A4B1-8B4D-AD8C-A527-4D590BB6C44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48809" y="2764677"/>
            <a:ext cx="905256" cy="90525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 marL="0" indent="0">
              <a:buNone/>
              <a:defRPr lang="en-US" sz="825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1810C904-F55B-7A7C-CFEE-F892A0E01DE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75319" y="2763293"/>
            <a:ext cx="905256" cy="90525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 marL="0" indent="0">
              <a:buNone/>
              <a:defRPr lang="en-US" sz="825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C77AEB22-020B-F6CE-3C50-669489A38A5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119372" y="2810583"/>
            <a:ext cx="905256" cy="90525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 marL="0" indent="0">
              <a:buNone/>
              <a:defRPr lang="en-US" sz="825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6979DC04-0C71-6F6E-AA4F-673445ADB60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26430" y="2763293"/>
            <a:ext cx="905256" cy="90525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 marL="0" indent="0">
              <a:buNone/>
              <a:defRPr lang="en-US" sz="825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8650B4E8-3C98-7144-C340-C6D24AF00DB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375779" y="2744997"/>
            <a:ext cx="905256" cy="90525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 marL="0" indent="0">
              <a:buNone/>
              <a:defRPr lang="en-US" sz="825" dirty="0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7" name="Text Placeholder 39">
            <a:extLst>
              <a:ext uri="{FF2B5EF4-FFF2-40B4-BE49-F238E27FC236}">
                <a16:creationId xmlns:a16="http://schemas.microsoft.com/office/drawing/2014/main" id="{3E65F5D0-1347-F2CA-1AC1-6D1A53EC52C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7663" y="4123944"/>
            <a:ext cx="1028700" cy="365760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35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39">
            <a:extLst>
              <a:ext uri="{FF2B5EF4-FFF2-40B4-BE49-F238E27FC236}">
                <a16:creationId xmlns:a16="http://schemas.microsoft.com/office/drawing/2014/main" id="{BE68704E-A8DC-AC90-F667-6FEE13C3E65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95730" y="4498853"/>
            <a:ext cx="1021842" cy="954107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05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39">
            <a:extLst>
              <a:ext uri="{FF2B5EF4-FFF2-40B4-BE49-F238E27FC236}">
                <a16:creationId xmlns:a16="http://schemas.microsoft.com/office/drawing/2014/main" id="{3F5AC1ED-89A8-B725-6256-728470F9EAE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414016" y="4123944"/>
            <a:ext cx="1028700" cy="365760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35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0" name="Text Placeholder 39">
            <a:extLst>
              <a:ext uri="{FF2B5EF4-FFF2-40B4-BE49-F238E27FC236}">
                <a16:creationId xmlns:a16="http://schemas.microsoft.com/office/drawing/2014/main" id="{F3CCCAA1-05AF-631C-A3C9-6624A1EC81D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414016" y="4498853"/>
            <a:ext cx="1021842" cy="954107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05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1" name="Text Placeholder 39">
            <a:extLst>
              <a:ext uri="{FF2B5EF4-FFF2-40B4-BE49-F238E27FC236}">
                <a16:creationId xmlns:a16="http://schemas.microsoft.com/office/drawing/2014/main" id="{0863D880-3EE8-64D4-08CB-DB860ED6AAB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053078" y="4123944"/>
            <a:ext cx="1028700" cy="365760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35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2" name="Text Placeholder 39">
            <a:extLst>
              <a:ext uri="{FF2B5EF4-FFF2-40B4-BE49-F238E27FC236}">
                <a16:creationId xmlns:a16="http://schemas.microsoft.com/office/drawing/2014/main" id="{8C74E023-D18E-6039-1DE0-9A2BB63F429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053078" y="4498853"/>
            <a:ext cx="1021842" cy="954107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05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3" name="Text Placeholder 39">
            <a:extLst>
              <a:ext uri="{FF2B5EF4-FFF2-40B4-BE49-F238E27FC236}">
                <a16:creationId xmlns:a16="http://schemas.microsoft.com/office/drawing/2014/main" id="{7299E6A2-D3C9-DE9A-B1C7-F97C864DDFD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664708" y="4123944"/>
            <a:ext cx="1028700" cy="365760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35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4" name="Text Placeholder 39">
            <a:extLst>
              <a:ext uri="{FF2B5EF4-FFF2-40B4-BE49-F238E27FC236}">
                <a16:creationId xmlns:a16="http://schemas.microsoft.com/office/drawing/2014/main" id="{AD547EE1-5C3B-2287-B9E3-9F0376DF306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664708" y="4498853"/>
            <a:ext cx="1021842" cy="954107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05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5" name="Text Placeholder 39">
            <a:extLst>
              <a:ext uri="{FF2B5EF4-FFF2-40B4-BE49-F238E27FC236}">
                <a16:creationId xmlns:a16="http://schemas.microsoft.com/office/drawing/2014/main" id="{4B62DCAF-9B73-498E-0829-9496E739183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7317486" y="4123944"/>
            <a:ext cx="1028700" cy="365760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35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6" name="Text Placeholder 39">
            <a:extLst>
              <a:ext uri="{FF2B5EF4-FFF2-40B4-BE49-F238E27FC236}">
                <a16:creationId xmlns:a16="http://schemas.microsoft.com/office/drawing/2014/main" id="{B6877860-2940-382D-E00F-3B733A253F8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7317486" y="4498853"/>
            <a:ext cx="1021842" cy="954107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05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8A238256-237D-24D6-5A38-E198DB1EB604}"/>
              </a:ext>
            </a:extLst>
          </p:cNvPr>
          <p:cNvCxnSpPr>
            <a:cxnSpLocks/>
          </p:cNvCxnSpPr>
          <p:nvPr userDrawn="1"/>
        </p:nvCxnSpPr>
        <p:spPr>
          <a:xfrm flipV="1">
            <a:off x="780957" y="2393357"/>
            <a:ext cx="534430" cy="12939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58A92CDD-5053-BFA6-FEE3-50FFA7D6EE81}"/>
              </a:ext>
            </a:extLst>
          </p:cNvPr>
          <p:cNvCxnSpPr>
            <a:cxnSpLocks/>
          </p:cNvCxnSpPr>
          <p:nvPr userDrawn="1"/>
        </p:nvCxnSpPr>
        <p:spPr>
          <a:xfrm>
            <a:off x="1315387" y="2393352"/>
            <a:ext cx="1627838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8AC28C8B-11F4-0BED-1FE8-E10E4DD3030A}"/>
              </a:ext>
            </a:extLst>
          </p:cNvPr>
          <p:cNvCxnSpPr>
            <a:cxnSpLocks/>
          </p:cNvCxnSpPr>
          <p:nvPr userDrawn="1"/>
        </p:nvCxnSpPr>
        <p:spPr>
          <a:xfrm>
            <a:off x="2943227" y="2391883"/>
            <a:ext cx="1628775" cy="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EF058929-9E17-5F0C-C475-EBB62C0D1468}"/>
              </a:ext>
            </a:extLst>
          </p:cNvPr>
          <p:cNvCxnSpPr>
            <a:cxnSpLocks/>
          </p:cNvCxnSpPr>
          <p:nvPr userDrawn="1"/>
        </p:nvCxnSpPr>
        <p:spPr>
          <a:xfrm>
            <a:off x="4572001" y="2391883"/>
            <a:ext cx="1621136" cy="14408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17667C6C-7D88-4368-2395-8414D68B5C3B}"/>
              </a:ext>
            </a:extLst>
          </p:cNvPr>
          <p:cNvCxnSpPr>
            <a:cxnSpLocks/>
          </p:cNvCxnSpPr>
          <p:nvPr userDrawn="1"/>
        </p:nvCxnSpPr>
        <p:spPr>
          <a:xfrm>
            <a:off x="6193137" y="2402544"/>
            <a:ext cx="1641898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D9354D76-073A-C99D-A74A-389343736C7D}"/>
              </a:ext>
            </a:extLst>
          </p:cNvPr>
          <p:cNvCxnSpPr>
            <a:cxnSpLocks/>
          </p:cNvCxnSpPr>
          <p:nvPr userDrawn="1"/>
        </p:nvCxnSpPr>
        <p:spPr>
          <a:xfrm>
            <a:off x="7835034" y="2398796"/>
            <a:ext cx="5014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 Placeholder 88">
            <a:extLst>
              <a:ext uri="{FF2B5EF4-FFF2-40B4-BE49-F238E27FC236}">
                <a16:creationId xmlns:a16="http://schemas.microsoft.com/office/drawing/2014/main" id="{F16DF89E-D658-4FD6-396D-5BDB8D50DCF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222913" y="2287828"/>
            <a:ext cx="157047" cy="209396"/>
          </a:xfrm>
          <a:custGeom>
            <a:avLst/>
            <a:gdLst>
              <a:gd name="connsiteX0" fmla="*/ 104698 w 209396"/>
              <a:gd name="connsiteY0" fmla="*/ 0 h 209396"/>
              <a:gd name="connsiteX1" fmla="*/ 209396 w 209396"/>
              <a:gd name="connsiteY1" fmla="*/ 104698 h 209396"/>
              <a:gd name="connsiteX2" fmla="*/ 104698 w 209396"/>
              <a:gd name="connsiteY2" fmla="*/ 209396 h 209396"/>
              <a:gd name="connsiteX3" fmla="*/ 0 w 209396"/>
              <a:gd name="connsiteY3" fmla="*/ 104698 h 209396"/>
              <a:gd name="connsiteX4" fmla="*/ 104698 w 209396"/>
              <a:gd name="connsiteY4" fmla="*/ 0 h 209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396" h="209396">
                <a:moveTo>
                  <a:pt x="104698" y="0"/>
                </a:moveTo>
                <a:cubicBezTo>
                  <a:pt x="162521" y="0"/>
                  <a:pt x="209396" y="46875"/>
                  <a:pt x="209396" y="104698"/>
                </a:cubicBezTo>
                <a:cubicBezTo>
                  <a:pt x="209396" y="162521"/>
                  <a:pt x="162521" y="209396"/>
                  <a:pt x="104698" y="209396"/>
                </a:cubicBezTo>
                <a:cubicBezTo>
                  <a:pt x="46875" y="209396"/>
                  <a:pt x="0" y="162521"/>
                  <a:pt x="0" y="104698"/>
                </a:cubicBezTo>
                <a:cubicBezTo>
                  <a:pt x="0" y="46875"/>
                  <a:pt x="46875" y="0"/>
                  <a:pt x="104698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88" name="Text Placeholder 87">
            <a:extLst>
              <a:ext uri="{FF2B5EF4-FFF2-40B4-BE49-F238E27FC236}">
                <a16:creationId xmlns:a16="http://schemas.microsoft.com/office/drawing/2014/main" id="{B15E5DF8-5D98-0B9D-2EA1-44D9BB4CDAD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853872" y="2292868"/>
            <a:ext cx="157047" cy="209396"/>
          </a:xfrm>
          <a:custGeom>
            <a:avLst/>
            <a:gdLst>
              <a:gd name="connsiteX0" fmla="*/ 104698 w 209396"/>
              <a:gd name="connsiteY0" fmla="*/ 0 h 209396"/>
              <a:gd name="connsiteX1" fmla="*/ 209396 w 209396"/>
              <a:gd name="connsiteY1" fmla="*/ 104698 h 209396"/>
              <a:gd name="connsiteX2" fmla="*/ 104698 w 209396"/>
              <a:gd name="connsiteY2" fmla="*/ 209396 h 209396"/>
              <a:gd name="connsiteX3" fmla="*/ 0 w 209396"/>
              <a:gd name="connsiteY3" fmla="*/ 104698 h 209396"/>
              <a:gd name="connsiteX4" fmla="*/ 104698 w 209396"/>
              <a:gd name="connsiteY4" fmla="*/ 0 h 209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396" h="209396">
                <a:moveTo>
                  <a:pt x="104698" y="0"/>
                </a:moveTo>
                <a:cubicBezTo>
                  <a:pt x="162521" y="0"/>
                  <a:pt x="209396" y="46875"/>
                  <a:pt x="209396" y="104698"/>
                </a:cubicBezTo>
                <a:cubicBezTo>
                  <a:pt x="209396" y="162521"/>
                  <a:pt x="162521" y="209396"/>
                  <a:pt x="104698" y="209396"/>
                </a:cubicBezTo>
                <a:cubicBezTo>
                  <a:pt x="46875" y="209396"/>
                  <a:pt x="0" y="162521"/>
                  <a:pt x="0" y="104698"/>
                </a:cubicBezTo>
                <a:cubicBezTo>
                  <a:pt x="0" y="46875"/>
                  <a:pt x="46875" y="0"/>
                  <a:pt x="104698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87" name="Text Placeholder 86">
            <a:extLst>
              <a:ext uri="{FF2B5EF4-FFF2-40B4-BE49-F238E27FC236}">
                <a16:creationId xmlns:a16="http://schemas.microsoft.com/office/drawing/2014/main" id="{143A506F-C19F-441F-4497-D86E9AB332F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488011" y="2288841"/>
            <a:ext cx="157047" cy="209396"/>
          </a:xfrm>
          <a:custGeom>
            <a:avLst/>
            <a:gdLst>
              <a:gd name="connsiteX0" fmla="*/ 104698 w 209396"/>
              <a:gd name="connsiteY0" fmla="*/ 0 h 209396"/>
              <a:gd name="connsiteX1" fmla="*/ 209396 w 209396"/>
              <a:gd name="connsiteY1" fmla="*/ 104698 h 209396"/>
              <a:gd name="connsiteX2" fmla="*/ 104698 w 209396"/>
              <a:gd name="connsiteY2" fmla="*/ 209396 h 209396"/>
              <a:gd name="connsiteX3" fmla="*/ 0 w 209396"/>
              <a:gd name="connsiteY3" fmla="*/ 104698 h 209396"/>
              <a:gd name="connsiteX4" fmla="*/ 104698 w 209396"/>
              <a:gd name="connsiteY4" fmla="*/ 0 h 209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396" h="209396">
                <a:moveTo>
                  <a:pt x="104698" y="0"/>
                </a:moveTo>
                <a:cubicBezTo>
                  <a:pt x="162521" y="0"/>
                  <a:pt x="209396" y="46875"/>
                  <a:pt x="209396" y="104698"/>
                </a:cubicBezTo>
                <a:cubicBezTo>
                  <a:pt x="209396" y="162521"/>
                  <a:pt x="162521" y="209396"/>
                  <a:pt x="104698" y="209396"/>
                </a:cubicBezTo>
                <a:cubicBezTo>
                  <a:pt x="46875" y="209396"/>
                  <a:pt x="0" y="162521"/>
                  <a:pt x="0" y="104698"/>
                </a:cubicBezTo>
                <a:cubicBezTo>
                  <a:pt x="0" y="46875"/>
                  <a:pt x="46875" y="0"/>
                  <a:pt x="104698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86" name="Text Placeholder 85">
            <a:extLst>
              <a:ext uri="{FF2B5EF4-FFF2-40B4-BE49-F238E27FC236}">
                <a16:creationId xmlns:a16="http://schemas.microsoft.com/office/drawing/2014/main" id="{44F32027-9269-C3DC-33AC-A69C99A8A0C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095767" y="2297879"/>
            <a:ext cx="157047" cy="209396"/>
          </a:xfrm>
          <a:custGeom>
            <a:avLst/>
            <a:gdLst>
              <a:gd name="connsiteX0" fmla="*/ 104698 w 209396"/>
              <a:gd name="connsiteY0" fmla="*/ 0 h 209396"/>
              <a:gd name="connsiteX1" fmla="*/ 209396 w 209396"/>
              <a:gd name="connsiteY1" fmla="*/ 104698 h 209396"/>
              <a:gd name="connsiteX2" fmla="*/ 104698 w 209396"/>
              <a:gd name="connsiteY2" fmla="*/ 209396 h 209396"/>
              <a:gd name="connsiteX3" fmla="*/ 0 w 209396"/>
              <a:gd name="connsiteY3" fmla="*/ 104698 h 209396"/>
              <a:gd name="connsiteX4" fmla="*/ 104698 w 209396"/>
              <a:gd name="connsiteY4" fmla="*/ 0 h 209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396" h="209396">
                <a:moveTo>
                  <a:pt x="104698" y="0"/>
                </a:moveTo>
                <a:cubicBezTo>
                  <a:pt x="162521" y="0"/>
                  <a:pt x="209396" y="46875"/>
                  <a:pt x="209396" y="104698"/>
                </a:cubicBezTo>
                <a:cubicBezTo>
                  <a:pt x="209396" y="162521"/>
                  <a:pt x="162521" y="209396"/>
                  <a:pt x="104698" y="209396"/>
                </a:cubicBezTo>
                <a:cubicBezTo>
                  <a:pt x="46875" y="209396"/>
                  <a:pt x="0" y="162521"/>
                  <a:pt x="0" y="104698"/>
                </a:cubicBezTo>
                <a:cubicBezTo>
                  <a:pt x="0" y="46875"/>
                  <a:pt x="46875" y="0"/>
                  <a:pt x="104698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85" name="Text Placeholder 84">
            <a:extLst>
              <a:ext uri="{FF2B5EF4-FFF2-40B4-BE49-F238E27FC236}">
                <a16:creationId xmlns:a16="http://schemas.microsoft.com/office/drawing/2014/main" id="{F3D9D69A-000C-EF97-2383-3A915A07BB2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756511" y="2290384"/>
            <a:ext cx="157047" cy="209396"/>
          </a:xfrm>
          <a:custGeom>
            <a:avLst/>
            <a:gdLst>
              <a:gd name="connsiteX0" fmla="*/ 104698 w 209396"/>
              <a:gd name="connsiteY0" fmla="*/ 0 h 209396"/>
              <a:gd name="connsiteX1" fmla="*/ 209396 w 209396"/>
              <a:gd name="connsiteY1" fmla="*/ 104698 h 209396"/>
              <a:gd name="connsiteX2" fmla="*/ 104698 w 209396"/>
              <a:gd name="connsiteY2" fmla="*/ 209396 h 209396"/>
              <a:gd name="connsiteX3" fmla="*/ 0 w 209396"/>
              <a:gd name="connsiteY3" fmla="*/ 104698 h 209396"/>
              <a:gd name="connsiteX4" fmla="*/ 104698 w 209396"/>
              <a:gd name="connsiteY4" fmla="*/ 0 h 209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396" h="209396">
                <a:moveTo>
                  <a:pt x="104698" y="0"/>
                </a:moveTo>
                <a:cubicBezTo>
                  <a:pt x="162521" y="0"/>
                  <a:pt x="209396" y="46875"/>
                  <a:pt x="209396" y="104698"/>
                </a:cubicBezTo>
                <a:cubicBezTo>
                  <a:pt x="209396" y="162521"/>
                  <a:pt x="162521" y="209396"/>
                  <a:pt x="104698" y="209396"/>
                </a:cubicBezTo>
                <a:cubicBezTo>
                  <a:pt x="46875" y="209396"/>
                  <a:pt x="0" y="162521"/>
                  <a:pt x="0" y="104698"/>
                </a:cubicBezTo>
                <a:cubicBezTo>
                  <a:pt x="0" y="46875"/>
                  <a:pt x="46875" y="0"/>
                  <a:pt x="104698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CE1BE77E-9301-43D2-B133-3F7543816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367" y="548640"/>
            <a:ext cx="7871270" cy="1142048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340631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6EB68C9D-2145-4CC0-9F00-198AA56E388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317" y="2664025"/>
            <a:ext cx="1440180" cy="1444752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974C254A-D1C1-7C23-7A97-D08B5EF74FC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793650" y="2664025"/>
            <a:ext cx="1440180" cy="1444752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FD22F399-84EB-DA43-D72E-972541FA68A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903763" y="2624857"/>
            <a:ext cx="1440180" cy="1444752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293D7505-3D5F-5EC7-DA15-D6C2DF6E286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006367" y="2624857"/>
            <a:ext cx="1440180" cy="1444752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95D410CB-8838-F5FE-B127-40EB466A162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21801" y="4507992"/>
            <a:ext cx="1851660" cy="3657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35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4AB9408A-B6CD-B62B-A40C-113C980EF1F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588601" y="4507992"/>
            <a:ext cx="1851660" cy="3657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35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61463C70-6782-0D6E-7762-61E56776264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698023" y="4507992"/>
            <a:ext cx="1851660" cy="3657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35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Text Placeholder 39">
            <a:extLst>
              <a:ext uri="{FF2B5EF4-FFF2-40B4-BE49-F238E27FC236}">
                <a16:creationId xmlns:a16="http://schemas.microsoft.com/office/drawing/2014/main" id="{E4A9BFDF-CD6B-DB2B-93AB-335CC2AE455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800627" y="4507992"/>
            <a:ext cx="1851660" cy="3657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35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id="{D4374427-D19A-E579-3D78-7A08CED4EE8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21801" y="4901184"/>
            <a:ext cx="1851660" cy="3657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05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Text Placeholder 39">
            <a:extLst>
              <a:ext uri="{FF2B5EF4-FFF2-40B4-BE49-F238E27FC236}">
                <a16:creationId xmlns:a16="http://schemas.microsoft.com/office/drawing/2014/main" id="{1F400EB7-1FDE-3683-C9B4-63413EE5EA4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588601" y="4901184"/>
            <a:ext cx="1851660" cy="3657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05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39">
            <a:extLst>
              <a:ext uri="{FF2B5EF4-FFF2-40B4-BE49-F238E27FC236}">
                <a16:creationId xmlns:a16="http://schemas.microsoft.com/office/drawing/2014/main" id="{5D8F7F98-168C-5B0E-F2F8-A4AD7BA597D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698023" y="4901184"/>
            <a:ext cx="1851660" cy="3657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05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Text Placeholder 39">
            <a:extLst>
              <a:ext uri="{FF2B5EF4-FFF2-40B4-BE49-F238E27FC236}">
                <a16:creationId xmlns:a16="http://schemas.microsoft.com/office/drawing/2014/main" id="{C5A299EB-BF79-F241-A67B-AD318037BB5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800627" y="4901184"/>
            <a:ext cx="1851660" cy="3657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05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B6C07B7-1A77-4DA1-AC2E-8D69016DD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367" y="548640"/>
            <a:ext cx="7871270" cy="1142048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71092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CD75999-B599-4A23-8CC0-259BE0C32F29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C4A5AE-9011-4B1C-A7B9-36435B10D92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Georgia Department of Community Affairs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1E31D6-98CC-46C3-8EF3-BCAE0E1E557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CAF254-72B9-406C-9E86-C9D983240C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B7723009-1AB1-40E8-935F-A59C441AC3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43000" y="1600200"/>
            <a:ext cx="6858000" cy="3657600"/>
          </a:xfrm>
        </p:spPr>
        <p:txBody>
          <a:bodyPr anchor="ctr">
            <a:normAutofit/>
          </a:bodyPr>
          <a:lstStyle>
            <a:lvl1pPr marL="0" indent="0" algn="l"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C5D80C-E77E-48E6-B1CE-26C3DB460535}"/>
              </a:ext>
            </a:extLst>
          </p:cNvPr>
          <p:cNvSpPr txBox="1"/>
          <p:nvPr userDrawn="1"/>
        </p:nvSpPr>
        <p:spPr>
          <a:xfrm>
            <a:off x="167640" y="2"/>
            <a:ext cx="1680210" cy="3370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299" dirty="0">
                <a:solidFill>
                  <a:schemeClr val="bg1"/>
                </a:solidFill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3668371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7A9F8241-5F32-487E-A848-83F2E0C71E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" y="0"/>
            <a:ext cx="9143999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C4F66C-FB46-45B9-8206-4DE86B99AA9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Georgia Department of Community Affairs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8C8336-9E94-4380-96D7-2388EC76DA7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CAF254-72B9-406C-9E86-C9D983240C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6722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98D23CB-6276-4551-B081-9583D54AF9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17720" y="0"/>
            <a:ext cx="4526280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7A9F8241-5F32-487E-A848-83F2E0C71E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4526280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7F84428-91D2-49CF-B4BF-80CD750CBB7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Georgia Department of Community Affairs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65BC11-E44D-4B53-A090-017C11571C2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CAF254-72B9-406C-9E86-C9D983240C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9435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98D23CB-6276-4551-B081-9583D54AF9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17720" y="-1"/>
            <a:ext cx="4526280" cy="3355848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7A9F8241-5F32-487E-A848-83F2E0C71E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-1"/>
            <a:ext cx="4526280" cy="3355848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C2AE5AE4-EAC1-4FAD-8ACB-EDC50CFCD4D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17720" y="3502152"/>
            <a:ext cx="4526280" cy="3355848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431124D4-E78E-489D-A6CB-3E98B9D7C8C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" y="3502152"/>
            <a:ext cx="4526280" cy="3355848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20BD415-C1DB-44A5-B49B-6FD2363534E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Georgia Department of Community Affairs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2FFEC9-D3C8-420C-818D-1549E53CA035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CAF254-72B9-406C-9E86-C9D983240C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3476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wo Content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98D23CB-6276-4551-B081-9583D54AF9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25146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77AEC52-4486-4405-80BC-EFCC9A410F5C}"/>
              </a:ext>
            </a:extLst>
          </p:cNvPr>
          <p:cNvSpPr/>
          <p:nvPr userDrawn="1"/>
        </p:nvSpPr>
        <p:spPr>
          <a:xfrm>
            <a:off x="0" y="2651760"/>
            <a:ext cx="9144000" cy="420624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E5721CF6-76AC-44FE-B16F-D734312D7DA3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777743" y="3152775"/>
            <a:ext cx="3897629" cy="2743200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35BC66-8B10-4093-9779-5C79A7910D63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Georgia Department of Community Affairs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3470219-9A4B-4B0C-92DE-7B4C6B7736E8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CAF254-72B9-406C-9E86-C9D983240C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B387EAB-07EE-4092-BBBD-F3E2585DD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058" y="3163250"/>
            <a:ext cx="3895344" cy="2743200"/>
          </a:xfrm>
        </p:spPr>
        <p:txBody>
          <a:bodyPr anchor="t"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953855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hree Content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98D23CB-6276-4551-B081-9583D54AF9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25146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77AEC52-4486-4405-80BC-EFCC9A410F5C}"/>
              </a:ext>
            </a:extLst>
          </p:cNvPr>
          <p:cNvSpPr/>
          <p:nvPr userDrawn="1"/>
        </p:nvSpPr>
        <p:spPr>
          <a:xfrm>
            <a:off x="0" y="2651760"/>
            <a:ext cx="9144000" cy="420624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600627A3-DBFC-4675-A554-0F916EDEF118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337560" y="3191827"/>
            <a:ext cx="2468880" cy="2743200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14DB50D8-02C0-422F-AA8F-F94A15F7CC4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222207" y="3191827"/>
            <a:ext cx="2468880" cy="2743200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17B384-2A6E-4D45-9B02-D74040A3EB07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Georgia Department of Community Affairs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7056475-7420-4D27-B542-CF28BA493A0E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CAF254-72B9-406C-9E86-C9D983240C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95FBAD9-43F1-4D18-B356-13961348A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914" y="3191827"/>
            <a:ext cx="2468880" cy="2757964"/>
          </a:xfrm>
        </p:spPr>
        <p:txBody>
          <a:bodyPr anchor="t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85905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0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BBC9BD-3806-4E16-A033-BEFF03F49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DF6EF7-3E42-4B71-91DF-101AD36185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44353A-A281-43AA-9C67-B482E6F0B8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9783" y="61077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Georgia Department of Community </a:t>
            </a:r>
            <a:r>
              <a:rPr lang="en-US" dirty="0">
                <a:solidFill>
                  <a:srgbClr val="898989"/>
                </a:solidFill>
              </a:rPr>
              <a:t>Affairs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67F7F0A-A3E2-4A86-9EB6-120D8E3306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86750" y="5949796"/>
            <a:ext cx="457200" cy="6810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CAF254-72B9-406C-9E86-C9D983240C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618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98" r:id="rId2"/>
    <p:sldLayoutId id="2147483660" r:id="rId3"/>
    <p:sldLayoutId id="2147483779" r:id="rId4"/>
    <p:sldLayoutId id="2147483768" r:id="rId5"/>
    <p:sldLayoutId id="2147483770" r:id="rId6"/>
    <p:sldLayoutId id="2147483769" r:id="rId7"/>
    <p:sldLayoutId id="2147483747" r:id="rId8"/>
    <p:sldLayoutId id="2147483751" r:id="rId9"/>
    <p:sldLayoutId id="2147483670" r:id="rId10"/>
    <p:sldLayoutId id="2147483762" r:id="rId11"/>
    <p:sldLayoutId id="2147483745" r:id="rId12"/>
    <p:sldLayoutId id="2147483746" r:id="rId13"/>
    <p:sldLayoutId id="2147483708" r:id="rId14"/>
    <p:sldLayoutId id="2147483761" r:id="rId15"/>
    <p:sldLayoutId id="2147483774" r:id="rId16"/>
    <p:sldLayoutId id="2147483732" r:id="rId17"/>
  </p:sldLayoutIdLst>
  <p:hf hdr="0" dt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27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Clr>
          <a:schemeClr val="accent1"/>
        </a:buClr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A642640-57DE-4233-9806-AA3D94A7FEFD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550190"/>
            <a:ext cx="7886700" cy="11404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4D89082D-1B13-4B68-898C-FF602334F68C}"/>
              </a:ext>
            </a:extLst>
          </p:cNvPr>
          <p:cNvSpPr txBox="1">
            <a:spLocks/>
          </p:cNvSpPr>
          <p:nvPr userDrawn="1"/>
        </p:nvSpPr>
        <p:spPr>
          <a:xfrm>
            <a:off x="467533" y="61077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7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Georgia Department of Community Affairs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726A88FF-AE87-4DB5-8ADF-1135E6A7A937}"/>
              </a:ext>
            </a:extLst>
          </p:cNvPr>
          <p:cNvSpPr txBox="1">
            <a:spLocks/>
          </p:cNvSpPr>
          <p:nvPr userDrawn="1"/>
        </p:nvSpPr>
        <p:spPr>
          <a:xfrm>
            <a:off x="8286750" y="5949796"/>
            <a:ext cx="457200" cy="6810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CAF254-72B9-406C-9E86-C9D983240C82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408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65" r:id="rId2"/>
    <p:sldLayoutId id="2147483696" r:id="rId3"/>
    <p:sldLayoutId id="2147483697" r:id="rId4"/>
    <p:sldLayoutId id="2147483698" r:id="rId5"/>
    <p:sldLayoutId id="2147483795" r:id="rId6"/>
    <p:sldLayoutId id="2147483788" r:id="rId7"/>
    <p:sldLayoutId id="2147483711" r:id="rId8"/>
    <p:sldLayoutId id="2147483753" r:id="rId9"/>
    <p:sldLayoutId id="2147483700" r:id="rId10"/>
    <p:sldLayoutId id="2147483790" r:id="rId11"/>
    <p:sldLayoutId id="2147483759" r:id="rId12"/>
    <p:sldLayoutId id="2147483758" r:id="rId13"/>
    <p:sldLayoutId id="2147483757" r:id="rId14"/>
    <p:sldLayoutId id="2147483754" r:id="rId15"/>
    <p:sldLayoutId id="2147483756" r:id="rId16"/>
    <p:sldLayoutId id="2147483755" r:id="rId17"/>
    <p:sldLayoutId id="2147483733" r:id="rId18"/>
    <p:sldLayoutId id="2147483734" r:id="rId1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0.png"/><Relationship Id="rId5" Type="http://schemas.openxmlformats.org/officeDocument/2006/relationships/image" Target="../media/image19.emf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mailto:ationalRegister@dca.ga.gov" TargetMode="External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mailto:nationalregister@dca.ga.gov" TargetMode="External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mailto:nationalregister@dca.ga.gov" TargetMode="External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mailto:nationalregister@dca.ga.gov" TargetMode="Externa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79529AF-FC32-4F7A-9BA9-360C4E59B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505" y="2566638"/>
            <a:ext cx="6677404" cy="847493"/>
          </a:xfrm>
        </p:spPr>
        <p:txBody>
          <a:bodyPr>
            <a:normAutofit fontScale="90000"/>
          </a:bodyPr>
          <a:lstStyle/>
          <a:p>
            <a:r>
              <a:rPr lang="en-US" dirty="0"/>
              <a:t>Historic Preservation 101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A6429C8-33D1-4C90-9A43-5DB80691B8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1505" y="3505201"/>
            <a:ext cx="6673973" cy="785235"/>
          </a:xfrm>
        </p:spPr>
        <p:txBody>
          <a:bodyPr/>
          <a:lstStyle/>
          <a:p>
            <a:r>
              <a:rPr lang="en-US" dirty="0"/>
              <a:t>Sandra Hall</a:t>
            </a:r>
          </a:p>
          <a:p>
            <a:r>
              <a:rPr lang="en-US" i="1" dirty="0"/>
              <a:t>Certified Local Government Coordinator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7D4159-D547-34ED-259C-FBD5A86A3E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0579" y="489171"/>
            <a:ext cx="4882841" cy="1668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6671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690B97-D93E-078E-8880-6803A6A482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BDB6C60B-D7F4-89A7-BDF6-99BCE0F5BD3C}"/>
              </a:ext>
            </a:extLst>
          </p:cNvPr>
          <p:cNvSpPr txBox="1">
            <a:spLocks/>
          </p:cNvSpPr>
          <p:nvPr/>
        </p:nvSpPr>
        <p:spPr>
          <a:xfrm>
            <a:off x="639194" y="587438"/>
            <a:ext cx="7865612" cy="51126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600"/>
              </a:spcAft>
              <a:buNone/>
            </a:pPr>
            <a:r>
              <a:rPr lang="en-US" altLang="en-US" sz="3200" b="1" u="sng" dirty="0">
                <a:latin typeface="Merriweather" panose="00000500000000000000" pitchFamily="2" charset="0"/>
              </a:rPr>
              <a:t>Certified Local Government Program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7A50E7-CD52-EA20-FF88-70E195BD7816}"/>
              </a:ext>
            </a:extLst>
          </p:cNvPr>
          <p:cNvSpPr txBox="1"/>
          <p:nvPr/>
        </p:nvSpPr>
        <p:spPr>
          <a:xfrm>
            <a:off x="4366437" y="1760423"/>
            <a:ext cx="430973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378" indent="-914378">
              <a:spcBef>
                <a:spcPct val="0"/>
              </a:spcBef>
              <a:buFont typeface="+mj-lt"/>
              <a:buAutoNum type="arabicPeriod"/>
              <a:defRPr/>
            </a:pPr>
            <a:endParaRPr lang="en-US" altLang="en-US" sz="1800" dirty="0">
              <a:solidFill>
                <a:srgbClr val="DDF1F5"/>
              </a:solidFill>
              <a:latin typeface="Merriweather" panose="00000500000000000000" pitchFamily="2" charset="0"/>
              <a:cs typeface="Arial" panose="020B0604020202020204" pitchFamily="34" charset="0"/>
            </a:endParaRPr>
          </a:p>
          <a:p>
            <a:pPr marL="914378" indent="-914378">
              <a:spcBef>
                <a:spcPct val="0"/>
              </a:spcBef>
              <a:buFont typeface="+mj-lt"/>
              <a:buAutoNum type="arabicPeriod"/>
              <a:defRPr/>
            </a:pPr>
            <a:r>
              <a:rPr lang="en-US" altLang="en-US" sz="1800" dirty="0">
                <a:latin typeface="Merriweather" panose="00000500000000000000" pitchFamily="2" charset="0"/>
                <a:ea typeface="Arial Unicode MS" panose="020B0604020202020204" pitchFamily="34" charset="-128"/>
                <a:cs typeface="Arial" panose="020B0604020202020204" pitchFamily="34" charset="0"/>
              </a:rPr>
              <a:t>Establish a Historic Preservation Commission</a:t>
            </a:r>
          </a:p>
          <a:p>
            <a:pPr marL="914378" indent="-914378">
              <a:spcBef>
                <a:spcPct val="0"/>
              </a:spcBef>
              <a:buFont typeface="+mj-lt"/>
              <a:buAutoNum type="arabicPeriod"/>
              <a:defRPr/>
            </a:pPr>
            <a:endParaRPr lang="en-US" altLang="en-US" sz="1800" dirty="0">
              <a:latin typeface="Merriweather" panose="00000500000000000000" pitchFamily="2" charset="0"/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 marL="914378" indent="-914378">
              <a:spcBef>
                <a:spcPct val="0"/>
              </a:spcBef>
              <a:buFont typeface="+mj-lt"/>
              <a:buAutoNum type="arabicPeriod"/>
              <a:defRPr/>
            </a:pPr>
            <a:r>
              <a:rPr lang="en-US" altLang="en-US" sz="1800" dirty="0">
                <a:latin typeface="Merriweather" panose="00000500000000000000" pitchFamily="2" charset="0"/>
                <a:ea typeface="Arial Unicode MS" panose="020B0604020202020204" pitchFamily="34" charset="-128"/>
                <a:cs typeface="Arial" panose="020B0604020202020204" pitchFamily="34" charset="0"/>
              </a:rPr>
              <a:t>Enforce State and Local Legislation for Designation and Protection of Historic Properties</a:t>
            </a:r>
          </a:p>
          <a:p>
            <a:pPr marL="914378" indent="-914378">
              <a:spcBef>
                <a:spcPct val="0"/>
              </a:spcBef>
              <a:buFont typeface="+mj-lt"/>
              <a:buAutoNum type="arabicPeriod"/>
              <a:defRPr/>
            </a:pPr>
            <a:endParaRPr lang="en-US" altLang="en-US" sz="1800" dirty="0">
              <a:latin typeface="Merriweather" panose="00000500000000000000" pitchFamily="2" charset="0"/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 marL="914378" indent="-914378">
              <a:spcBef>
                <a:spcPct val="0"/>
              </a:spcBef>
              <a:buFont typeface="+mj-lt"/>
              <a:buAutoNum type="arabicPeriod"/>
              <a:defRPr/>
            </a:pPr>
            <a:r>
              <a:rPr lang="en-US" altLang="en-US" sz="1800" dirty="0">
                <a:latin typeface="Merriweather" panose="00000500000000000000" pitchFamily="2" charset="0"/>
                <a:ea typeface="Arial Unicode MS" panose="020B0604020202020204" pitchFamily="34" charset="-128"/>
                <a:cs typeface="Arial" panose="020B0604020202020204" pitchFamily="34" charset="0"/>
              </a:rPr>
              <a:t>Maintain a System for Survey and Inventory</a:t>
            </a:r>
          </a:p>
          <a:p>
            <a:pPr marL="914378" indent="-914378">
              <a:spcBef>
                <a:spcPct val="0"/>
              </a:spcBef>
              <a:buFont typeface="+mj-lt"/>
              <a:buAutoNum type="arabicPeriod"/>
              <a:defRPr/>
            </a:pPr>
            <a:endParaRPr lang="en-US" altLang="en-US" sz="1800" dirty="0">
              <a:latin typeface="Merriweather" panose="00000500000000000000" pitchFamily="2" charset="0"/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 marL="914378" indent="-914378">
              <a:spcBef>
                <a:spcPct val="0"/>
              </a:spcBef>
              <a:buFont typeface="+mj-lt"/>
              <a:buAutoNum type="arabicPeriod"/>
              <a:defRPr/>
            </a:pPr>
            <a:r>
              <a:rPr lang="en-US" altLang="en-US" sz="1800" dirty="0">
                <a:latin typeface="Merriweather" panose="00000500000000000000" pitchFamily="2" charset="0"/>
                <a:ea typeface="Arial Unicode MS" panose="020B0604020202020204" pitchFamily="34" charset="-128"/>
                <a:cs typeface="Arial" panose="020B0604020202020204" pitchFamily="34" charset="0"/>
              </a:rPr>
              <a:t>Provide for Public Participation</a:t>
            </a:r>
            <a:endParaRPr lang="en-US" altLang="en-US" sz="1800" dirty="0">
              <a:latin typeface="Merriweather" panose="00000500000000000000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spcBef>
                <a:spcPct val="0"/>
              </a:spcBef>
            </a:pPr>
            <a:endParaRPr lang="en-US" altLang="en-US" sz="1800" b="1" dirty="0">
              <a:solidFill>
                <a:srgbClr val="1D3456"/>
              </a:solidFill>
              <a:latin typeface="+mn-lt"/>
              <a:ea typeface="Arial Unicode MS" pitchFamily="34" charset="-128"/>
              <a:cs typeface="Arial" panose="020B0604020202020204" pitchFamily="34" charset="0"/>
            </a:endParaRPr>
          </a:p>
        </p:txBody>
      </p:sp>
      <p:pic>
        <p:nvPicPr>
          <p:cNvPr id="2" name="Picture 5" descr="https://upload.wikimedia.org/wikipedia/commons/thumb/c/c5/US-NationalParkService-ShadedLogo.svg/2000px-US-NationalParkService-ShadedLogo.svg.png">
            <a:extLst>
              <a:ext uri="{FF2B5EF4-FFF2-40B4-BE49-F238E27FC236}">
                <a16:creationId xmlns:a16="http://schemas.microsoft.com/office/drawing/2014/main" id="{747A2932-90AD-CE47-FCE1-E3F1864544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300" y="1871329"/>
            <a:ext cx="2943831" cy="3833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4BA3E271-7F28-2D7C-CF53-A96A94E5BFFE}"/>
              </a:ext>
            </a:extLst>
          </p:cNvPr>
          <p:cNvSpPr txBox="1">
            <a:spLocks/>
          </p:cNvSpPr>
          <p:nvPr/>
        </p:nvSpPr>
        <p:spPr>
          <a:xfrm>
            <a:off x="639194" y="1041991"/>
            <a:ext cx="6307411" cy="51126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600"/>
              </a:spcAft>
              <a:buNone/>
            </a:pPr>
            <a:r>
              <a:rPr lang="en-US" altLang="en-US" sz="2800" b="1" dirty="0">
                <a:latin typeface="Merriweather" panose="00000500000000000000" pitchFamily="2" charset="0"/>
              </a:rPr>
              <a:t>Federal Program Requirements</a:t>
            </a:r>
          </a:p>
        </p:txBody>
      </p:sp>
    </p:spTree>
    <p:extLst>
      <p:ext uri="{BB962C8B-B14F-4D97-AF65-F5344CB8AC3E}">
        <p14:creationId xmlns:p14="http://schemas.microsoft.com/office/powerpoint/2010/main" val="27739344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F19D43-99CC-CBF8-7697-58F8C958E5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EB822CC0-15F9-5224-31C5-2142715CBAA5}"/>
              </a:ext>
            </a:extLst>
          </p:cNvPr>
          <p:cNvSpPr txBox="1">
            <a:spLocks/>
          </p:cNvSpPr>
          <p:nvPr/>
        </p:nvSpPr>
        <p:spPr>
          <a:xfrm>
            <a:off x="639194" y="587438"/>
            <a:ext cx="7865612" cy="51126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600"/>
              </a:spcAft>
              <a:buNone/>
            </a:pPr>
            <a:r>
              <a:rPr lang="en-US" altLang="en-US" sz="3200" b="1" u="sng" dirty="0">
                <a:latin typeface="Merriweather" panose="00000500000000000000" pitchFamily="2" charset="0"/>
              </a:rPr>
              <a:t>Certified Local Government Program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4F68B4-D0D1-3831-4F5D-3E25048C9723}"/>
              </a:ext>
            </a:extLst>
          </p:cNvPr>
          <p:cNvSpPr txBox="1"/>
          <p:nvPr/>
        </p:nvSpPr>
        <p:spPr>
          <a:xfrm>
            <a:off x="4475420" y="2399689"/>
            <a:ext cx="412011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378" indent="-914378">
              <a:spcBef>
                <a:spcPct val="0"/>
              </a:spcBef>
              <a:buFont typeface="+mj-lt"/>
              <a:buAutoNum type="arabicPeriod"/>
              <a:defRPr/>
            </a:pPr>
            <a:r>
              <a:rPr lang="en-US" altLang="en-US" sz="1800" dirty="0">
                <a:latin typeface="Merriweather" panose="00000500000000000000" pitchFamily="2" charset="0"/>
                <a:cs typeface="Arial" panose="020B0604020202020204" pitchFamily="34" charset="0"/>
              </a:rPr>
              <a:t>City Staff Contact</a:t>
            </a:r>
          </a:p>
          <a:p>
            <a:pPr marL="914378" indent="-914378">
              <a:spcBef>
                <a:spcPct val="0"/>
              </a:spcBef>
              <a:buFont typeface="+mj-lt"/>
              <a:buAutoNum type="arabicPeriod"/>
              <a:defRPr/>
            </a:pPr>
            <a:endParaRPr lang="en-US" altLang="en-US" sz="1800" dirty="0">
              <a:latin typeface="Merriweather" panose="00000500000000000000" pitchFamily="2" charset="0"/>
              <a:cs typeface="Arial" panose="020B0604020202020204" pitchFamily="34" charset="0"/>
            </a:endParaRPr>
          </a:p>
          <a:p>
            <a:pPr marL="914378" indent="-914378">
              <a:spcBef>
                <a:spcPct val="0"/>
              </a:spcBef>
              <a:buFont typeface="+mj-lt"/>
              <a:buAutoNum type="arabicPeriod"/>
              <a:defRPr/>
            </a:pPr>
            <a:endParaRPr lang="en-US" altLang="en-US" sz="1800" dirty="0">
              <a:latin typeface="Merriweather" panose="00000500000000000000" pitchFamily="2" charset="0"/>
              <a:cs typeface="Arial" panose="020B0604020202020204" pitchFamily="34" charset="0"/>
            </a:endParaRPr>
          </a:p>
          <a:p>
            <a:pPr marL="914378" indent="-914378">
              <a:spcBef>
                <a:spcPct val="0"/>
              </a:spcBef>
              <a:buFont typeface="+mj-lt"/>
              <a:buAutoNum type="arabicPeriod"/>
              <a:defRPr/>
            </a:pPr>
            <a:r>
              <a:rPr lang="en-US" altLang="en-US" sz="1800" dirty="0">
                <a:latin typeface="Merriweather" panose="00000500000000000000" pitchFamily="2" charset="0"/>
                <a:cs typeface="Arial" panose="020B0604020202020204" pitchFamily="34" charset="0"/>
              </a:rPr>
              <a:t>Commission Training</a:t>
            </a:r>
          </a:p>
          <a:p>
            <a:pPr marL="914378" indent="-914378">
              <a:spcBef>
                <a:spcPct val="0"/>
              </a:spcBef>
              <a:buFont typeface="+mj-lt"/>
              <a:buAutoNum type="arabicPeriod"/>
              <a:defRPr/>
            </a:pPr>
            <a:endParaRPr lang="en-US" altLang="en-US" sz="1800" dirty="0">
              <a:latin typeface="Merriweather" panose="00000500000000000000" pitchFamily="2" charset="0"/>
              <a:cs typeface="Arial" panose="020B0604020202020204" pitchFamily="34" charset="0"/>
            </a:endParaRPr>
          </a:p>
          <a:p>
            <a:pPr marL="914378" indent="-914378">
              <a:spcBef>
                <a:spcPct val="0"/>
              </a:spcBef>
              <a:buFont typeface="+mj-lt"/>
              <a:buAutoNum type="arabicPeriod"/>
              <a:defRPr/>
            </a:pPr>
            <a:endParaRPr lang="en-US" altLang="en-US" sz="1800" dirty="0">
              <a:latin typeface="Merriweather" panose="00000500000000000000" pitchFamily="2" charset="0"/>
              <a:cs typeface="Arial" panose="020B0604020202020204" pitchFamily="34" charset="0"/>
            </a:endParaRPr>
          </a:p>
          <a:p>
            <a:pPr marL="914378" indent="-914378">
              <a:spcBef>
                <a:spcPct val="0"/>
              </a:spcBef>
              <a:buFont typeface="+mj-lt"/>
              <a:buAutoNum type="arabicPeriod"/>
              <a:defRPr/>
            </a:pPr>
            <a:r>
              <a:rPr lang="en-US" altLang="en-US" sz="1800" dirty="0">
                <a:latin typeface="Merriweather" panose="00000500000000000000" pitchFamily="2" charset="0"/>
                <a:cs typeface="Arial" panose="020B0604020202020204" pitchFamily="34" charset="0"/>
              </a:rPr>
              <a:t>Evaluation</a:t>
            </a:r>
          </a:p>
          <a:p>
            <a:pPr marL="914378" indent="-914378">
              <a:spcBef>
                <a:spcPct val="0"/>
              </a:spcBef>
              <a:buFont typeface="+mj-lt"/>
              <a:buAutoNum type="arabicPeriod"/>
              <a:defRPr/>
            </a:pPr>
            <a:endParaRPr lang="en-US" altLang="en-US" sz="1800" dirty="0">
              <a:latin typeface="Merriweather" panose="00000500000000000000" pitchFamily="2" charset="0"/>
              <a:cs typeface="Arial" panose="020B0604020202020204" pitchFamily="34" charset="0"/>
            </a:endParaRPr>
          </a:p>
          <a:p>
            <a:pPr marL="914378" indent="-914378">
              <a:spcBef>
                <a:spcPct val="0"/>
              </a:spcBef>
              <a:buFont typeface="+mj-lt"/>
              <a:buAutoNum type="arabicPeriod"/>
              <a:defRPr/>
            </a:pPr>
            <a:endParaRPr lang="en-US" altLang="en-US" sz="1800" dirty="0">
              <a:latin typeface="Merriweather" panose="00000500000000000000" pitchFamily="2" charset="0"/>
              <a:cs typeface="Arial" panose="020B0604020202020204" pitchFamily="34" charset="0"/>
            </a:endParaRPr>
          </a:p>
          <a:p>
            <a:pPr marL="914378" indent="-914378">
              <a:spcBef>
                <a:spcPct val="0"/>
              </a:spcBef>
              <a:buFont typeface="+mj-lt"/>
              <a:buAutoNum type="arabicPeriod"/>
              <a:defRPr/>
            </a:pPr>
            <a:r>
              <a:rPr lang="en-US" altLang="en-US" sz="1800" dirty="0">
                <a:latin typeface="Merriweather" panose="00000500000000000000" pitchFamily="2" charset="0"/>
                <a:cs typeface="Arial" panose="020B0604020202020204" pitchFamily="34" charset="0"/>
              </a:rPr>
              <a:t>Reporting Commission or Ordinance Changes</a:t>
            </a:r>
          </a:p>
          <a:p>
            <a:pPr>
              <a:spcBef>
                <a:spcPct val="0"/>
              </a:spcBef>
            </a:pPr>
            <a:endParaRPr lang="en-US" altLang="en-US" sz="1800" b="1" dirty="0">
              <a:solidFill>
                <a:srgbClr val="1D3456"/>
              </a:solidFill>
              <a:latin typeface="+mn-lt"/>
              <a:ea typeface="Arial Unicode MS" pitchFamily="34" charset="-128"/>
              <a:cs typeface="Arial" panose="020B0604020202020204" pitchFamily="34" charset="0"/>
            </a:endParaRP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3EA10CF4-4A09-5E1A-6794-58B740ED14F1}"/>
              </a:ext>
            </a:extLst>
          </p:cNvPr>
          <p:cNvSpPr txBox="1">
            <a:spLocks/>
          </p:cNvSpPr>
          <p:nvPr/>
        </p:nvSpPr>
        <p:spPr>
          <a:xfrm>
            <a:off x="639194" y="1041991"/>
            <a:ext cx="5896285" cy="51126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600"/>
              </a:spcAft>
              <a:buNone/>
            </a:pPr>
            <a:r>
              <a:rPr lang="en-US" altLang="en-US" sz="2800" b="1" dirty="0">
                <a:latin typeface="Merriweather" panose="00000500000000000000" pitchFamily="2" charset="0"/>
              </a:rPr>
              <a:t>State Program Requirements</a:t>
            </a:r>
          </a:p>
        </p:txBody>
      </p:sp>
      <p:pic>
        <p:nvPicPr>
          <p:cNvPr id="3074" name="Picture 2" descr="Georgia Historic Preservation Division">
            <a:extLst>
              <a:ext uri="{FF2B5EF4-FFF2-40B4-BE49-F238E27FC236}">
                <a16:creationId xmlns:a16="http://schemas.microsoft.com/office/drawing/2014/main" id="{6AB43992-BB42-A52F-ABE1-930369312C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991" y="2231507"/>
            <a:ext cx="3196413" cy="319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82670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840911-D89C-D51C-07C0-5F71446F98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DF5CAA1C-6A66-13C9-59A1-D9DC00D3763D}"/>
              </a:ext>
            </a:extLst>
          </p:cNvPr>
          <p:cNvSpPr txBox="1">
            <a:spLocks/>
          </p:cNvSpPr>
          <p:nvPr/>
        </p:nvSpPr>
        <p:spPr>
          <a:xfrm>
            <a:off x="639194" y="846207"/>
            <a:ext cx="7865612" cy="7620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600"/>
              </a:spcAft>
              <a:buNone/>
            </a:pPr>
            <a:r>
              <a:rPr lang="en-US" altLang="en-US" sz="3200" b="1" u="sng" dirty="0">
                <a:latin typeface="Merriweather" panose="00000500000000000000" pitchFamily="2" charset="0"/>
              </a:rPr>
              <a:t>Georgia’s CLG Program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413632-1BE6-42C6-2510-B22976540871}"/>
              </a:ext>
            </a:extLst>
          </p:cNvPr>
          <p:cNvSpPr txBox="1"/>
          <p:nvPr/>
        </p:nvSpPr>
        <p:spPr>
          <a:xfrm>
            <a:off x="4628707" y="2345835"/>
            <a:ext cx="4120117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Merriweather" panose="00000500000000000000" pitchFamily="2" charset="0"/>
                <a:cs typeface="Arial" panose="020B0604020202020204" pitchFamily="34" charset="0"/>
              </a:rPr>
              <a:t>Georgia has </a:t>
            </a:r>
            <a:r>
              <a:rPr lang="en-US" altLang="en-US" sz="1800" b="1" dirty="0">
                <a:latin typeface="Merriweather" panose="00000500000000000000" pitchFamily="2" charset="0"/>
                <a:cs typeface="Arial" panose="020B0604020202020204" pitchFamily="34" charset="0"/>
              </a:rPr>
              <a:t>100 CLG Communities.</a:t>
            </a:r>
          </a:p>
          <a:p>
            <a:pPr marL="571500" indent="-571500">
              <a:spcBef>
                <a:spcPct val="0"/>
              </a:spcBef>
            </a:pPr>
            <a:endParaRPr lang="en-US" altLang="en-US" sz="1800" dirty="0">
              <a:latin typeface="Merriweather" panose="00000500000000000000" pitchFamily="2" charset="0"/>
              <a:ea typeface="Arial Unicode MS" pitchFamily="34" charset="-128"/>
              <a:cs typeface="Arial" panose="020B0604020202020204" pitchFamily="34" charset="0"/>
            </a:endParaRPr>
          </a:p>
          <a:p>
            <a:pPr marL="571500" indent="-571500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Merriweather" panose="00000500000000000000" pitchFamily="2" charset="0"/>
                <a:ea typeface="Arial Unicode MS" pitchFamily="34" charset="-128"/>
                <a:cs typeface="Arial" panose="020B0604020202020204" pitchFamily="34" charset="0"/>
              </a:rPr>
              <a:t>Recent additions to the program include Woodbury, Winterville, Adairsville, and Trenton-Dade County.</a:t>
            </a:r>
          </a:p>
          <a:p>
            <a:pPr marL="571500" indent="-571500">
              <a:spcBef>
                <a:spcPct val="0"/>
              </a:spcBef>
            </a:pPr>
            <a:endParaRPr lang="en-US" altLang="en-US" sz="1800" dirty="0">
              <a:latin typeface="Merriweather" panose="00000500000000000000" pitchFamily="2" charset="0"/>
              <a:cs typeface="Arial" panose="020B0604020202020204" pitchFamily="34" charset="0"/>
            </a:endParaRPr>
          </a:p>
          <a:p>
            <a:pPr marL="571500" indent="-571500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Merriweather" panose="00000500000000000000" pitchFamily="2" charset="0"/>
                <a:ea typeface="Arial Unicode MS" pitchFamily="34" charset="-128"/>
              </a:rPr>
              <a:t>Georgia ranks </a:t>
            </a:r>
            <a:r>
              <a:rPr lang="en-US" altLang="en-US" sz="1800" b="1" dirty="0">
                <a:latin typeface="Merriweather" panose="00000500000000000000" pitchFamily="2" charset="0"/>
                <a:ea typeface="Arial Unicode MS" pitchFamily="34" charset="-128"/>
              </a:rPr>
              <a:t>first nationally </a:t>
            </a:r>
            <a:r>
              <a:rPr lang="en-US" altLang="en-US" sz="1800" dirty="0">
                <a:latin typeface="Merriweather" panose="00000500000000000000" pitchFamily="2" charset="0"/>
                <a:ea typeface="Arial Unicode MS" pitchFamily="34" charset="-128"/>
              </a:rPr>
              <a:t>in the highest number of CLG Communities.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D05E42-34C8-3131-F7F6-C1E019EC16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194" y="1743324"/>
            <a:ext cx="3777699" cy="38148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53955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F58BA7-32B7-1F33-E7A1-96A41A02FE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7C240686-61F3-F01E-9130-669EA0A8061D}"/>
              </a:ext>
            </a:extLst>
          </p:cNvPr>
          <p:cNvSpPr txBox="1">
            <a:spLocks/>
          </p:cNvSpPr>
          <p:nvPr/>
        </p:nvSpPr>
        <p:spPr>
          <a:xfrm>
            <a:off x="639194" y="543341"/>
            <a:ext cx="7865612" cy="7620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600"/>
              </a:spcAft>
              <a:buNone/>
            </a:pPr>
            <a:r>
              <a:rPr lang="en-US" altLang="en-US" sz="3200" b="1" u="sng" dirty="0">
                <a:latin typeface="Merriweather" panose="00000500000000000000" pitchFamily="2" charset="0"/>
              </a:rPr>
              <a:t>Georgia’s CLG Program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65FCD4-69B4-B87B-E554-B33B9AAA4ABC}"/>
              </a:ext>
            </a:extLst>
          </p:cNvPr>
          <p:cNvSpPr txBox="1"/>
          <p:nvPr/>
        </p:nvSpPr>
        <p:spPr>
          <a:xfrm>
            <a:off x="4054549" y="1305341"/>
            <a:ext cx="4573950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57250" indent="-285750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Merriweather" panose="00000500000000000000" pitchFamily="2" charset="0"/>
                <a:cs typeface="Arial" panose="020B0604020202020204" pitchFamily="34" charset="0"/>
              </a:rPr>
              <a:t>A local government is </a:t>
            </a:r>
            <a:r>
              <a:rPr lang="en-US" altLang="en-US" sz="1800" b="1" dirty="0">
                <a:latin typeface="Merriweather" panose="00000500000000000000" pitchFamily="2" charset="0"/>
                <a:cs typeface="Arial" panose="020B0604020202020204" pitchFamily="34" charset="0"/>
              </a:rPr>
              <a:t>eligible to apply for HPF/CLG federal historic preservation grant funds</a:t>
            </a:r>
            <a:r>
              <a:rPr lang="en-US" altLang="en-US" sz="1800" dirty="0">
                <a:latin typeface="Merriweather" panose="00000500000000000000" pitchFamily="2" charset="0"/>
                <a:cs typeface="Arial" panose="020B0604020202020204" pitchFamily="34" charset="0"/>
              </a:rPr>
              <a:t> that are available only to communities certified as CLGs. </a:t>
            </a:r>
          </a:p>
          <a:p>
            <a:pPr marL="8572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altLang="en-US" sz="1800" dirty="0">
              <a:latin typeface="Merriweather" panose="00000500000000000000" pitchFamily="2" charset="0"/>
              <a:cs typeface="Arial" panose="020B0604020202020204" pitchFamily="34" charset="0"/>
            </a:endParaRPr>
          </a:p>
          <a:p>
            <a:pPr marL="857250" indent="-285750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Merriweather" panose="00000500000000000000" pitchFamily="2" charset="0"/>
                <a:cs typeface="Arial" panose="020B0604020202020204" pitchFamily="34" charset="0"/>
              </a:rPr>
              <a:t>In FFY2020, </a:t>
            </a:r>
            <a:r>
              <a:rPr lang="en-US" altLang="en-US" sz="1800" b="1" dirty="0">
                <a:latin typeface="Merriweather" panose="00000500000000000000" pitchFamily="2" charset="0"/>
                <a:cs typeface="Arial" panose="020B0604020202020204" pitchFamily="34" charset="0"/>
              </a:rPr>
              <a:t>more than $103,000 in federal funds</a:t>
            </a:r>
            <a:r>
              <a:rPr lang="en-US" altLang="en-US" sz="1800" dirty="0">
                <a:latin typeface="Merriweather" panose="00000500000000000000" pitchFamily="2" charset="0"/>
                <a:cs typeface="Arial" panose="020B0604020202020204" pitchFamily="34" charset="0"/>
              </a:rPr>
              <a:t> were awarded to CLG’s across Georgia.</a:t>
            </a:r>
          </a:p>
          <a:p>
            <a:pPr marL="8572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altLang="en-US" sz="1800" dirty="0">
              <a:latin typeface="Merriweather" panose="00000500000000000000" pitchFamily="2" charset="0"/>
              <a:cs typeface="Arial" panose="020B0604020202020204" pitchFamily="34" charset="0"/>
            </a:endParaRPr>
          </a:p>
          <a:p>
            <a:pPr marL="857250" indent="-285750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Merriweather" panose="00000500000000000000" pitchFamily="2" charset="0"/>
                <a:cs typeface="Arial" panose="020B0604020202020204" pitchFamily="34" charset="0"/>
              </a:rPr>
              <a:t>The HPF/CLG grants are </a:t>
            </a:r>
            <a:r>
              <a:rPr lang="en-US" altLang="en-US" sz="1800" b="1" dirty="0">
                <a:latin typeface="Merriweather" panose="00000500000000000000" pitchFamily="2" charset="0"/>
                <a:cs typeface="Arial" panose="020B0604020202020204" pitchFamily="34" charset="0"/>
              </a:rPr>
              <a:t>60/40 percent matching grant </a:t>
            </a:r>
            <a:r>
              <a:rPr lang="en-US" altLang="en-US" sz="1800" dirty="0">
                <a:latin typeface="Merriweather" panose="00000500000000000000" pitchFamily="2" charset="0"/>
                <a:cs typeface="Arial" panose="020B0604020202020204" pitchFamily="34" charset="0"/>
              </a:rPr>
              <a:t>and some of the 40 percent can be “in kind” match.</a:t>
            </a:r>
          </a:p>
          <a:p>
            <a:pPr marL="857250" indent="-285750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endParaRPr lang="en-US" altLang="en-US" dirty="0">
              <a:latin typeface="Merriweather" panose="00000500000000000000" pitchFamily="2" charset="0"/>
              <a:cs typeface="Arial" panose="020B0604020202020204" pitchFamily="34" charset="0"/>
            </a:endParaRPr>
          </a:p>
          <a:p>
            <a:pPr marL="857250" indent="-285750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Merriweather" panose="00000500000000000000" pitchFamily="2" charset="0"/>
                <a:cs typeface="Arial" panose="020B0604020202020204" pitchFamily="34" charset="0"/>
              </a:rPr>
              <a:t>2025 CLG Grant window is open! Closes February 1, 2025.</a:t>
            </a:r>
            <a:endParaRPr lang="en-US" altLang="en-US" sz="1800" dirty="0">
              <a:latin typeface="Merriweather" panose="000005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2" name="Picture 4" descr="No photo description available.">
            <a:extLst>
              <a:ext uri="{FF2B5EF4-FFF2-40B4-BE49-F238E27FC236}">
                <a16:creationId xmlns:a16="http://schemas.microsoft.com/office/drawing/2014/main" id="{6797C26C-BAF4-97E5-1F50-DBEA8C85CA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13" y="1305341"/>
            <a:ext cx="4247317" cy="4247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01875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F0A6F7-04F8-8911-2FAB-19AFEA7711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181B6543-A727-8AE1-D1FA-8097B288C3A0}"/>
              </a:ext>
            </a:extLst>
          </p:cNvPr>
          <p:cNvSpPr txBox="1">
            <a:spLocks/>
          </p:cNvSpPr>
          <p:nvPr/>
        </p:nvSpPr>
        <p:spPr>
          <a:xfrm>
            <a:off x="639194" y="543341"/>
            <a:ext cx="7865612" cy="52700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600"/>
              </a:spcAft>
              <a:buNone/>
            </a:pPr>
            <a:r>
              <a:rPr lang="en-US" altLang="en-US" sz="3200" b="1" u="sng" dirty="0">
                <a:latin typeface="Merriweather" panose="00000500000000000000" pitchFamily="2" charset="0"/>
              </a:rPr>
              <a:t>Case Studies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A28DF945-0FAD-2A6A-6777-288C93D323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194" y="1359475"/>
            <a:ext cx="22587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latin typeface="Merriweather" panose="00000500000000000000" pitchFamily="2" charset="0"/>
                <a:cs typeface="Arial" panose="020B0604020202020204" pitchFamily="34" charset="0"/>
              </a:rPr>
              <a:t>City of Brunswick</a:t>
            </a:r>
          </a:p>
        </p:txBody>
      </p:sp>
      <p:pic>
        <p:nvPicPr>
          <p:cNvPr id="7" name="Picture 6" descr="Treemap chart&#10;&#10;Description automatically generated">
            <a:extLst>
              <a:ext uri="{FF2B5EF4-FFF2-40B4-BE49-F238E27FC236}">
                <a16:creationId xmlns:a16="http://schemas.microsoft.com/office/drawing/2014/main" id="{E7EB1840-F16B-8C8C-1EA4-B2128695150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23" y="3604767"/>
            <a:ext cx="1229194" cy="1558150"/>
          </a:xfrm>
          <a:prstGeom prst="rect">
            <a:avLst/>
          </a:prstGeom>
        </p:spPr>
      </p:pic>
      <p:pic>
        <p:nvPicPr>
          <p:cNvPr id="8" name="Picture 7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C11F3989-848B-A308-0583-B9658AB0AC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523" y="1767141"/>
            <a:ext cx="1306231" cy="173088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21F7C85-CB71-339A-4B90-A42A4114AF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2150" y="1359475"/>
            <a:ext cx="23997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latin typeface="Merriweather" panose="00000500000000000000" pitchFamily="2" charset="0"/>
                <a:cs typeface="Arial" panose="020B0604020202020204" pitchFamily="34" charset="0"/>
              </a:rPr>
              <a:t>City of Hogansville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580583B-FF24-C24D-23AD-DC494FF1A9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2327" y="3630771"/>
            <a:ext cx="2077533" cy="15581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E47D5DD-6F64-EAE3-5D0F-12AD65F388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6511" y="2072739"/>
            <a:ext cx="1884966" cy="251153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41D14AC-36F0-C283-E7D6-8FFEF5885A5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40"/>
          <a:stretch/>
        </p:blipFill>
        <p:spPr>
          <a:xfrm>
            <a:off x="3562327" y="1814344"/>
            <a:ext cx="2071995" cy="163648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266080D-B97A-A6F0-E521-CF50A29AA3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2665" y="1359475"/>
            <a:ext cx="236214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1800" b="1" dirty="0">
                <a:latin typeface="Merriweather" panose="00000500000000000000" pitchFamily="2" charset="0"/>
                <a:cs typeface="Arial" panose="020B0604020202020204" pitchFamily="34" charset="0"/>
              </a:rPr>
              <a:t>City of Greensboro</a:t>
            </a:r>
          </a:p>
        </p:txBody>
      </p:sp>
      <p:sp>
        <p:nvSpPr>
          <p:cNvPr id="16" name="Rectangle 1">
            <a:extLst>
              <a:ext uri="{FF2B5EF4-FFF2-40B4-BE49-F238E27FC236}">
                <a16:creationId xmlns:a16="http://schemas.microsoft.com/office/drawing/2014/main" id="{96FB94BB-7310-BC01-18F4-9CF938C458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679" y="5274962"/>
            <a:ext cx="225876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1400" dirty="0">
                <a:latin typeface="Merriweather" panose="00000500000000000000" pitchFamily="2" charset="0"/>
                <a:cs typeface="Arial" panose="020B0604020202020204" pitchFamily="34" charset="0"/>
              </a:rPr>
              <a:t>Updated design guidelines for Old Town Historic District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AF41B62-8894-ED30-CE52-2500D03803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2150" y="5382684"/>
            <a:ext cx="23997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1400" dirty="0">
                <a:latin typeface="Merriweather" panose="00000500000000000000" pitchFamily="2" charset="0"/>
                <a:cs typeface="Arial" panose="020B0604020202020204" pitchFamily="34" charset="0"/>
              </a:rPr>
              <a:t>Roof repair for the Historic Royal Theatre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BA5CA35-1967-2C93-A141-573ADE1544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4188" y="5382684"/>
            <a:ext cx="19496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1400" dirty="0">
                <a:latin typeface="Merriweather" panose="00000500000000000000" pitchFamily="2" charset="0"/>
                <a:cs typeface="Arial" panose="020B0604020202020204" pitchFamily="34" charset="0"/>
              </a:rPr>
              <a:t>Historic audio stations tour</a:t>
            </a:r>
          </a:p>
        </p:txBody>
      </p:sp>
    </p:spTree>
    <p:extLst>
      <p:ext uri="{BB962C8B-B14F-4D97-AF65-F5344CB8AC3E}">
        <p14:creationId xmlns:p14="http://schemas.microsoft.com/office/powerpoint/2010/main" val="265036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CAC316-374C-307D-B063-D38DD801F5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526AB385-D59C-8FF5-3F57-993FF33FBB5A}"/>
              </a:ext>
            </a:extLst>
          </p:cNvPr>
          <p:cNvSpPr txBox="1">
            <a:spLocks/>
          </p:cNvSpPr>
          <p:nvPr/>
        </p:nvSpPr>
        <p:spPr>
          <a:xfrm>
            <a:off x="639194" y="543341"/>
            <a:ext cx="7865612" cy="7620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600"/>
              </a:spcAft>
              <a:buNone/>
            </a:pPr>
            <a:r>
              <a:rPr lang="en-US" altLang="en-US" sz="3200" b="1" u="sng" dirty="0">
                <a:latin typeface="Merriweather" panose="00000500000000000000" pitchFamily="2" charset="0"/>
              </a:rPr>
              <a:t>Georgia Heritage Grant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08E3FF-E57C-F98B-3B22-5DDB3BBEAD2E}"/>
              </a:ext>
            </a:extLst>
          </p:cNvPr>
          <p:cNvSpPr txBox="1"/>
          <p:nvPr/>
        </p:nvSpPr>
        <p:spPr>
          <a:xfrm>
            <a:off x="4326523" y="1469215"/>
            <a:ext cx="4342559" cy="47397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357" indent="-571357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Merriweather" panose="00000500000000000000" pitchFamily="2" charset="0"/>
              </a:rPr>
              <a:t>Available every 2 years (</a:t>
            </a:r>
            <a:r>
              <a:rPr lang="en-US" dirty="0" err="1">
                <a:latin typeface="Merriweather" panose="00000500000000000000" pitchFamily="2" charset="0"/>
              </a:rPr>
              <a:t>ish</a:t>
            </a:r>
            <a:r>
              <a:rPr lang="en-US" dirty="0">
                <a:latin typeface="Merriweather" panose="00000500000000000000" pitchFamily="2" charset="0"/>
              </a:rPr>
              <a:t>)</a:t>
            </a:r>
          </a:p>
          <a:p>
            <a:pPr marL="571357" indent="-571357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Merriweather" panose="00000500000000000000" pitchFamily="2" charset="0"/>
              </a:rPr>
              <a:t>18-month cycle</a:t>
            </a:r>
          </a:p>
          <a:p>
            <a:pPr marL="571357" indent="-571357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Merriweather" panose="00000500000000000000" pitchFamily="2" charset="0"/>
              </a:rPr>
              <a:t>Funded by GA Historic Preservation License Plates</a:t>
            </a:r>
          </a:p>
          <a:p>
            <a:pPr marL="571357" indent="-571357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Merriweather" panose="00000500000000000000" pitchFamily="2" charset="0"/>
              </a:rPr>
              <a:t>Available to local governments and 501(c)3 non-profit organizations</a:t>
            </a:r>
          </a:p>
          <a:p>
            <a:pPr marL="571357" indent="-571357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Merriweather" panose="00000500000000000000" pitchFamily="2" charset="0"/>
              </a:rPr>
              <a:t>60/40 matching grant ($25,000 max)</a:t>
            </a:r>
          </a:p>
          <a:p>
            <a:pPr marL="571357" indent="-571357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Merriweather" panose="00000500000000000000" pitchFamily="2" charset="0"/>
              </a:rPr>
              <a:t>Project work must meet the Secretary of the Interior’s Standards for Archaeology and Rehabilitation of Historic Properties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7637F1-8507-DE69-0AF7-94AAA7B48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18" y="2400300"/>
            <a:ext cx="3851605" cy="1925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50162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9D28B9F-C1B8-44E3-B756-D6E071690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1928" y="511302"/>
            <a:ext cx="5029200" cy="1796248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Thanks!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A215FE5-E763-4A71-9053-4CDE143E4EA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63747" y="2005880"/>
            <a:ext cx="1458181" cy="365760"/>
          </a:xfrm>
        </p:spPr>
        <p:txBody>
          <a:bodyPr/>
          <a:lstStyle/>
          <a:p>
            <a:r>
              <a:rPr lang="en-US" dirty="0"/>
              <a:t>Sandra Hall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6EF456-5156-4D0C-BB0F-2A26AE2B53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3745" y="2423364"/>
            <a:ext cx="3972780" cy="640080"/>
          </a:xfrm>
        </p:spPr>
        <p:txBody>
          <a:bodyPr>
            <a:normAutofit/>
          </a:bodyPr>
          <a:lstStyle/>
          <a:p>
            <a:r>
              <a:rPr lang="en-US" dirty="0"/>
              <a:t>Email: Sandra.Hall@dca.ga.gov</a:t>
            </a:r>
          </a:p>
          <a:p>
            <a:r>
              <a:rPr lang="en-US" dirty="0"/>
              <a:t>Cell: 470.426.7230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F3996F-F795-4F15-A2D0-DEF31D4D1B5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9446" y="2252546"/>
            <a:ext cx="3211774" cy="465628"/>
          </a:xfrm>
        </p:spPr>
        <p:txBody>
          <a:bodyPr/>
          <a:lstStyle/>
          <a:p>
            <a:r>
              <a:rPr lang="en-US" dirty="0"/>
              <a:t>Certified Local Government Coordinator</a:t>
            </a:r>
            <a:endParaRPr lang="en-US" i="1" dirty="0"/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896B9D3-34A1-4B35-8B50-415B9D4B976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994660" y="5964444"/>
            <a:ext cx="3154680" cy="482556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dca.ga.gov</a:t>
            </a: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77027A2C-7A39-5DEC-EB62-BFD46935AFE2}"/>
              </a:ext>
            </a:extLst>
          </p:cNvPr>
          <p:cNvSpPr txBox="1">
            <a:spLocks/>
          </p:cNvSpPr>
          <p:nvPr/>
        </p:nvSpPr>
        <p:spPr>
          <a:xfrm>
            <a:off x="624456" y="3033714"/>
            <a:ext cx="1536761" cy="3657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685783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Torrey Long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5C2D05B9-154C-8D0D-5F2F-EC80748313C8}"/>
              </a:ext>
            </a:extLst>
          </p:cNvPr>
          <p:cNvSpPr txBox="1">
            <a:spLocks/>
          </p:cNvSpPr>
          <p:nvPr/>
        </p:nvSpPr>
        <p:spPr>
          <a:xfrm>
            <a:off x="673821" y="3261810"/>
            <a:ext cx="2867474" cy="46562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685783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Grant Coordinator</a:t>
            </a:r>
          </a:p>
          <a:p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92842A9D-D7A9-1CB9-2F08-23BD17F5772E}"/>
              </a:ext>
            </a:extLst>
          </p:cNvPr>
          <p:cNvSpPr txBox="1">
            <a:spLocks/>
          </p:cNvSpPr>
          <p:nvPr/>
        </p:nvSpPr>
        <p:spPr>
          <a:xfrm>
            <a:off x="673821" y="3458527"/>
            <a:ext cx="2681620" cy="64008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0" indent="0" algn="l" defTabSz="685783" rtl="0" eaLnBrk="1" latinLnBrk="0" hangingPunct="1">
              <a:lnSpc>
                <a:spcPct val="100000"/>
              </a:lnSpc>
              <a:spcBef>
                <a:spcPts val="22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Email: Torrey.Long@dca.ga.gov</a:t>
            </a:r>
          </a:p>
          <a:p>
            <a:r>
              <a:rPr lang="en-US" dirty="0"/>
              <a:t>Cell: 470.757.2551</a:t>
            </a:r>
          </a:p>
          <a:p>
            <a:endParaRPr lang="en-US" dirty="0"/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98CF74B0-AE69-A482-1920-6665EE443F70}"/>
              </a:ext>
            </a:extLst>
          </p:cNvPr>
          <p:cNvSpPr txBox="1">
            <a:spLocks/>
          </p:cNvSpPr>
          <p:nvPr/>
        </p:nvSpPr>
        <p:spPr>
          <a:xfrm>
            <a:off x="663744" y="4054159"/>
            <a:ext cx="2142111" cy="3657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685783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Mary W. Joseph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848A99A7-BBFC-69AB-6048-AAECB714C48E}"/>
              </a:ext>
            </a:extLst>
          </p:cNvPr>
          <p:cNvSpPr txBox="1">
            <a:spLocks/>
          </p:cNvSpPr>
          <p:nvPr/>
        </p:nvSpPr>
        <p:spPr>
          <a:xfrm>
            <a:off x="663744" y="4317645"/>
            <a:ext cx="3101649" cy="28354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685783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African American Programs Coordinator</a:t>
            </a:r>
          </a:p>
          <a:p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8919680A-CAD1-8D70-F0D7-9E2F8213643F}"/>
              </a:ext>
            </a:extLst>
          </p:cNvPr>
          <p:cNvSpPr txBox="1">
            <a:spLocks/>
          </p:cNvSpPr>
          <p:nvPr/>
        </p:nvSpPr>
        <p:spPr>
          <a:xfrm>
            <a:off x="663744" y="4499637"/>
            <a:ext cx="2941815" cy="64008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0" indent="0" algn="l" defTabSz="685783" rtl="0" eaLnBrk="1" latinLnBrk="0" hangingPunct="1">
              <a:lnSpc>
                <a:spcPct val="100000"/>
              </a:lnSpc>
              <a:spcBef>
                <a:spcPts val="22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Email: Mary.WJoseph@dca.ga.gov</a:t>
            </a:r>
          </a:p>
          <a:p>
            <a:r>
              <a:rPr lang="en-US" dirty="0"/>
              <a:t>Cell: 404.904.4284</a:t>
            </a:r>
          </a:p>
          <a:p>
            <a:endParaRPr lang="en-US" dirty="0"/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DC8E8B65-F178-0CDD-7953-8627B3C9B902}"/>
              </a:ext>
            </a:extLst>
          </p:cNvPr>
          <p:cNvSpPr txBox="1">
            <a:spLocks/>
          </p:cNvSpPr>
          <p:nvPr/>
        </p:nvSpPr>
        <p:spPr>
          <a:xfrm>
            <a:off x="673821" y="5107558"/>
            <a:ext cx="2142111" cy="3657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685783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Rose Mayo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6FD796B3-A5BC-7DC2-FB2B-C45489F0FBBC}"/>
              </a:ext>
            </a:extLst>
          </p:cNvPr>
          <p:cNvSpPr txBox="1">
            <a:spLocks/>
          </p:cNvSpPr>
          <p:nvPr/>
        </p:nvSpPr>
        <p:spPr>
          <a:xfrm>
            <a:off x="663744" y="5354043"/>
            <a:ext cx="3101649" cy="28354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685783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Outreach Coordinator</a:t>
            </a:r>
          </a:p>
          <a:p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EFAB98FC-530B-3FDD-F235-A03AFF1679FC}"/>
              </a:ext>
            </a:extLst>
          </p:cNvPr>
          <p:cNvSpPr txBox="1">
            <a:spLocks/>
          </p:cNvSpPr>
          <p:nvPr/>
        </p:nvSpPr>
        <p:spPr>
          <a:xfrm>
            <a:off x="668242" y="5531875"/>
            <a:ext cx="2941815" cy="6400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685783" rtl="0" eaLnBrk="1" latinLnBrk="0" hangingPunct="1">
              <a:lnSpc>
                <a:spcPct val="100000"/>
              </a:lnSpc>
              <a:spcBef>
                <a:spcPts val="22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Email: Rose.Mayo@dca.ga.gov</a:t>
            </a:r>
          </a:p>
          <a:p>
            <a:r>
              <a:rPr lang="en-US" dirty="0"/>
              <a:t>Cell: 770.855.2586</a:t>
            </a:r>
          </a:p>
          <a:p>
            <a:endParaRPr lang="en-US" dirty="0"/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DCA1356E-5283-C37C-1AFC-A714B518C8DB}"/>
              </a:ext>
            </a:extLst>
          </p:cNvPr>
          <p:cNvSpPr txBox="1">
            <a:spLocks/>
          </p:cNvSpPr>
          <p:nvPr/>
        </p:nvSpPr>
        <p:spPr>
          <a:xfrm>
            <a:off x="5060571" y="2670664"/>
            <a:ext cx="2632231" cy="3657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685783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Environmental Review</a:t>
            </a:r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2043EDAC-0D0A-C7B9-BA02-1F1E1660A240}"/>
              </a:ext>
            </a:extLst>
          </p:cNvPr>
          <p:cNvSpPr txBox="1">
            <a:spLocks/>
          </p:cNvSpPr>
          <p:nvPr/>
        </p:nvSpPr>
        <p:spPr>
          <a:xfrm>
            <a:off x="5052835" y="3360992"/>
            <a:ext cx="2077313" cy="3657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685783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National Register</a:t>
            </a:r>
          </a:p>
        </p:txBody>
      </p:sp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04D25112-E2AC-2D68-0F10-52E581B82CB2}"/>
              </a:ext>
            </a:extLst>
          </p:cNvPr>
          <p:cNvSpPr txBox="1">
            <a:spLocks/>
          </p:cNvSpPr>
          <p:nvPr/>
        </p:nvSpPr>
        <p:spPr>
          <a:xfrm>
            <a:off x="5067203" y="4056749"/>
            <a:ext cx="1750209" cy="3657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685783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Tax Incentives</a:t>
            </a:r>
          </a:p>
        </p:txBody>
      </p:sp>
      <p:sp>
        <p:nvSpPr>
          <p:cNvPr id="20" name="Text Placeholder 1">
            <a:extLst>
              <a:ext uri="{FF2B5EF4-FFF2-40B4-BE49-F238E27FC236}">
                <a16:creationId xmlns:a16="http://schemas.microsoft.com/office/drawing/2014/main" id="{43463CFF-686C-808B-129E-6B9B1B18FC76}"/>
              </a:ext>
            </a:extLst>
          </p:cNvPr>
          <p:cNvSpPr txBox="1">
            <a:spLocks/>
          </p:cNvSpPr>
          <p:nvPr/>
        </p:nvSpPr>
        <p:spPr>
          <a:xfrm>
            <a:off x="5060571" y="2009971"/>
            <a:ext cx="1333898" cy="3657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685783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Outreach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A6C1E4CA-E7AE-DCC7-C56B-7A520847F8F1}"/>
              </a:ext>
            </a:extLst>
          </p:cNvPr>
          <p:cNvSpPr txBox="1">
            <a:spLocks/>
          </p:cNvSpPr>
          <p:nvPr/>
        </p:nvSpPr>
        <p:spPr>
          <a:xfrm>
            <a:off x="5060571" y="2245278"/>
            <a:ext cx="3972780" cy="49107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685783" rtl="0" eaLnBrk="1" latinLnBrk="0" hangingPunct="1">
              <a:lnSpc>
                <a:spcPct val="100000"/>
              </a:lnSpc>
              <a:spcBef>
                <a:spcPts val="22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Email: Outreach@dca.ga.gov</a:t>
            </a:r>
          </a:p>
          <a:p>
            <a:endParaRPr lang="en-US" dirty="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4569EACB-AB46-FA68-C325-C4405782063D}"/>
              </a:ext>
            </a:extLst>
          </p:cNvPr>
          <p:cNvSpPr txBox="1">
            <a:spLocks/>
          </p:cNvSpPr>
          <p:nvPr/>
        </p:nvSpPr>
        <p:spPr>
          <a:xfrm>
            <a:off x="5078354" y="2923113"/>
            <a:ext cx="3972780" cy="49107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685783" rtl="0" eaLnBrk="1" latinLnBrk="0" hangingPunct="1">
              <a:lnSpc>
                <a:spcPct val="100000"/>
              </a:lnSpc>
              <a:spcBef>
                <a:spcPts val="22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Email: ER@dca.ga.gov</a:t>
            </a:r>
          </a:p>
          <a:p>
            <a:endParaRPr lang="en-US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EBE97DA6-4CBD-45B2-DF6D-C4778139E8E3}"/>
              </a:ext>
            </a:extLst>
          </p:cNvPr>
          <p:cNvSpPr txBox="1">
            <a:spLocks/>
          </p:cNvSpPr>
          <p:nvPr/>
        </p:nvSpPr>
        <p:spPr>
          <a:xfrm>
            <a:off x="5077244" y="3620259"/>
            <a:ext cx="3972780" cy="49107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685783" rtl="0" eaLnBrk="1" latinLnBrk="0" hangingPunct="1">
              <a:lnSpc>
                <a:spcPct val="100000"/>
              </a:lnSpc>
              <a:spcBef>
                <a:spcPts val="22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Email: NationalRegister@dca.ga.gov</a:t>
            </a:r>
          </a:p>
          <a:p>
            <a:endParaRPr lang="en-US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AAAEE9F4-D8F7-E112-25B1-51D9271C547D}"/>
              </a:ext>
            </a:extLst>
          </p:cNvPr>
          <p:cNvSpPr txBox="1">
            <a:spLocks/>
          </p:cNvSpPr>
          <p:nvPr/>
        </p:nvSpPr>
        <p:spPr>
          <a:xfrm>
            <a:off x="5077244" y="4310832"/>
            <a:ext cx="3972780" cy="49107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685783" rtl="0" eaLnBrk="1" latinLnBrk="0" hangingPunct="1">
              <a:lnSpc>
                <a:spcPct val="100000"/>
              </a:lnSpc>
              <a:spcBef>
                <a:spcPts val="22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Email: TaxIncentives@dca.ga.gov</a:t>
            </a:r>
          </a:p>
          <a:p>
            <a:endParaRPr lang="en-US" dirty="0"/>
          </a:p>
        </p:txBody>
      </p:sp>
      <p:pic>
        <p:nvPicPr>
          <p:cNvPr id="2050" name="Picture 2" descr="Instagram - Wikipedia">
            <a:extLst>
              <a:ext uri="{FF2B5EF4-FFF2-40B4-BE49-F238E27FC236}">
                <a16:creationId xmlns:a16="http://schemas.microsoft.com/office/drawing/2014/main" id="{EF3CCE1F-F5D5-A344-8A15-D98CE72C2D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70892" y="5082626"/>
            <a:ext cx="251848" cy="251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Instagram - Wikipedia">
            <a:extLst>
              <a:ext uri="{FF2B5EF4-FFF2-40B4-BE49-F238E27FC236}">
                <a16:creationId xmlns:a16="http://schemas.microsoft.com/office/drawing/2014/main" id="{D7859417-B9C1-8065-0260-2AFE7B508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70892" y="5753627"/>
            <a:ext cx="251848" cy="251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acebook - Free download and install on Windows | Microsoft Store">
            <a:extLst>
              <a:ext uri="{FF2B5EF4-FFF2-40B4-BE49-F238E27FC236}">
                <a16:creationId xmlns:a16="http://schemas.microsoft.com/office/drawing/2014/main" id="{73DDE9B6-F41B-2404-70D0-34D28E6761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892" y="4796449"/>
            <a:ext cx="248179" cy="248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Facebook - Free download and install on Windows | Microsoft Store">
            <a:extLst>
              <a:ext uri="{FF2B5EF4-FFF2-40B4-BE49-F238E27FC236}">
                <a16:creationId xmlns:a16="http://schemas.microsoft.com/office/drawing/2014/main" id="{AF2AE505-18CD-52E3-EA61-710B30922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220" y="5471936"/>
            <a:ext cx="248179" cy="248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B087AEA7-EE47-891D-D59C-AA5C437B6C3C}"/>
              </a:ext>
            </a:extLst>
          </p:cNvPr>
          <p:cNvSpPr txBox="1">
            <a:spLocks/>
          </p:cNvSpPr>
          <p:nvPr/>
        </p:nvSpPr>
        <p:spPr>
          <a:xfrm>
            <a:off x="5369294" y="5037442"/>
            <a:ext cx="2904279" cy="3120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685783" rtl="0" eaLnBrk="1" latinLnBrk="0" hangingPunct="1">
              <a:lnSpc>
                <a:spcPct val="100000"/>
              </a:lnSpc>
              <a:spcBef>
                <a:spcPts val="22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@ga_dca</a:t>
            </a:r>
          </a:p>
          <a:p>
            <a:endParaRPr lang="en-US" dirty="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106A2151-541C-5C86-0385-C25DA4D8B281}"/>
              </a:ext>
            </a:extLst>
          </p:cNvPr>
          <p:cNvSpPr txBox="1">
            <a:spLocks/>
          </p:cNvSpPr>
          <p:nvPr/>
        </p:nvSpPr>
        <p:spPr>
          <a:xfrm>
            <a:off x="5369294" y="4770457"/>
            <a:ext cx="3660909" cy="3120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685783" rtl="0" eaLnBrk="1" latinLnBrk="0" hangingPunct="1">
              <a:lnSpc>
                <a:spcPct val="100000"/>
              </a:lnSpc>
              <a:spcBef>
                <a:spcPts val="22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Georgia Department of Community Affairs</a:t>
            </a:r>
          </a:p>
          <a:p>
            <a:endParaRPr lang="en-US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246ECD17-75CA-C45B-40E3-23E22A889B1D}"/>
              </a:ext>
            </a:extLst>
          </p:cNvPr>
          <p:cNvSpPr txBox="1">
            <a:spLocks/>
          </p:cNvSpPr>
          <p:nvPr/>
        </p:nvSpPr>
        <p:spPr>
          <a:xfrm>
            <a:off x="5369294" y="5720608"/>
            <a:ext cx="2904279" cy="3120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685783" rtl="0" eaLnBrk="1" latinLnBrk="0" hangingPunct="1">
              <a:lnSpc>
                <a:spcPct val="100000"/>
              </a:lnSpc>
              <a:spcBef>
                <a:spcPts val="22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@georgiashpo</a:t>
            </a:r>
          </a:p>
          <a:p>
            <a:endParaRPr lang="en-US" dirty="0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03923534-632D-F6C7-E3CC-737C05FF8BBF}"/>
              </a:ext>
            </a:extLst>
          </p:cNvPr>
          <p:cNvSpPr txBox="1">
            <a:spLocks/>
          </p:cNvSpPr>
          <p:nvPr/>
        </p:nvSpPr>
        <p:spPr>
          <a:xfrm>
            <a:off x="5389116" y="5471443"/>
            <a:ext cx="3154680" cy="31206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0" indent="0" algn="l" defTabSz="685783" rtl="0" eaLnBrk="1" latinLnBrk="0" hangingPunct="1">
              <a:lnSpc>
                <a:spcPct val="100000"/>
              </a:lnSpc>
              <a:spcBef>
                <a:spcPts val="22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/>
              <a:t>Georgia</a:t>
            </a:r>
            <a:r>
              <a:rPr lang="en-US" dirty="0"/>
              <a:t> Historic Preservation Division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3747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738815-3E2D-4F09-8681-EE068A83AA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5522" y="1791629"/>
            <a:ext cx="8140390" cy="4074453"/>
          </a:xfrm>
        </p:spPr>
        <p:txBody>
          <a:bodyPr anchor="t">
            <a:normAutofit fontScale="25000" lnSpcReduction="20000"/>
          </a:bodyPr>
          <a:lstStyle/>
          <a:p>
            <a:pPr marL="571500" indent="-571500" eaLnBrk="1" hangingPunct="1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7200" dirty="0">
                <a:solidFill>
                  <a:schemeClr val="tx2"/>
                </a:solidFill>
                <a:latin typeface="Merriweather" panose="00000500000000000000" pitchFamily="2" charset="0"/>
              </a:rPr>
              <a:t>A division of the Georgia Department of Community Affairs, we are the Georgia State Historic Preservation Office (SHPO), also known as HPD.</a:t>
            </a:r>
          </a:p>
          <a:p>
            <a:pPr eaLnBrk="1" hangingPunct="1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defRPr/>
            </a:pPr>
            <a:endParaRPr lang="en-US" sz="7200" dirty="0">
              <a:solidFill>
                <a:schemeClr val="tx2"/>
              </a:solidFill>
              <a:latin typeface="Merriweather" panose="00000500000000000000" pitchFamily="2" charset="0"/>
            </a:endParaRPr>
          </a:p>
          <a:p>
            <a:pPr marL="571500" indent="-571500" eaLnBrk="1" hangingPunct="1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7200" dirty="0">
                <a:solidFill>
                  <a:schemeClr val="tx2"/>
                </a:solidFill>
                <a:latin typeface="Merriweather" panose="00000500000000000000" pitchFamily="2" charset="0"/>
              </a:rPr>
              <a:t>25+ dedicated staff with academic backgrounds and professional expertise in Archaeology, Architecture, History, Historic Preservation, Planning, Education, Geography and other related academic fields.</a:t>
            </a:r>
          </a:p>
          <a:p>
            <a:pPr eaLnBrk="1" hangingPunct="1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defRPr/>
            </a:pPr>
            <a:endParaRPr lang="en-US" sz="7200" dirty="0">
              <a:solidFill>
                <a:schemeClr val="tx2"/>
              </a:solidFill>
              <a:latin typeface="Merriweather" panose="00000500000000000000" pitchFamily="2" charset="0"/>
            </a:endParaRPr>
          </a:p>
          <a:p>
            <a:pPr marL="571500" indent="-571500" eaLnBrk="1" hangingPunct="1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7200" dirty="0">
                <a:solidFill>
                  <a:schemeClr val="tx2"/>
                </a:solidFill>
                <a:latin typeface="Merriweather" panose="00000500000000000000" pitchFamily="2" charset="0"/>
              </a:rPr>
              <a:t>Federally funded by the National Park Service.</a:t>
            </a:r>
          </a:p>
          <a:p>
            <a:pPr eaLnBrk="1" hangingPunct="1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defRPr/>
            </a:pPr>
            <a:endParaRPr lang="en-US" sz="7200" dirty="0">
              <a:solidFill>
                <a:schemeClr val="tx2"/>
              </a:solidFill>
              <a:latin typeface="Merriweather" panose="00000500000000000000" pitchFamily="2" charset="0"/>
            </a:endParaRPr>
          </a:p>
          <a:p>
            <a:pPr marL="571500" indent="-571500" eaLnBrk="1" hangingPunct="1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7200" dirty="0">
                <a:solidFill>
                  <a:schemeClr val="tx2"/>
                </a:solidFill>
                <a:latin typeface="Merriweather" panose="00000500000000000000" pitchFamily="2" charset="0"/>
              </a:rPr>
              <a:t>Matching budget appropriations from the Georgia State Legislature.</a:t>
            </a:r>
          </a:p>
          <a:p>
            <a:endParaRPr lang="en-US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BE8DE6C5-6955-B351-AFB0-CEDF4A6B6648}"/>
              </a:ext>
            </a:extLst>
          </p:cNvPr>
          <p:cNvSpPr txBox="1">
            <a:spLocks/>
          </p:cNvSpPr>
          <p:nvPr/>
        </p:nvSpPr>
        <p:spPr>
          <a:xfrm>
            <a:off x="3019723" y="745104"/>
            <a:ext cx="3477719" cy="49362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u="sng" dirty="0">
                <a:solidFill>
                  <a:schemeClr val="tx2"/>
                </a:solidFill>
                <a:latin typeface="Merriweather" panose="00000500000000000000" pitchFamily="2" charset="0"/>
              </a:rPr>
              <a:t>Who We Are</a:t>
            </a:r>
          </a:p>
        </p:txBody>
      </p:sp>
    </p:spTree>
    <p:extLst>
      <p:ext uri="{BB962C8B-B14F-4D97-AF65-F5344CB8AC3E}">
        <p14:creationId xmlns:p14="http://schemas.microsoft.com/office/powerpoint/2010/main" val="16543184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9D9E94-905D-2A0C-BFE9-357885066E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449EB9-F303-ACBC-0E7C-022447F749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0" y="2416098"/>
            <a:ext cx="4300192" cy="2668858"/>
          </a:xfrm>
        </p:spPr>
        <p:txBody>
          <a:bodyPr anchor="t">
            <a:normAutofit/>
          </a:bodyPr>
          <a:lstStyle/>
          <a:p>
            <a:pPr marL="0" indent="0" eaLnBrk="1" hangingPunct="1">
              <a:spcBef>
                <a:spcPct val="20000"/>
              </a:spcBef>
              <a:buClr>
                <a:schemeClr val="bg1"/>
              </a:buClr>
              <a:buNone/>
              <a:defRPr/>
            </a:pPr>
            <a:r>
              <a:rPr lang="en-US" dirty="0">
                <a:latin typeface="Merriweather" panose="00000500000000000000" pitchFamily="2" charset="0"/>
              </a:rPr>
              <a:t>Carry out all federal and state mandated historic preservation activities.</a:t>
            </a:r>
          </a:p>
          <a:p>
            <a:pPr marL="0" indent="0" eaLnBrk="1" hangingPunct="1">
              <a:spcBef>
                <a:spcPct val="20000"/>
              </a:spcBef>
              <a:buClr>
                <a:schemeClr val="tx1"/>
              </a:buClr>
              <a:defRPr/>
            </a:pPr>
            <a:endParaRPr lang="en-US" dirty="0">
              <a:latin typeface="Merriweather" panose="00000500000000000000" pitchFamily="2" charset="0"/>
            </a:endParaRPr>
          </a:p>
          <a:p>
            <a:pPr marL="0" indent="0" eaLnBrk="1" hangingPunct="1">
              <a:spcBef>
                <a:spcPct val="20000"/>
              </a:spcBef>
              <a:buClr>
                <a:schemeClr val="bg1"/>
              </a:buClr>
              <a:buNone/>
              <a:defRPr/>
            </a:pPr>
            <a:r>
              <a:rPr lang="en-US" dirty="0">
                <a:latin typeface="Merriweather" panose="00000500000000000000" pitchFamily="2" charset="0"/>
              </a:rPr>
              <a:t>Provide preservation education, training, and local technical assistance, and statewide support.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C9613AE-F3B1-4B1F-6B5D-86D537901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7403" y="526338"/>
            <a:ext cx="2969194" cy="1142048"/>
          </a:xfrm>
        </p:spPr>
        <p:txBody>
          <a:bodyPr/>
          <a:lstStyle/>
          <a:p>
            <a:r>
              <a:rPr lang="en-US" b="0" u="sng" dirty="0">
                <a:latin typeface="Merriweather" panose="00000500000000000000" pitchFamily="2" charset="0"/>
              </a:rPr>
              <a:t>What</a:t>
            </a:r>
            <a:r>
              <a:rPr lang="en-US" u="sng" dirty="0">
                <a:latin typeface="Merriweather" panose="00000500000000000000" pitchFamily="2" charset="0"/>
              </a:rPr>
              <a:t> </a:t>
            </a:r>
            <a:r>
              <a:rPr lang="en-US" b="0" u="sng" dirty="0">
                <a:latin typeface="Merriweather" panose="00000500000000000000" pitchFamily="2" charset="0"/>
              </a:rPr>
              <a:t>We Do</a:t>
            </a:r>
          </a:p>
        </p:txBody>
      </p:sp>
      <p:graphicFrame>
        <p:nvGraphicFramePr>
          <p:cNvPr id="7" name="Object 1032">
            <a:extLst>
              <a:ext uri="{FF2B5EF4-FFF2-40B4-BE49-F238E27FC236}">
                <a16:creationId xmlns:a16="http://schemas.microsoft.com/office/drawing/2014/main" id="{FDDBA0EC-926A-DAAD-EE37-B0ECECCE63A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1316817"/>
              </p:ext>
            </p:extLst>
          </p:nvPr>
        </p:nvGraphicFramePr>
        <p:xfrm>
          <a:off x="426549" y="2208870"/>
          <a:ext cx="3914993" cy="27497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11403017" imgH="8009524" progId="MSPhotoEd.3">
                  <p:embed/>
                </p:oleObj>
              </mc:Choice>
              <mc:Fallback>
                <p:oleObj name="Photo Editor Photo" r:id="rId2" imgW="11403017" imgH="8009524" progId="MSPhotoEd.3">
                  <p:embed/>
                  <p:pic>
                    <p:nvPicPr>
                      <p:cNvPr id="8" name="Object 1032">
                        <a:extLst>
                          <a:ext uri="{FF2B5EF4-FFF2-40B4-BE49-F238E27FC236}">
                            <a16:creationId xmlns:a16="http://schemas.microsoft.com/office/drawing/2014/main" id="{ABBDA698-1BE2-CA7C-CE82-D322FAB54D2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549" y="2208870"/>
                        <a:ext cx="3914993" cy="2749706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511477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132DCDD2-1E52-2E0C-86AC-90617CBD0C1F}"/>
              </a:ext>
            </a:extLst>
          </p:cNvPr>
          <p:cNvSpPr txBox="1">
            <a:spLocks/>
          </p:cNvSpPr>
          <p:nvPr/>
        </p:nvSpPr>
        <p:spPr>
          <a:xfrm>
            <a:off x="3177141" y="588987"/>
            <a:ext cx="2789718" cy="49362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u="sng" dirty="0">
                <a:solidFill>
                  <a:schemeClr val="tx2"/>
                </a:solidFill>
                <a:latin typeface="Merriweather" panose="00000500000000000000" pitchFamily="2" charset="0"/>
              </a:rPr>
              <a:t>Programs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E0AC74B8-F8BE-0A6A-41C6-8AC66820D76F}"/>
              </a:ext>
            </a:extLst>
          </p:cNvPr>
          <p:cNvSpPr txBox="1">
            <a:spLocks/>
          </p:cNvSpPr>
          <p:nvPr/>
        </p:nvSpPr>
        <p:spPr>
          <a:xfrm>
            <a:off x="4009207" y="1350415"/>
            <a:ext cx="4695247" cy="4945735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800" b="1" dirty="0">
                <a:solidFill>
                  <a:schemeClr val="tx2"/>
                </a:solidFill>
                <a:latin typeface="Merriweather" panose="00000500000000000000" pitchFamily="2" charset="0"/>
              </a:rPr>
              <a:t>National Register of Historic Places &amp; Georgia Register of Historic Places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altLang="en-US" sz="2800" b="1" dirty="0">
              <a:solidFill>
                <a:schemeClr val="tx2"/>
              </a:solidFill>
              <a:latin typeface="Merriweather" panose="00000500000000000000" pitchFamily="2" charset="0"/>
            </a:endParaRPr>
          </a:p>
          <a:p>
            <a:r>
              <a:rPr lang="en-US" altLang="en-US" sz="2800" b="1" dirty="0">
                <a:solidFill>
                  <a:schemeClr val="tx2"/>
                </a:solidFill>
                <a:latin typeface="Merriweather" panose="00000500000000000000" pitchFamily="2" charset="0"/>
              </a:rPr>
              <a:t>Environmental Review (Section 106)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altLang="en-US" sz="2800" b="1" dirty="0">
              <a:solidFill>
                <a:schemeClr val="tx2"/>
              </a:solidFill>
              <a:latin typeface="Merriweather" panose="00000500000000000000" pitchFamily="2" charset="0"/>
            </a:endParaRPr>
          </a:p>
          <a:p>
            <a:r>
              <a:rPr lang="en-US" altLang="en-US" sz="2800" b="1" dirty="0">
                <a:solidFill>
                  <a:schemeClr val="tx2"/>
                </a:solidFill>
                <a:latin typeface="Merriweather" panose="00000500000000000000" pitchFamily="2" charset="0"/>
              </a:rPr>
              <a:t>Tax Incentives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altLang="en-US" sz="2800" b="1" dirty="0">
              <a:solidFill>
                <a:schemeClr val="tx2"/>
              </a:solidFill>
              <a:latin typeface="Merriweather" panose="00000500000000000000" pitchFamily="2" charset="0"/>
            </a:endParaRPr>
          </a:p>
          <a:p>
            <a:r>
              <a:rPr lang="en-US" altLang="en-US" sz="2800" b="1" dirty="0">
                <a:solidFill>
                  <a:schemeClr val="tx2"/>
                </a:solidFill>
                <a:latin typeface="Merriweather" panose="00000500000000000000" pitchFamily="2" charset="0"/>
              </a:rPr>
              <a:t>Community Assistance &amp; Outreach</a:t>
            </a:r>
          </a:p>
          <a:p>
            <a:pPr lvl="1">
              <a:lnSpc>
                <a:spcPct val="120000"/>
              </a:lnSpc>
            </a:pPr>
            <a:r>
              <a:rPr lang="en-US" altLang="en-US" sz="2200" dirty="0">
                <a:solidFill>
                  <a:schemeClr val="tx2"/>
                </a:solidFill>
                <a:latin typeface="Merriweather" panose="00000500000000000000" pitchFamily="2" charset="0"/>
              </a:rPr>
              <a:t>African American Programs</a:t>
            </a:r>
          </a:p>
          <a:p>
            <a:pPr lvl="1">
              <a:lnSpc>
                <a:spcPct val="120000"/>
              </a:lnSpc>
            </a:pPr>
            <a:r>
              <a:rPr lang="en-US" altLang="en-US" sz="2200" dirty="0">
                <a:solidFill>
                  <a:schemeClr val="tx2"/>
                </a:solidFill>
                <a:latin typeface="Merriweather" panose="00000500000000000000" pitchFamily="2" charset="0"/>
              </a:rPr>
              <a:t>Centennial Farms Program</a:t>
            </a:r>
          </a:p>
          <a:p>
            <a:pPr lvl="1">
              <a:lnSpc>
                <a:spcPct val="120000"/>
              </a:lnSpc>
            </a:pPr>
            <a:r>
              <a:rPr lang="en-US" altLang="en-US" sz="2200" dirty="0">
                <a:solidFill>
                  <a:schemeClr val="tx2"/>
                </a:solidFill>
                <a:latin typeface="Merriweather" panose="00000500000000000000" pitchFamily="2" charset="0"/>
              </a:rPr>
              <a:t>State Historic Preservation Conference</a:t>
            </a:r>
          </a:p>
          <a:p>
            <a:pPr lvl="1">
              <a:lnSpc>
                <a:spcPct val="120000"/>
              </a:lnSpc>
            </a:pPr>
            <a:r>
              <a:rPr lang="en-US" altLang="en-US" sz="2200" dirty="0">
                <a:solidFill>
                  <a:schemeClr val="tx2"/>
                </a:solidFill>
                <a:latin typeface="Merriweather" panose="00000500000000000000" pitchFamily="2" charset="0"/>
              </a:rPr>
              <a:t>Certified Local Government Program</a:t>
            </a:r>
          </a:p>
          <a:p>
            <a:pPr lvl="1">
              <a:lnSpc>
                <a:spcPct val="120000"/>
              </a:lnSpc>
            </a:pPr>
            <a:r>
              <a:rPr lang="en-US" altLang="en-US" sz="2200" dirty="0">
                <a:solidFill>
                  <a:schemeClr val="tx2"/>
                </a:solidFill>
                <a:latin typeface="Merriweather" panose="00000500000000000000" pitchFamily="2" charset="0"/>
              </a:rPr>
              <a:t>Technical Assistance</a:t>
            </a:r>
          </a:p>
          <a:p>
            <a:pPr lvl="2">
              <a:lnSpc>
                <a:spcPct val="120000"/>
              </a:lnSpc>
            </a:pPr>
            <a:r>
              <a:rPr lang="en-US" altLang="en-US" sz="2200" dirty="0">
                <a:solidFill>
                  <a:schemeClr val="tx2"/>
                </a:solidFill>
                <a:latin typeface="Merriweather" panose="00000500000000000000" pitchFamily="2" charset="0"/>
              </a:rPr>
              <a:t>Preservation Ordinances</a:t>
            </a:r>
          </a:p>
          <a:p>
            <a:pPr lvl="2">
              <a:lnSpc>
                <a:spcPct val="120000"/>
              </a:lnSpc>
            </a:pPr>
            <a:r>
              <a:rPr lang="en-US" altLang="en-US" sz="2200" dirty="0">
                <a:solidFill>
                  <a:schemeClr val="tx2"/>
                </a:solidFill>
                <a:latin typeface="Merriweather" panose="00000500000000000000" pitchFamily="2" charset="0"/>
              </a:rPr>
              <a:t>Design Guidelines</a:t>
            </a:r>
          </a:p>
          <a:p>
            <a:pPr lvl="2">
              <a:lnSpc>
                <a:spcPct val="120000"/>
              </a:lnSpc>
            </a:pPr>
            <a:r>
              <a:rPr lang="en-US" altLang="en-US" sz="2200" dirty="0">
                <a:solidFill>
                  <a:schemeClr val="tx2"/>
                </a:solidFill>
                <a:latin typeface="Merriweather" panose="00000500000000000000" pitchFamily="2" charset="0"/>
              </a:rPr>
              <a:t>Historic District Designation</a:t>
            </a:r>
          </a:p>
          <a:p>
            <a:pPr lvl="2">
              <a:lnSpc>
                <a:spcPct val="120000"/>
              </a:lnSpc>
            </a:pPr>
            <a:r>
              <a:rPr lang="en-US" altLang="en-US" sz="2200" dirty="0">
                <a:solidFill>
                  <a:schemeClr val="tx2"/>
                </a:solidFill>
                <a:latin typeface="Merriweather" panose="00000500000000000000" pitchFamily="2" charset="0"/>
              </a:rPr>
              <a:t>Local Landmark Designation</a:t>
            </a:r>
          </a:p>
          <a:p>
            <a:pPr lvl="2">
              <a:lnSpc>
                <a:spcPct val="120000"/>
              </a:lnSpc>
            </a:pPr>
            <a:r>
              <a:rPr lang="en-US" altLang="en-US" sz="2200" dirty="0">
                <a:solidFill>
                  <a:schemeClr val="tx2"/>
                </a:solidFill>
                <a:latin typeface="Merriweather" panose="00000500000000000000" pitchFamily="2" charset="0"/>
              </a:rPr>
              <a:t>Historic Preservation Commission Training</a:t>
            </a:r>
          </a:p>
          <a:p>
            <a:pPr lvl="1"/>
            <a:endParaRPr lang="en-US" altLang="en-US" b="1" dirty="0"/>
          </a:p>
          <a:p>
            <a:endParaRPr lang="en-US" altLang="en-US" sz="4400" b="1" dirty="0"/>
          </a:p>
          <a:p>
            <a:endParaRPr lang="en-US" dirty="0"/>
          </a:p>
        </p:txBody>
      </p:sp>
      <p:pic>
        <p:nvPicPr>
          <p:cNvPr id="16" name="Picture 6" descr="A house with trees in the background&#10;&#10;Description generated with very high confidence">
            <a:extLst>
              <a:ext uri="{FF2B5EF4-FFF2-40B4-BE49-F238E27FC236}">
                <a16:creationId xmlns:a16="http://schemas.microsoft.com/office/drawing/2014/main" id="{1B30695B-325F-2F64-982C-673AF1244A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6237" y="1411884"/>
            <a:ext cx="3215195" cy="24113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37C9548E-9BE7-BFA4-AC8B-CC0E52D7CA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6237" y="3823282"/>
            <a:ext cx="3198504" cy="23988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98916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CD4B7629-8108-2B5B-BB75-363D5EC8A4EA}"/>
              </a:ext>
            </a:extLst>
          </p:cNvPr>
          <p:cNvSpPr txBox="1">
            <a:spLocks/>
          </p:cNvSpPr>
          <p:nvPr/>
        </p:nvSpPr>
        <p:spPr>
          <a:xfrm>
            <a:off x="3879542" y="1424940"/>
            <a:ext cx="4883458" cy="4945380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20000"/>
              </a:lnSpc>
              <a:defRPr/>
            </a:pPr>
            <a:r>
              <a:rPr lang="en-US" sz="7200" dirty="0">
                <a:latin typeface="Merriweather" panose="00000500000000000000" pitchFamily="2" charset="0"/>
              </a:rPr>
              <a:t>The National Register currently includes </a:t>
            </a:r>
            <a:r>
              <a:rPr lang="en-US" sz="7200" b="1" dirty="0">
                <a:latin typeface="Merriweather" panose="00000500000000000000" pitchFamily="2" charset="0"/>
              </a:rPr>
              <a:t>more than 2,100 </a:t>
            </a:r>
            <a:r>
              <a:rPr lang="en-US" sz="7200" dirty="0">
                <a:latin typeface="Merriweather" panose="00000500000000000000" pitchFamily="2" charset="0"/>
              </a:rPr>
              <a:t>listings in Georgia</a:t>
            </a:r>
          </a:p>
          <a:p>
            <a:pPr marL="457200" indent="-457200">
              <a:lnSpc>
                <a:spcPct val="120000"/>
              </a:lnSpc>
              <a:defRPr/>
            </a:pPr>
            <a:endParaRPr lang="en-US" sz="7200" dirty="0">
              <a:latin typeface="Merriweather" panose="00000500000000000000" pitchFamily="2" charset="0"/>
            </a:endParaRPr>
          </a:p>
          <a:p>
            <a:pPr marL="457200" indent="-457200">
              <a:lnSpc>
                <a:spcPct val="120000"/>
              </a:lnSpc>
              <a:defRPr/>
            </a:pPr>
            <a:r>
              <a:rPr lang="en-US" sz="7200" dirty="0">
                <a:latin typeface="Merriweather" panose="00000500000000000000" pitchFamily="2" charset="0"/>
              </a:rPr>
              <a:t>We receive </a:t>
            </a:r>
            <a:r>
              <a:rPr lang="en-US" sz="7200" b="1" dirty="0">
                <a:latin typeface="Merriweather" panose="00000500000000000000" pitchFamily="2" charset="0"/>
              </a:rPr>
              <a:t>hundreds of applications each year</a:t>
            </a:r>
          </a:p>
          <a:p>
            <a:pPr>
              <a:lnSpc>
                <a:spcPct val="120000"/>
              </a:lnSpc>
              <a:defRPr/>
            </a:pPr>
            <a:endParaRPr lang="en-US" sz="7200" dirty="0">
              <a:latin typeface="Merriweather" panose="00000500000000000000" pitchFamily="2" charset="0"/>
            </a:endParaRPr>
          </a:p>
          <a:p>
            <a:pPr marL="457200" indent="-457200">
              <a:lnSpc>
                <a:spcPct val="120000"/>
              </a:lnSpc>
              <a:defRPr/>
            </a:pPr>
            <a:r>
              <a:rPr lang="en-US" sz="7200" dirty="0">
                <a:latin typeface="Merriweather" panose="00000500000000000000" pitchFamily="2" charset="0"/>
              </a:rPr>
              <a:t>More than </a:t>
            </a:r>
            <a:r>
              <a:rPr lang="en-US" sz="7200" b="1" dirty="0">
                <a:latin typeface="Merriweather" panose="00000500000000000000" pitchFamily="2" charset="0"/>
              </a:rPr>
              <a:t>84,000 historic properties are potentially eligible </a:t>
            </a:r>
            <a:r>
              <a:rPr lang="en-US" sz="7200" dirty="0">
                <a:latin typeface="Merriweather" panose="00000500000000000000" pitchFamily="2" charset="0"/>
              </a:rPr>
              <a:t>for the historic rehabilitation tax incentive program</a:t>
            </a:r>
          </a:p>
          <a:p>
            <a:pPr marL="457200" indent="-457200">
              <a:lnSpc>
                <a:spcPct val="120000"/>
              </a:lnSpc>
              <a:defRPr/>
            </a:pPr>
            <a:endParaRPr lang="en-US" sz="7200" dirty="0">
              <a:latin typeface="Merriweather" panose="00000500000000000000" pitchFamily="2" charset="0"/>
            </a:endParaRPr>
          </a:p>
          <a:p>
            <a:pPr marL="457200" indent="-457200">
              <a:lnSpc>
                <a:spcPct val="120000"/>
              </a:lnSpc>
              <a:defRPr/>
            </a:pPr>
            <a:r>
              <a:rPr lang="en-US" sz="7200" dirty="0">
                <a:latin typeface="Merriweather" panose="00000500000000000000" pitchFamily="2" charset="0"/>
              </a:rPr>
              <a:t>Contact: </a:t>
            </a:r>
            <a:r>
              <a:rPr lang="en-US" sz="7200" b="1" u="sng" dirty="0">
                <a:latin typeface="Merriweather" panose="00000500000000000000" pitchFamily="2" charset="0"/>
              </a:rPr>
              <a:t>N</a:t>
            </a:r>
            <a:r>
              <a:rPr lang="en-US" sz="7200" b="1" u="sng" dirty="0">
                <a:latin typeface="Merriweather" panose="00000500000000000000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ationalRegister@dca.ga.gov</a:t>
            </a:r>
            <a:endParaRPr lang="en-US" sz="7200" u="sng" dirty="0">
              <a:latin typeface="Merriweather" panose="00000500000000000000" pitchFamily="2" charset="0"/>
            </a:endParaRPr>
          </a:p>
          <a:p>
            <a:endParaRPr lang="en-US" dirty="0"/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9E35C871-DB2C-3A71-C655-BCC9A4F2C02E}"/>
              </a:ext>
            </a:extLst>
          </p:cNvPr>
          <p:cNvSpPr txBox="1">
            <a:spLocks/>
          </p:cNvSpPr>
          <p:nvPr/>
        </p:nvSpPr>
        <p:spPr>
          <a:xfrm>
            <a:off x="746760" y="662940"/>
            <a:ext cx="7650480" cy="7620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600"/>
              </a:spcAft>
              <a:buNone/>
            </a:pPr>
            <a:r>
              <a:rPr lang="en-US" altLang="en-US" sz="3200" b="1" u="sng" dirty="0">
                <a:latin typeface="Merriweather" panose="00000500000000000000" pitchFamily="2" charset="0"/>
              </a:rPr>
              <a:t>National Register of Historic Places</a:t>
            </a:r>
          </a:p>
        </p:txBody>
      </p:sp>
      <p:pic>
        <p:nvPicPr>
          <p:cNvPr id="18" name="Picture 4" descr="Rockmart's National Register of Historical Places - Rockmart Slate ...">
            <a:extLst>
              <a:ext uri="{FF2B5EF4-FFF2-40B4-BE49-F238E27FC236}">
                <a16:creationId xmlns:a16="http://schemas.microsoft.com/office/drawing/2014/main" id="{7F3D86EE-8169-815E-1398-3EE4B60FD2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73"/>
          <a:stretch/>
        </p:blipFill>
        <p:spPr bwMode="auto">
          <a:xfrm>
            <a:off x="381000" y="1305661"/>
            <a:ext cx="3581400" cy="47668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54520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F8C75A-1150-AF36-3233-7423125FAE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7D6EAEEB-3919-CE36-8A07-12CBF6696A48}"/>
              </a:ext>
            </a:extLst>
          </p:cNvPr>
          <p:cNvSpPr txBox="1">
            <a:spLocks/>
          </p:cNvSpPr>
          <p:nvPr/>
        </p:nvSpPr>
        <p:spPr>
          <a:xfrm>
            <a:off x="3770877" y="1530807"/>
            <a:ext cx="4800600" cy="4541520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228600" defTabSz="9144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7200" dirty="0">
                <a:latin typeface="Merriweather" panose="00000500000000000000" pitchFamily="2" charset="0"/>
              </a:rPr>
              <a:t>Section 106 Review Process</a:t>
            </a:r>
          </a:p>
          <a:p>
            <a:pPr marL="571500" indent="-228600" defTabSz="9144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7200" dirty="0">
                <a:latin typeface="Merriweather" panose="00000500000000000000" pitchFamily="2" charset="0"/>
              </a:rPr>
              <a:t>Dictated by the National Historic Preservation Act (1966).</a:t>
            </a:r>
          </a:p>
          <a:p>
            <a:pPr marL="571500" indent="-228600" defTabSz="9144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7200" dirty="0">
                <a:latin typeface="Merriweather" panose="00000500000000000000" pitchFamily="2" charset="0"/>
              </a:rPr>
              <a:t>Mandates projects to be assessed for adverse effects to historic resources.</a:t>
            </a:r>
          </a:p>
          <a:p>
            <a:pPr marL="571500" indent="-228600" defTabSz="9144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7200" dirty="0">
                <a:latin typeface="Merriweather" panose="00000500000000000000" pitchFamily="2" charset="0"/>
              </a:rPr>
              <a:t>Process must be completed prior to the approval of the expenditure of federal funds for the project, or prior to the issuance of any federal license or permit.</a:t>
            </a:r>
          </a:p>
          <a:p>
            <a:pPr marL="571500" indent="-228600" defTabSz="9144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7200" dirty="0">
                <a:latin typeface="Merriweather" panose="00000500000000000000" pitchFamily="2" charset="0"/>
              </a:rPr>
              <a:t>Contact: </a:t>
            </a:r>
            <a:r>
              <a:rPr lang="en-US" sz="7200" b="1" u="sng" dirty="0">
                <a:latin typeface="Merriweather" panose="00000500000000000000" pitchFamily="2" charset="0"/>
              </a:rPr>
              <a:t>ER</a:t>
            </a:r>
            <a:r>
              <a:rPr lang="en-US" sz="7200" b="1" u="sng" dirty="0">
                <a:latin typeface="Merriweather" panose="00000500000000000000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@dca.ga.gov</a:t>
            </a:r>
            <a:endParaRPr lang="en-US" sz="7200" u="sng" dirty="0">
              <a:latin typeface="Merriweather" panose="00000500000000000000" pitchFamily="2" charset="0"/>
            </a:endParaRPr>
          </a:p>
          <a:p>
            <a:endParaRPr lang="en-US" dirty="0"/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373C9D45-DF04-66C1-B712-F5CF4C95619F}"/>
              </a:ext>
            </a:extLst>
          </p:cNvPr>
          <p:cNvSpPr txBox="1">
            <a:spLocks/>
          </p:cNvSpPr>
          <p:nvPr/>
        </p:nvSpPr>
        <p:spPr>
          <a:xfrm>
            <a:off x="746760" y="662940"/>
            <a:ext cx="7650480" cy="7620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600"/>
              </a:spcAft>
              <a:buNone/>
            </a:pPr>
            <a:r>
              <a:rPr lang="en-US" altLang="en-US" sz="3200" b="1" u="sng" dirty="0">
                <a:latin typeface="Merriweather" panose="00000500000000000000" pitchFamily="2" charset="0"/>
              </a:rPr>
              <a:t>Environmental Review</a:t>
            </a:r>
          </a:p>
        </p:txBody>
      </p:sp>
      <p:pic>
        <p:nvPicPr>
          <p:cNvPr id="2" name="Picture 4" descr="The four steps of the Section 106 process. 1. Initiate the process, 2. identify historic properties, 3. assess effects on historic properties, 4. resolve adverse effects on historic properties.">
            <a:extLst>
              <a:ext uri="{FF2B5EF4-FFF2-40B4-BE49-F238E27FC236}">
                <a16:creationId xmlns:a16="http://schemas.microsoft.com/office/drawing/2014/main" id="{3FD0A46B-C99C-BF21-21F1-1DA4DC94E4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5" t="15790" r="55873" b="4034"/>
          <a:stretch/>
        </p:blipFill>
        <p:spPr bwMode="auto">
          <a:xfrm>
            <a:off x="572523" y="1269507"/>
            <a:ext cx="3121308" cy="4802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38233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E8F9DA-0DB8-37DA-725B-1E59E82CC4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7929EEAC-EB3D-3BB6-A416-18102EEE251C}"/>
              </a:ext>
            </a:extLst>
          </p:cNvPr>
          <p:cNvSpPr txBox="1">
            <a:spLocks/>
          </p:cNvSpPr>
          <p:nvPr/>
        </p:nvSpPr>
        <p:spPr>
          <a:xfrm>
            <a:off x="3940098" y="1354385"/>
            <a:ext cx="4823388" cy="4840675"/>
          </a:xfrm>
          <a:prstGeom prst="rect">
            <a:avLst/>
          </a:prstGeom>
        </p:spPr>
        <p:txBody>
          <a:bodyPr>
            <a:normAutofit fontScale="3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5500" dirty="0">
                <a:latin typeface="Merriweather" panose="00000500000000000000" pitchFamily="2" charset="0"/>
              </a:rPr>
              <a:t>3 Tax Programs</a:t>
            </a:r>
          </a:p>
          <a:p>
            <a:pPr>
              <a:lnSpc>
                <a:spcPct val="120000"/>
              </a:lnSpc>
            </a:pPr>
            <a:endParaRPr lang="en-US" altLang="en-US" sz="3400" dirty="0">
              <a:latin typeface="Merriweather" panose="00000500000000000000" pitchFamily="2" charset="0"/>
            </a:endParaRPr>
          </a:p>
          <a:p>
            <a:pPr>
              <a:lnSpc>
                <a:spcPct val="120000"/>
              </a:lnSpc>
            </a:pPr>
            <a:r>
              <a:rPr lang="en-US" altLang="en-US" sz="5500" dirty="0">
                <a:latin typeface="Merriweather" panose="00000500000000000000" pitchFamily="2" charset="0"/>
              </a:rPr>
              <a:t>Preferential Property Tax Assessment for Rehabilitated Buildings</a:t>
            </a:r>
          </a:p>
          <a:p>
            <a:pPr lvl="1">
              <a:lnSpc>
                <a:spcPct val="120000"/>
              </a:lnSpc>
            </a:pPr>
            <a:r>
              <a:rPr lang="en-US" altLang="en-US" sz="5300" dirty="0">
                <a:latin typeface="Merriweather" panose="00000500000000000000" pitchFamily="2" charset="0"/>
              </a:rPr>
              <a:t>Freezes property taxes for 8 years </a:t>
            </a:r>
          </a:p>
          <a:p>
            <a:pPr lvl="1">
              <a:lnSpc>
                <a:spcPct val="120000"/>
              </a:lnSpc>
            </a:pPr>
            <a:endParaRPr lang="en-US" altLang="en-US" sz="3400" dirty="0">
              <a:latin typeface="Merriweather" panose="00000500000000000000" pitchFamily="2" charset="0"/>
            </a:endParaRPr>
          </a:p>
          <a:p>
            <a:pPr>
              <a:lnSpc>
                <a:spcPct val="120000"/>
              </a:lnSpc>
            </a:pPr>
            <a:r>
              <a:rPr lang="en-US" altLang="en-US" sz="5500" dirty="0">
                <a:latin typeface="Merriweather" panose="00000500000000000000" pitchFamily="2" charset="0"/>
              </a:rPr>
              <a:t>State Income Tax Credit </a:t>
            </a:r>
            <a:r>
              <a:rPr lang="en-US" altLang="en-US" sz="4300" b="1" i="1" dirty="0">
                <a:latin typeface="Merriweather" panose="00000500000000000000" pitchFamily="2" charset="0"/>
              </a:rPr>
              <a:t>(Updating 2026)</a:t>
            </a:r>
          </a:p>
          <a:p>
            <a:pPr lvl="1">
              <a:lnSpc>
                <a:spcPct val="120000"/>
              </a:lnSpc>
            </a:pPr>
            <a:r>
              <a:rPr lang="en-US" altLang="en-US" sz="5300" dirty="0">
                <a:latin typeface="Merriweather" panose="00000500000000000000" pitchFamily="2" charset="0"/>
              </a:rPr>
              <a:t>Equal to 25% of qualified rehab expenses</a:t>
            </a:r>
          </a:p>
          <a:p>
            <a:pPr lvl="1">
              <a:lnSpc>
                <a:spcPct val="120000"/>
              </a:lnSpc>
            </a:pPr>
            <a:endParaRPr lang="en-US" altLang="en-US" sz="3400" dirty="0">
              <a:latin typeface="Merriweather" panose="00000500000000000000" pitchFamily="2" charset="0"/>
            </a:endParaRPr>
          </a:p>
          <a:p>
            <a:pPr>
              <a:lnSpc>
                <a:spcPct val="120000"/>
              </a:lnSpc>
            </a:pPr>
            <a:r>
              <a:rPr lang="en-US" altLang="en-US" sz="5500" dirty="0">
                <a:solidFill>
                  <a:schemeClr val="tx1"/>
                </a:solidFill>
                <a:latin typeface="Merriweather" panose="00000500000000000000" pitchFamily="2" charset="0"/>
              </a:rPr>
              <a:t>Federal Income Tax Credit</a:t>
            </a:r>
          </a:p>
          <a:p>
            <a:pPr lvl="1">
              <a:lnSpc>
                <a:spcPct val="120000"/>
              </a:lnSpc>
            </a:pPr>
            <a:r>
              <a:rPr lang="en-US" altLang="en-US" sz="5200" dirty="0">
                <a:solidFill>
                  <a:schemeClr val="tx1"/>
                </a:solidFill>
                <a:latin typeface="Merriweather" panose="00000500000000000000" pitchFamily="2" charset="0"/>
              </a:rPr>
              <a:t>E</a:t>
            </a:r>
            <a:r>
              <a:rPr lang="en-US" altLang="en-US" sz="5200" dirty="0">
                <a:latin typeface="Merriweather" panose="00000500000000000000" pitchFamily="2" charset="0"/>
              </a:rPr>
              <a:t>qual to 20% of qualified rehab expenses</a:t>
            </a:r>
          </a:p>
          <a:p>
            <a:pPr marL="457200" lvl="1" indent="0">
              <a:lnSpc>
                <a:spcPct val="120000"/>
              </a:lnSpc>
              <a:buNone/>
            </a:pPr>
            <a:endParaRPr lang="en-US" sz="3400" dirty="0">
              <a:latin typeface="Merriweather" panose="00000500000000000000" pitchFamily="2" charset="0"/>
            </a:endParaRPr>
          </a:p>
          <a:p>
            <a:pPr>
              <a:lnSpc>
                <a:spcPct val="120000"/>
              </a:lnSpc>
            </a:pPr>
            <a:r>
              <a:rPr lang="en-US" sz="5500" dirty="0">
                <a:latin typeface="Merriweather" panose="00000500000000000000" pitchFamily="2" charset="0"/>
              </a:rPr>
              <a:t>Contact: </a:t>
            </a:r>
            <a:r>
              <a:rPr lang="en-US" sz="5500" b="1" u="sng" dirty="0">
                <a:latin typeface="Merriweather" panose="00000500000000000000" pitchFamily="2" charset="0"/>
              </a:rPr>
              <a:t>TaxIncentives</a:t>
            </a:r>
            <a:r>
              <a:rPr lang="en-US" sz="5500" b="1" u="sng" dirty="0">
                <a:latin typeface="Merriweather" panose="00000500000000000000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@dca.ga.gov</a:t>
            </a:r>
            <a:endParaRPr lang="en-US" sz="5500" u="sng" dirty="0">
              <a:latin typeface="Merriweather" panose="00000500000000000000" pitchFamily="2" charset="0"/>
            </a:endParaRPr>
          </a:p>
          <a:p>
            <a:endParaRPr lang="en-US" dirty="0"/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830B5CE9-ED75-B388-93F7-9AE45EBCD565}"/>
              </a:ext>
            </a:extLst>
          </p:cNvPr>
          <p:cNvSpPr txBox="1">
            <a:spLocks/>
          </p:cNvSpPr>
          <p:nvPr/>
        </p:nvSpPr>
        <p:spPr>
          <a:xfrm>
            <a:off x="746760" y="662940"/>
            <a:ext cx="7650480" cy="7620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600"/>
              </a:spcAft>
              <a:buNone/>
            </a:pPr>
            <a:r>
              <a:rPr lang="en-US" altLang="en-US" sz="3200" b="1" u="sng" dirty="0">
                <a:latin typeface="Merriweather" panose="00000500000000000000" pitchFamily="2" charset="0"/>
              </a:rPr>
              <a:t>Tax Incentives</a:t>
            </a:r>
          </a:p>
        </p:txBody>
      </p:sp>
      <p:pic>
        <p:nvPicPr>
          <p:cNvPr id="3" name="Picture 4" descr="L:\xscan15\ts\Before &amp; Afters\943 Spring St.Macon  Before &amp; After.jpg">
            <a:extLst>
              <a:ext uri="{FF2B5EF4-FFF2-40B4-BE49-F238E27FC236}">
                <a16:creationId xmlns:a16="http://schemas.microsoft.com/office/drawing/2014/main" id="{2B79465B-6723-718E-5EDB-C19E26F005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8"/>
          <a:stretch/>
        </p:blipFill>
        <p:spPr>
          <a:xfrm>
            <a:off x="473322" y="1296141"/>
            <a:ext cx="3297555" cy="47761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151244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DD6B81-3F3E-358C-E348-6764BB61CE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A59ADCFB-F0B4-55A3-4C37-4D5433BE4BBA}"/>
              </a:ext>
            </a:extLst>
          </p:cNvPr>
          <p:cNvSpPr txBox="1">
            <a:spLocks/>
          </p:cNvSpPr>
          <p:nvPr/>
        </p:nvSpPr>
        <p:spPr>
          <a:xfrm>
            <a:off x="3686537" y="1498922"/>
            <a:ext cx="5076949" cy="4696138"/>
          </a:xfrm>
          <a:prstGeom prst="rect">
            <a:avLst/>
          </a:prstGeom>
        </p:spPr>
        <p:txBody>
          <a:bodyPr>
            <a:normAutofit fontScale="3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4900" dirty="0">
                <a:latin typeface="Merriweather" panose="00000500000000000000" pitchFamily="2" charset="0"/>
              </a:rPr>
              <a:t>African American Programs</a:t>
            </a:r>
          </a:p>
          <a:p>
            <a:endParaRPr lang="en-US" altLang="en-US" sz="4900" dirty="0">
              <a:latin typeface="Merriweather" panose="00000500000000000000" pitchFamily="2" charset="0"/>
            </a:endParaRPr>
          </a:p>
          <a:p>
            <a:r>
              <a:rPr lang="en-US" altLang="en-US" sz="4900" dirty="0">
                <a:latin typeface="Merriweather" panose="00000500000000000000" pitchFamily="2" charset="0"/>
              </a:rPr>
              <a:t>Centennial Farms Program</a:t>
            </a:r>
          </a:p>
          <a:p>
            <a:pPr lvl="1"/>
            <a:r>
              <a:rPr lang="en-US" altLang="en-US" sz="4100" dirty="0">
                <a:latin typeface="Merriweather" panose="00000500000000000000" pitchFamily="2" charset="0"/>
              </a:rPr>
              <a:t>560 farms listed</a:t>
            </a:r>
          </a:p>
          <a:p>
            <a:endParaRPr lang="en-US" altLang="en-US" sz="4300" dirty="0">
              <a:solidFill>
                <a:schemeClr val="tx1"/>
              </a:solidFill>
              <a:latin typeface="Merriweather" panose="00000500000000000000" pitchFamily="2" charset="0"/>
            </a:endParaRPr>
          </a:p>
          <a:p>
            <a:r>
              <a:rPr lang="en-US" altLang="en-US" sz="4900" dirty="0">
                <a:solidFill>
                  <a:schemeClr val="tx1"/>
                </a:solidFill>
                <a:latin typeface="Merriweather" panose="00000500000000000000" pitchFamily="2" charset="0"/>
              </a:rPr>
              <a:t>Statewide Historic Preservation Conference</a:t>
            </a:r>
          </a:p>
          <a:p>
            <a:endParaRPr lang="en-US" altLang="en-US" sz="4900" dirty="0">
              <a:solidFill>
                <a:schemeClr val="tx1"/>
              </a:solidFill>
              <a:latin typeface="Merriweather" panose="00000500000000000000" pitchFamily="2" charset="0"/>
            </a:endParaRPr>
          </a:p>
          <a:p>
            <a:r>
              <a:rPr lang="en-US" altLang="en-US" sz="4900" dirty="0">
                <a:solidFill>
                  <a:schemeClr val="tx1"/>
                </a:solidFill>
                <a:latin typeface="Merriweather" panose="00000500000000000000" pitchFamily="2" charset="0"/>
              </a:rPr>
              <a:t>Certified Local Government Program</a:t>
            </a:r>
          </a:p>
          <a:p>
            <a:endParaRPr lang="en-US" altLang="en-US" sz="4300" dirty="0">
              <a:solidFill>
                <a:schemeClr val="tx2"/>
              </a:solidFill>
              <a:latin typeface="Merriweather" panose="00000500000000000000" pitchFamily="2" charset="0"/>
            </a:endParaRPr>
          </a:p>
          <a:p>
            <a:r>
              <a:rPr lang="en-US" altLang="en-US" sz="4900" dirty="0">
                <a:solidFill>
                  <a:schemeClr val="tx2"/>
                </a:solidFill>
                <a:latin typeface="Merriweather" panose="00000500000000000000" pitchFamily="2" charset="0"/>
              </a:rPr>
              <a:t>Technical Assistance</a:t>
            </a:r>
          </a:p>
          <a:p>
            <a:pPr lvl="1"/>
            <a:r>
              <a:rPr lang="en-US" altLang="en-US" sz="4100" dirty="0">
                <a:solidFill>
                  <a:schemeClr val="tx2"/>
                </a:solidFill>
                <a:latin typeface="Merriweather" panose="00000500000000000000" pitchFamily="2" charset="0"/>
              </a:rPr>
              <a:t>Preservation Ordinances</a:t>
            </a:r>
          </a:p>
          <a:p>
            <a:pPr lvl="1"/>
            <a:r>
              <a:rPr lang="en-US" altLang="en-US" sz="4100" dirty="0">
                <a:solidFill>
                  <a:schemeClr val="tx2"/>
                </a:solidFill>
                <a:latin typeface="Merriweather" panose="00000500000000000000" pitchFamily="2" charset="0"/>
              </a:rPr>
              <a:t>Design Guidelines</a:t>
            </a:r>
          </a:p>
          <a:p>
            <a:pPr lvl="1"/>
            <a:r>
              <a:rPr lang="en-US" altLang="en-US" sz="4100" dirty="0">
                <a:solidFill>
                  <a:schemeClr val="tx2"/>
                </a:solidFill>
                <a:latin typeface="Merriweather" panose="00000500000000000000" pitchFamily="2" charset="0"/>
              </a:rPr>
              <a:t>Historic District Designation</a:t>
            </a:r>
          </a:p>
          <a:p>
            <a:pPr lvl="1"/>
            <a:r>
              <a:rPr lang="en-US" altLang="en-US" sz="4100" dirty="0">
                <a:solidFill>
                  <a:schemeClr val="tx2"/>
                </a:solidFill>
                <a:latin typeface="Merriweather" panose="00000500000000000000" pitchFamily="2" charset="0"/>
              </a:rPr>
              <a:t>Local Landmark Designation</a:t>
            </a:r>
          </a:p>
          <a:p>
            <a:pPr lvl="1"/>
            <a:r>
              <a:rPr lang="en-US" altLang="en-US" sz="4100" dirty="0">
                <a:solidFill>
                  <a:schemeClr val="tx2"/>
                </a:solidFill>
                <a:latin typeface="Merriweather" panose="00000500000000000000" pitchFamily="2" charset="0"/>
              </a:rPr>
              <a:t>Historic Preservation Commission Training</a:t>
            </a:r>
          </a:p>
          <a:p>
            <a:pPr lvl="1">
              <a:lnSpc>
                <a:spcPct val="120000"/>
              </a:lnSpc>
            </a:pPr>
            <a:endParaRPr lang="en-US" sz="4300" dirty="0">
              <a:latin typeface="Merriweather" panose="00000500000000000000" pitchFamily="2" charset="0"/>
            </a:endParaRPr>
          </a:p>
          <a:p>
            <a:pPr>
              <a:lnSpc>
                <a:spcPct val="120000"/>
              </a:lnSpc>
            </a:pPr>
            <a:r>
              <a:rPr lang="en-US" sz="4900" dirty="0">
                <a:latin typeface="Merriweather" panose="00000500000000000000" pitchFamily="2" charset="0"/>
              </a:rPr>
              <a:t>Contact: </a:t>
            </a:r>
            <a:r>
              <a:rPr lang="en-US" sz="4900" b="1" u="sng" dirty="0">
                <a:latin typeface="Merriweather" panose="00000500000000000000" pitchFamily="2" charset="0"/>
              </a:rPr>
              <a:t>Outreach</a:t>
            </a:r>
            <a:r>
              <a:rPr lang="en-US" sz="4900" b="1" u="sng" dirty="0">
                <a:latin typeface="Merriweather" panose="00000500000000000000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@dca.ga.gov</a:t>
            </a:r>
            <a:endParaRPr lang="en-US" sz="4900" u="sng" dirty="0">
              <a:latin typeface="Merriweather" panose="00000500000000000000" pitchFamily="2" charset="0"/>
            </a:endParaRPr>
          </a:p>
          <a:p>
            <a:endParaRPr lang="en-US" dirty="0"/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878F3596-94B3-850F-0999-7B6442A94EF6}"/>
              </a:ext>
            </a:extLst>
          </p:cNvPr>
          <p:cNvSpPr txBox="1">
            <a:spLocks/>
          </p:cNvSpPr>
          <p:nvPr/>
        </p:nvSpPr>
        <p:spPr>
          <a:xfrm>
            <a:off x="746760" y="577626"/>
            <a:ext cx="7650480" cy="59343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600"/>
              </a:spcAft>
              <a:buNone/>
            </a:pPr>
            <a:r>
              <a:rPr lang="en-US" altLang="en-US" sz="3200" b="1" u="sng" dirty="0">
                <a:latin typeface="Merriweather" panose="00000500000000000000" pitchFamily="2" charset="0"/>
              </a:rPr>
              <a:t>Community Assistance &amp; Outreach</a:t>
            </a:r>
          </a:p>
        </p:txBody>
      </p:sp>
      <p:pic>
        <p:nvPicPr>
          <p:cNvPr id="1026" name="Picture 2" descr="Downtown square buildings Greg Henry © Shutterstock">
            <a:extLst>
              <a:ext uri="{FF2B5EF4-FFF2-40B4-BE49-F238E27FC236}">
                <a16:creationId xmlns:a16="http://schemas.microsoft.com/office/drawing/2014/main" id="{12542FF7-626A-0FDF-B826-85A04528C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81" y="1183647"/>
            <a:ext cx="2838026" cy="1708236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B7E558-E8A9-C9ED-8DB4-467739E7421E}"/>
              </a:ext>
            </a:extLst>
          </p:cNvPr>
          <p:cNvSpPr txBox="1"/>
          <p:nvPr/>
        </p:nvSpPr>
        <p:spPr>
          <a:xfrm>
            <a:off x="496981" y="2891883"/>
            <a:ext cx="2838026" cy="1169551"/>
          </a:xfrm>
          <a:prstGeom prst="rect">
            <a:avLst/>
          </a:prstGeom>
          <a:solidFill>
            <a:srgbClr val="E9E4DE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  <a:latin typeface="Merriweather" panose="00000500000000000000" pitchFamily="2" charset="0"/>
              </a:rPr>
              <a:t>     2025 </a:t>
            </a:r>
          </a:p>
          <a:p>
            <a:r>
              <a:rPr lang="en-US" sz="1400" dirty="0">
                <a:solidFill>
                  <a:srgbClr val="000000"/>
                </a:solidFill>
                <a:latin typeface="Merriweather" panose="00000500000000000000" pitchFamily="2" charset="0"/>
                <a:cs typeface="Calibri" panose="020F0502020204030204" pitchFamily="34" charset="0"/>
              </a:rPr>
              <a:t>     GA Downtown Conference</a:t>
            </a:r>
          </a:p>
          <a:p>
            <a:r>
              <a:rPr lang="en-US" sz="1400" dirty="0">
                <a:solidFill>
                  <a:srgbClr val="000000"/>
                </a:solidFill>
                <a:latin typeface="Merriweather" panose="00000500000000000000" pitchFamily="2" charset="0"/>
                <a:cs typeface="Calibri" panose="020F0502020204030204" pitchFamily="34" charset="0"/>
              </a:rPr>
              <a:t>     August 25 - 28, 2025</a:t>
            </a:r>
          </a:p>
          <a:p>
            <a:r>
              <a:rPr lang="en-US" sz="1400" dirty="0">
                <a:solidFill>
                  <a:srgbClr val="000000"/>
                </a:solidFill>
                <a:latin typeface="Merriweather" panose="00000500000000000000" pitchFamily="2" charset="0"/>
                <a:cs typeface="Calibri" panose="020F0502020204030204" pitchFamily="34" charset="0"/>
              </a:rPr>
              <a:t>     Gainesville, Georgia</a:t>
            </a:r>
          </a:p>
          <a:p>
            <a:endParaRPr lang="en-US" sz="1400" dirty="0">
              <a:solidFill>
                <a:srgbClr val="000000"/>
              </a:solidFill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45186F-3448-6AA2-83CC-3CB5887840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86" r="7363"/>
          <a:stretch/>
        </p:blipFill>
        <p:spPr>
          <a:xfrm>
            <a:off x="496981" y="3888299"/>
            <a:ext cx="2843807" cy="231754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0F93F86-F040-0C6D-7A97-74AD05FB51B8}"/>
              </a:ext>
            </a:extLst>
          </p:cNvPr>
          <p:cNvCxnSpPr/>
          <p:nvPr/>
        </p:nvCxnSpPr>
        <p:spPr>
          <a:xfrm>
            <a:off x="496981" y="3888299"/>
            <a:ext cx="2838026" cy="2306761"/>
          </a:xfrm>
          <a:prstGeom prst="line">
            <a:avLst/>
          </a:prstGeom>
          <a:ln w="38100">
            <a:solidFill>
              <a:srgbClr val="C94526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8F28142-DBE8-C632-CF8D-8BB5A417F1E4}"/>
              </a:ext>
            </a:extLst>
          </p:cNvPr>
          <p:cNvCxnSpPr>
            <a:cxnSpLocks/>
          </p:cNvCxnSpPr>
          <p:nvPr/>
        </p:nvCxnSpPr>
        <p:spPr>
          <a:xfrm flipH="1">
            <a:off x="532435" y="3888299"/>
            <a:ext cx="2802572" cy="2306761"/>
          </a:xfrm>
          <a:prstGeom prst="line">
            <a:avLst/>
          </a:prstGeom>
          <a:ln w="38100">
            <a:solidFill>
              <a:srgbClr val="C94526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13509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7C9730-17F7-DD3F-B263-65978FC2BB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72CB03F6-C554-75B9-6C13-5626F9530B86}"/>
              </a:ext>
            </a:extLst>
          </p:cNvPr>
          <p:cNvSpPr txBox="1">
            <a:spLocks/>
          </p:cNvSpPr>
          <p:nvPr/>
        </p:nvSpPr>
        <p:spPr>
          <a:xfrm>
            <a:off x="639194" y="725705"/>
            <a:ext cx="7865612" cy="7620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600"/>
              </a:spcAft>
              <a:buNone/>
            </a:pPr>
            <a:r>
              <a:rPr lang="en-US" altLang="en-US" sz="3200" b="1" u="sng" dirty="0">
                <a:latin typeface="Merriweather" panose="00000500000000000000" pitchFamily="2" charset="0"/>
              </a:rPr>
              <a:t>Certified Local Government Program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E21752-A2CD-4AD2-E602-6902A2F64CED}"/>
              </a:ext>
            </a:extLst>
          </p:cNvPr>
          <p:cNvSpPr txBox="1"/>
          <p:nvPr/>
        </p:nvSpPr>
        <p:spPr>
          <a:xfrm>
            <a:off x="4572000" y="1693705"/>
            <a:ext cx="4120117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en-US" altLang="en-US" dirty="0">
                <a:latin typeface="Merriweather" panose="00000500000000000000" pitchFamily="2" charset="0"/>
                <a:cs typeface="Arial" panose="020B0604020202020204" pitchFamily="34" charset="0"/>
              </a:rPr>
              <a:t>Partnership program between the local government, HPD, and the National Park Service.</a:t>
            </a:r>
          </a:p>
          <a:p>
            <a:pPr marL="571500" indent="-571500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altLang="en-US" dirty="0">
              <a:latin typeface="Merriweather" panose="00000500000000000000" pitchFamily="2" charset="0"/>
              <a:cs typeface="Arial" panose="020B0604020202020204" pitchFamily="34" charset="0"/>
            </a:endParaRPr>
          </a:p>
          <a:p>
            <a:pPr marL="285750" indent="-285750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en-US" altLang="en-US" dirty="0">
                <a:latin typeface="Merriweather" panose="00000500000000000000" pitchFamily="2" charset="0"/>
                <a:cs typeface="Arial" panose="020B0604020202020204" pitchFamily="34" charset="0"/>
              </a:rPr>
              <a:t>Opportunities for technical assistance in historic preservation are available in the form of training sessions, information material, statewide meetings, workshops and conferences.</a:t>
            </a: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altLang="en-US" dirty="0">
              <a:latin typeface="Merriweather" panose="00000500000000000000" pitchFamily="2" charset="0"/>
              <a:cs typeface="Arial" panose="020B0604020202020204" pitchFamily="34" charset="0"/>
            </a:endParaRPr>
          </a:p>
          <a:p>
            <a:pPr marL="285750" indent="-285750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en-US" altLang="en-US" dirty="0">
                <a:latin typeface="Merriweather" panose="00000500000000000000" pitchFamily="2" charset="0"/>
                <a:ea typeface="Arial Unicode MS" pitchFamily="34" charset="-128"/>
                <a:cs typeface="Arial" panose="020B0604020202020204" pitchFamily="34" charset="0"/>
              </a:rPr>
              <a:t>Certified Local Governments are eligible for </a:t>
            </a:r>
            <a:r>
              <a:rPr lang="en-US" altLang="en-US" b="1" dirty="0">
                <a:latin typeface="Merriweather" panose="00000500000000000000" pitchFamily="2" charset="0"/>
                <a:ea typeface="Arial Unicode MS" pitchFamily="34" charset="-128"/>
                <a:cs typeface="Arial" panose="020B0604020202020204" pitchFamily="34" charset="0"/>
              </a:rPr>
              <a:t>preservation grants from HPD.</a:t>
            </a:r>
          </a:p>
          <a:p>
            <a:pPr marL="571500" indent="-571500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altLang="en-US" sz="1800" b="1" dirty="0">
              <a:solidFill>
                <a:srgbClr val="1D3456"/>
              </a:solidFill>
              <a:latin typeface="+mn-lt"/>
              <a:ea typeface="Arial Unicode MS" pitchFamily="34" charset="-128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9D3DA5-4C5A-9349-4D4B-027CD7E934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194" y="1693705"/>
            <a:ext cx="3777699" cy="38148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36412506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Custom 2">
      <a:dk1>
        <a:srgbClr val="000000"/>
      </a:dk1>
      <a:lt1>
        <a:srgbClr val="FFFFFF"/>
      </a:lt1>
      <a:dk2>
        <a:srgbClr val="000000"/>
      </a:dk2>
      <a:lt2>
        <a:srgbClr val="E4E8EE"/>
      </a:lt2>
      <a:accent1>
        <a:srgbClr val="8DC63F"/>
      </a:accent1>
      <a:accent2>
        <a:srgbClr val="D5E04E"/>
      </a:accent2>
      <a:accent3>
        <a:srgbClr val="C2DFEF"/>
      </a:accent3>
      <a:accent4>
        <a:srgbClr val="AE462D"/>
      </a:accent4>
      <a:accent5>
        <a:srgbClr val="E4E8EE"/>
      </a:accent5>
      <a:accent6>
        <a:srgbClr val="1B3A4D"/>
      </a:accent6>
      <a:hlink>
        <a:srgbClr val="AE462D"/>
      </a:hlink>
      <a:folHlink>
        <a:srgbClr val="1B3A4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Custom 2">
      <a:dk1>
        <a:srgbClr val="000000"/>
      </a:dk1>
      <a:lt1>
        <a:srgbClr val="FFFFFF"/>
      </a:lt1>
      <a:dk2>
        <a:srgbClr val="000000"/>
      </a:dk2>
      <a:lt2>
        <a:srgbClr val="E4E8EE"/>
      </a:lt2>
      <a:accent1>
        <a:srgbClr val="8DC63F"/>
      </a:accent1>
      <a:accent2>
        <a:srgbClr val="D5E04E"/>
      </a:accent2>
      <a:accent3>
        <a:srgbClr val="C2DFEF"/>
      </a:accent3>
      <a:accent4>
        <a:srgbClr val="AE462D"/>
      </a:accent4>
      <a:accent5>
        <a:srgbClr val="E4E8EE"/>
      </a:accent5>
      <a:accent6>
        <a:srgbClr val="1B3A4D"/>
      </a:accent6>
      <a:hlink>
        <a:srgbClr val="AE462D"/>
      </a:hlink>
      <a:folHlink>
        <a:srgbClr val="1B3A4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caeac48-cba0-4630-8516-530feeea33b3">
      <Terms xmlns="http://schemas.microsoft.com/office/infopath/2007/PartnerControls"/>
    </lcf76f155ced4ddcb4097134ff3c332f>
    <TaxCatchAll xmlns="431100d4-4470-42c1-96bc-46686c1829ae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0072FE0E8154A41BBE7DDA723966D31" ma:contentTypeVersion="19" ma:contentTypeDescription="Create a new document." ma:contentTypeScope="" ma:versionID="7d567afd6bcfe6b8932dc1c76b9d3899">
  <xsd:schema xmlns:xsd="http://www.w3.org/2001/XMLSchema" xmlns:xs="http://www.w3.org/2001/XMLSchema" xmlns:p="http://schemas.microsoft.com/office/2006/metadata/properties" xmlns:ns2="431100d4-4470-42c1-96bc-46686c1829ae" xmlns:ns3="2caeac48-cba0-4630-8516-530feeea33b3" targetNamespace="http://schemas.microsoft.com/office/2006/metadata/properties" ma:root="true" ma:fieldsID="3b9dd5fc75932d537ac90636a790c607" ns2:_="" ns3:_="">
    <xsd:import namespace="431100d4-4470-42c1-96bc-46686c1829ae"/>
    <xsd:import namespace="2caeac48-cba0-4630-8516-530feeea33b3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ObjectDetectorVersions" minOccurs="0"/>
                <xsd:element ref="ns3:MediaServiceSearchProperties" minOccurs="0"/>
                <xsd:element ref="ns3:lcf76f155ced4ddcb4097134ff3c332f" minOccurs="0"/>
                <xsd:element ref="ns2:TaxCatchAll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1100d4-4470-42c1-96bc-46686c1829a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9e4df687-44af-4f4f-83ce-cc549dc79046}" ma:internalName="TaxCatchAll" ma:showField="CatchAllData" ma:web="431100d4-4470-42c1-96bc-46686c1829a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aeac48-cba0-4630-8516-530feeea33b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5e84caa5-4932-4209-ae5a-cc2c42c6674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1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D789F8F-5638-4511-8860-CF4CD787939D}">
  <ds:schemaRefs>
    <ds:schemaRef ds:uri="http://schemas.microsoft.com/office/2006/metadata/properties"/>
    <ds:schemaRef ds:uri="http://schemas.microsoft.com/office/infopath/2007/PartnerControls"/>
    <ds:schemaRef ds:uri="2caeac48-cba0-4630-8516-530feeea33b3"/>
    <ds:schemaRef ds:uri="431100d4-4470-42c1-96bc-46686c1829ae"/>
  </ds:schemaRefs>
</ds:datastoreItem>
</file>

<file path=customXml/itemProps2.xml><?xml version="1.0" encoding="utf-8"?>
<ds:datastoreItem xmlns:ds="http://schemas.openxmlformats.org/officeDocument/2006/customXml" ds:itemID="{917FDAD0-9066-4864-9A6C-7E6D5C1BD12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20C4213-FEF8-4436-AE68-640404C8052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31100d4-4470-42c1-96bc-46686c1829ae"/>
    <ds:schemaRef ds:uri="2caeac48-cba0-4630-8516-530feeea33b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16613</TotalTime>
  <Words>858</Words>
  <Application>Microsoft Office PowerPoint</Application>
  <PresentationFormat>On-screen Show (4:3)</PresentationFormat>
  <Paragraphs>169</Paragraphs>
  <Slides>16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Merriweather</vt:lpstr>
      <vt:lpstr>Source Sans Pro</vt:lpstr>
      <vt:lpstr>Custom Design</vt:lpstr>
      <vt:lpstr>Office Theme</vt:lpstr>
      <vt:lpstr>Photo Editor Photo</vt:lpstr>
      <vt:lpstr>Historic Preservation 101</vt:lpstr>
      <vt:lpstr>PowerPoint Presentation</vt:lpstr>
      <vt:lpstr>What We Do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Shayla Moultrie</dc:creator>
  <cp:lastModifiedBy>Sandra Hall</cp:lastModifiedBy>
  <cp:revision>220</cp:revision>
  <dcterms:created xsi:type="dcterms:W3CDTF">2023-04-03T19:03:47Z</dcterms:created>
  <dcterms:modified xsi:type="dcterms:W3CDTF">2025-01-07T16:41:36Z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0x01010040072FE0E8154A41BBE7DDA723966D31</vt:lpwstr>
  </property>
</Properties>
</file>