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webextensions/webextension1.xml" ContentType="application/vnd.ms-office.webextension+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0" r:id="rId4"/>
    <p:sldMasterId id="2147483783" r:id="rId5"/>
    <p:sldMasterId id="2147483804" r:id="rId6"/>
    <p:sldMasterId id="2147483823" r:id="rId7"/>
  </p:sldMasterIdLst>
  <p:notesMasterIdLst>
    <p:notesMasterId r:id="rId43"/>
  </p:notesMasterIdLst>
  <p:handoutMasterIdLst>
    <p:handoutMasterId r:id="rId44"/>
  </p:handoutMasterIdLst>
  <p:sldIdLst>
    <p:sldId id="331" r:id="rId8"/>
    <p:sldId id="300" r:id="rId9"/>
    <p:sldId id="336" r:id="rId10"/>
    <p:sldId id="303" r:id="rId11"/>
    <p:sldId id="287" r:id="rId12"/>
    <p:sldId id="316" r:id="rId13"/>
    <p:sldId id="314" r:id="rId14"/>
    <p:sldId id="325" r:id="rId15"/>
    <p:sldId id="340" r:id="rId16"/>
    <p:sldId id="306" r:id="rId17"/>
    <p:sldId id="338" r:id="rId18"/>
    <p:sldId id="297" r:id="rId19"/>
    <p:sldId id="288" r:id="rId20"/>
    <p:sldId id="307" r:id="rId21"/>
    <p:sldId id="308" r:id="rId22"/>
    <p:sldId id="309" r:id="rId23"/>
    <p:sldId id="350" r:id="rId24"/>
    <p:sldId id="289" r:id="rId25"/>
    <p:sldId id="317" r:id="rId26"/>
    <p:sldId id="318" r:id="rId27"/>
    <p:sldId id="351" r:id="rId28"/>
    <p:sldId id="352" r:id="rId29"/>
    <p:sldId id="353" r:id="rId30"/>
    <p:sldId id="319" r:id="rId31"/>
    <p:sldId id="320" r:id="rId32"/>
    <p:sldId id="302" r:id="rId33"/>
    <p:sldId id="295" r:id="rId34"/>
    <p:sldId id="321" r:id="rId35"/>
    <p:sldId id="292" r:id="rId36"/>
    <p:sldId id="310" r:id="rId37"/>
    <p:sldId id="347" r:id="rId38"/>
    <p:sldId id="348" r:id="rId39"/>
    <p:sldId id="349" r:id="rId40"/>
    <p:sldId id="339" r:id="rId41"/>
    <p:sldId id="328" r:id="rId42"/>
  </p:sldIdLst>
  <p:sldSz cx="9144000" cy="6858000" type="screen4x3"/>
  <p:notesSz cx="6858000" cy="9296400"/>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D9D9D9"/>
    <a:srgbClr val="E9E3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F57253-1D88-4211-B097-D21003FA5B56}" v="19" dt="2024-03-19T13:45:43.7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507" autoAdjust="0"/>
  </p:normalViewPr>
  <p:slideViewPr>
    <p:cSldViewPr snapToGrid="0">
      <p:cViewPr>
        <p:scale>
          <a:sx n="60" d="100"/>
          <a:sy n="60" d="100"/>
        </p:scale>
        <p:origin x="1468" y="28"/>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6F07A-78AF-464D-82A9-B91B5208EE42}" type="doc">
      <dgm:prSet loTypeId="urn:microsoft.com/office/officeart/2005/8/layout/venn3" loCatId="relationship" qsTypeId="urn:microsoft.com/office/officeart/2005/8/quickstyle/simple1" qsCatId="simple" csTypeId="urn:microsoft.com/office/officeart/2005/8/colors/accent1_5" csCatId="accent1" phldr="1"/>
      <dgm:spPr/>
      <dgm:t>
        <a:bodyPr/>
        <a:lstStyle/>
        <a:p>
          <a:endParaRPr lang="en-US"/>
        </a:p>
      </dgm:t>
    </dgm:pt>
    <dgm:pt modelId="{4A6AEB7E-86CA-47CB-8CA7-C046B56AD53D}">
      <dgm:prSet phldrT="[Text]" custT="1"/>
      <dgm:spPr>
        <a:solidFill>
          <a:schemeClr val="bg1"/>
        </a:solidFill>
        <a:ln w="28575">
          <a:solidFill>
            <a:schemeClr val="accent1"/>
          </a:solidFill>
          <a:prstDash val="dash"/>
        </a:ln>
      </dgm:spPr>
      <dgm:t>
        <a:bodyPr anchor="ctr"/>
        <a:lstStyle/>
        <a:p>
          <a:r>
            <a:rPr lang="en-US" sz="2000" dirty="0">
              <a:solidFill>
                <a:schemeClr val="tx1"/>
              </a:solidFill>
            </a:rPr>
            <a:t>Recognition </a:t>
          </a:r>
        </a:p>
      </dgm:t>
    </dgm:pt>
    <dgm:pt modelId="{24AB3D32-2052-4502-8952-12D19976C241}" type="parTrans" cxnId="{B91F2BEF-7358-4026-BC89-7E4872CE7D6C}">
      <dgm:prSet/>
      <dgm:spPr/>
      <dgm:t>
        <a:bodyPr/>
        <a:lstStyle/>
        <a:p>
          <a:endParaRPr lang="en-US"/>
        </a:p>
      </dgm:t>
    </dgm:pt>
    <dgm:pt modelId="{598612E6-2730-49D0-B79B-D2642F970669}" type="sibTrans" cxnId="{B91F2BEF-7358-4026-BC89-7E4872CE7D6C}">
      <dgm:prSet/>
      <dgm:spPr/>
      <dgm:t>
        <a:bodyPr/>
        <a:lstStyle/>
        <a:p>
          <a:endParaRPr lang="en-US"/>
        </a:p>
      </dgm:t>
    </dgm:pt>
    <dgm:pt modelId="{A7EBCD2F-B3E8-48CB-87A6-3492AF9E9858}">
      <dgm:prSet phldrT="[Text]" custT="1"/>
      <dgm:spPr>
        <a:solidFill>
          <a:schemeClr val="bg1"/>
        </a:solidFill>
        <a:ln w="28575">
          <a:solidFill>
            <a:schemeClr val="accent3"/>
          </a:solidFill>
          <a:prstDash val="solid"/>
        </a:ln>
      </dgm:spPr>
      <dgm:t>
        <a:bodyPr anchor="ctr"/>
        <a:lstStyle/>
        <a:p>
          <a:r>
            <a:rPr lang="en-US" sz="1800" dirty="0">
              <a:solidFill>
                <a:schemeClr val="tx1"/>
              </a:solidFill>
            </a:rPr>
            <a:t>Community Development Block Grants</a:t>
          </a:r>
        </a:p>
      </dgm:t>
    </dgm:pt>
    <dgm:pt modelId="{E49B1B68-0C01-4BC8-B185-A755DB9DA759}" type="parTrans" cxnId="{7A16EF76-46E7-48F3-B100-A629FC01A12E}">
      <dgm:prSet/>
      <dgm:spPr/>
      <dgm:t>
        <a:bodyPr/>
        <a:lstStyle/>
        <a:p>
          <a:endParaRPr lang="en-US"/>
        </a:p>
      </dgm:t>
    </dgm:pt>
    <dgm:pt modelId="{32440F0F-8D93-43FC-AE1F-C998D8D556D1}" type="sibTrans" cxnId="{7A16EF76-46E7-48F3-B100-A629FC01A12E}">
      <dgm:prSet/>
      <dgm:spPr/>
      <dgm:t>
        <a:bodyPr/>
        <a:lstStyle/>
        <a:p>
          <a:endParaRPr lang="en-US"/>
        </a:p>
      </dgm:t>
    </dgm:pt>
    <dgm:pt modelId="{A83017FC-82B7-43CB-A0F1-67A760F1EA09}">
      <dgm:prSet phldrT="[Text]" custT="1"/>
      <dgm:spPr>
        <a:solidFill>
          <a:schemeClr val="bg1"/>
        </a:solidFill>
        <a:ln w="28575">
          <a:solidFill>
            <a:schemeClr val="accent2"/>
          </a:solidFill>
          <a:prstDash val="dash"/>
        </a:ln>
      </dgm:spPr>
      <dgm:t>
        <a:bodyPr anchor="ctr"/>
        <a:lstStyle/>
        <a:p>
          <a:r>
            <a:rPr lang="en-US" sz="1800" dirty="0">
              <a:solidFill>
                <a:schemeClr val="tx1"/>
              </a:solidFill>
            </a:rPr>
            <a:t>GEFA loan interest reduction</a:t>
          </a:r>
        </a:p>
      </dgm:t>
    </dgm:pt>
    <dgm:pt modelId="{C61F24CC-8DC8-49EF-AE8D-5340DBA474B2}" type="parTrans" cxnId="{2E8CAB9D-9480-454D-BF07-621183EF50AA}">
      <dgm:prSet/>
      <dgm:spPr/>
      <dgm:t>
        <a:bodyPr/>
        <a:lstStyle/>
        <a:p>
          <a:endParaRPr lang="en-US"/>
        </a:p>
      </dgm:t>
    </dgm:pt>
    <dgm:pt modelId="{75FFFBF0-CC01-4E80-92CF-F4B6BBA3676B}" type="sibTrans" cxnId="{2E8CAB9D-9480-454D-BF07-621183EF50AA}">
      <dgm:prSet/>
      <dgm:spPr/>
      <dgm:t>
        <a:bodyPr/>
        <a:lstStyle/>
        <a:p>
          <a:endParaRPr lang="en-US"/>
        </a:p>
      </dgm:t>
    </dgm:pt>
    <dgm:pt modelId="{21869078-5BFC-4E06-9C32-FC6D40FD95BA}">
      <dgm:prSet phldrT="[Text]" custT="1"/>
      <dgm:spPr>
        <a:solidFill>
          <a:schemeClr val="bg1"/>
        </a:solidFill>
        <a:ln w="28575">
          <a:solidFill>
            <a:schemeClr val="accent4"/>
          </a:solidFill>
          <a:prstDash val="solid"/>
        </a:ln>
      </dgm:spPr>
      <dgm:t>
        <a:bodyPr anchor="ctr"/>
        <a:lstStyle/>
        <a:p>
          <a:r>
            <a:rPr lang="en-US" sz="1600" dirty="0">
              <a:solidFill>
                <a:schemeClr val="tx1"/>
              </a:solidFill>
            </a:rPr>
            <a:t>LIHTC and Other DCA  programs</a:t>
          </a:r>
        </a:p>
      </dgm:t>
    </dgm:pt>
    <dgm:pt modelId="{B688902D-E73A-42F3-A996-1F5211E04CF8}" type="parTrans" cxnId="{0D35E1C0-4A06-4566-830E-13E658789739}">
      <dgm:prSet/>
      <dgm:spPr/>
      <dgm:t>
        <a:bodyPr/>
        <a:lstStyle/>
        <a:p>
          <a:endParaRPr lang="en-US"/>
        </a:p>
      </dgm:t>
    </dgm:pt>
    <dgm:pt modelId="{F92398CE-0269-4979-AB9A-DFA696711523}" type="sibTrans" cxnId="{0D35E1C0-4A06-4566-830E-13E658789739}">
      <dgm:prSet/>
      <dgm:spPr/>
      <dgm:t>
        <a:bodyPr/>
        <a:lstStyle/>
        <a:p>
          <a:endParaRPr lang="en-US"/>
        </a:p>
      </dgm:t>
    </dgm:pt>
    <dgm:pt modelId="{29D3800D-9E6A-43AE-B44E-497AD6A7B07D}" type="pres">
      <dgm:prSet presAssocID="{9C76F07A-78AF-464D-82A9-B91B5208EE42}" presName="Name0" presStyleCnt="0">
        <dgm:presLayoutVars>
          <dgm:dir/>
          <dgm:resizeHandles val="exact"/>
        </dgm:presLayoutVars>
      </dgm:prSet>
      <dgm:spPr/>
    </dgm:pt>
    <dgm:pt modelId="{D5879B57-4780-4894-9B53-4E06CFF5D3CA}" type="pres">
      <dgm:prSet presAssocID="{4A6AEB7E-86CA-47CB-8CA7-C046B56AD53D}" presName="Name5" presStyleLbl="vennNode1" presStyleIdx="0" presStyleCnt="4">
        <dgm:presLayoutVars>
          <dgm:bulletEnabled val="1"/>
        </dgm:presLayoutVars>
      </dgm:prSet>
      <dgm:spPr/>
    </dgm:pt>
    <dgm:pt modelId="{685A67F0-5708-4752-82F7-C0A3B817F12C}" type="pres">
      <dgm:prSet presAssocID="{598612E6-2730-49D0-B79B-D2642F970669}" presName="space" presStyleCnt="0"/>
      <dgm:spPr/>
    </dgm:pt>
    <dgm:pt modelId="{0CDC795B-AD84-4054-BFF3-6D714C9C748A}" type="pres">
      <dgm:prSet presAssocID="{A7EBCD2F-B3E8-48CB-87A6-3492AF9E9858}" presName="Name5" presStyleLbl="vennNode1" presStyleIdx="1" presStyleCnt="4">
        <dgm:presLayoutVars>
          <dgm:bulletEnabled val="1"/>
        </dgm:presLayoutVars>
      </dgm:prSet>
      <dgm:spPr/>
    </dgm:pt>
    <dgm:pt modelId="{B5B598AD-D1E5-4A96-B9B2-A5DC2A6A30A7}" type="pres">
      <dgm:prSet presAssocID="{32440F0F-8D93-43FC-AE1F-C998D8D556D1}" presName="space" presStyleCnt="0"/>
      <dgm:spPr/>
    </dgm:pt>
    <dgm:pt modelId="{999D7F11-3AC3-446B-8D0F-237F83E5B8D4}" type="pres">
      <dgm:prSet presAssocID="{A83017FC-82B7-43CB-A0F1-67A760F1EA09}" presName="Name5" presStyleLbl="vennNode1" presStyleIdx="2" presStyleCnt="4" custLinFactNeighborX="15835" custLinFactNeighborY="-288">
        <dgm:presLayoutVars>
          <dgm:bulletEnabled val="1"/>
        </dgm:presLayoutVars>
      </dgm:prSet>
      <dgm:spPr/>
    </dgm:pt>
    <dgm:pt modelId="{B0FF7D6C-8C5F-4AD2-8119-6045363C14EF}" type="pres">
      <dgm:prSet presAssocID="{75FFFBF0-CC01-4E80-92CF-F4B6BBA3676B}" presName="space" presStyleCnt="0"/>
      <dgm:spPr/>
    </dgm:pt>
    <dgm:pt modelId="{31CEDD40-4944-4D89-8167-7325B26D1589}" type="pres">
      <dgm:prSet presAssocID="{21869078-5BFC-4E06-9C32-FC6D40FD95BA}" presName="Name5" presStyleLbl="vennNode1" presStyleIdx="3" presStyleCnt="4" custLinFactNeighborX="-981" custLinFactNeighborY="-589">
        <dgm:presLayoutVars>
          <dgm:bulletEnabled val="1"/>
        </dgm:presLayoutVars>
      </dgm:prSet>
      <dgm:spPr/>
    </dgm:pt>
  </dgm:ptLst>
  <dgm:cxnLst>
    <dgm:cxn modelId="{A326CE15-108D-4FEB-89A1-87BE9F8A384E}" type="presOf" srcId="{9C76F07A-78AF-464D-82A9-B91B5208EE42}" destId="{29D3800D-9E6A-43AE-B44E-497AD6A7B07D}" srcOrd="0" destOrd="0" presId="urn:microsoft.com/office/officeart/2005/8/layout/venn3"/>
    <dgm:cxn modelId="{6E204F39-BC9F-4835-BF63-037D15EC3520}" type="presOf" srcId="{A7EBCD2F-B3E8-48CB-87A6-3492AF9E9858}" destId="{0CDC795B-AD84-4054-BFF3-6D714C9C748A}" srcOrd="0" destOrd="0" presId="urn:microsoft.com/office/officeart/2005/8/layout/venn3"/>
    <dgm:cxn modelId="{7A16EF76-46E7-48F3-B100-A629FC01A12E}" srcId="{9C76F07A-78AF-464D-82A9-B91B5208EE42}" destId="{A7EBCD2F-B3E8-48CB-87A6-3492AF9E9858}" srcOrd="1" destOrd="0" parTransId="{E49B1B68-0C01-4BC8-B185-A755DB9DA759}" sibTransId="{32440F0F-8D93-43FC-AE1F-C998D8D556D1}"/>
    <dgm:cxn modelId="{45595598-1764-424B-AADB-82B85CA9C53C}" type="presOf" srcId="{A83017FC-82B7-43CB-A0F1-67A760F1EA09}" destId="{999D7F11-3AC3-446B-8D0F-237F83E5B8D4}" srcOrd="0" destOrd="0" presId="urn:microsoft.com/office/officeart/2005/8/layout/venn3"/>
    <dgm:cxn modelId="{2E8CAB9D-9480-454D-BF07-621183EF50AA}" srcId="{9C76F07A-78AF-464D-82A9-B91B5208EE42}" destId="{A83017FC-82B7-43CB-A0F1-67A760F1EA09}" srcOrd="2" destOrd="0" parTransId="{C61F24CC-8DC8-49EF-AE8D-5340DBA474B2}" sibTransId="{75FFFBF0-CC01-4E80-92CF-F4B6BBA3676B}"/>
    <dgm:cxn modelId="{B535ECAF-F328-471E-9B71-F55BC09838F6}" type="presOf" srcId="{21869078-5BFC-4E06-9C32-FC6D40FD95BA}" destId="{31CEDD40-4944-4D89-8167-7325B26D1589}" srcOrd="0" destOrd="0" presId="urn:microsoft.com/office/officeart/2005/8/layout/venn3"/>
    <dgm:cxn modelId="{0D35E1C0-4A06-4566-830E-13E658789739}" srcId="{9C76F07A-78AF-464D-82A9-B91B5208EE42}" destId="{21869078-5BFC-4E06-9C32-FC6D40FD95BA}" srcOrd="3" destOrd="0" parTransId="{B688902D-E73A-42F3-A996-1F5211E04CF8}" sibTransId="{F92398CE-0269-4979-AB9A-DFA696711523}"/>
    <dgm:cxn modelId="{B977AFE5-3516-449D-B79D-AADF0A62E52F}" type="presOf" srcId="{4A6AEB7E-86CA-47CB-8CA7-C046B56AD53D}" destId="{D5879B57-4780-4894-9B53-4E06CFF5D3CA}" srcOrd="0" destOrd="0" presId="urn:microsoft.com/office/officeart/2005/8/layout/venn3"/>
    <dgm:cxn modelId="{B91F2BEF-7358-4026-BC89-7E4872CE7D6C}" srcId="{9C76F07A-78AF-464D-82A9-B91B5208EE42}" destId="{4A6AEB7E-86CA-47CB-8CA7-C046B56AD53D}" srcOrd="0" destOrd="0" parTransId="{24AB3D32-2052-4502-8952-12D19976C241}" sibTransId="{598612E6-2730-49D0-B79B-D2642F970669}"/>
    <dgm:cxn modelId="{8CF8A034-4819-4AE9-B911-5667BDE682A9}" type="presParOf" srcId="{29D3800D-9E6A-43AE-B44E-497AD6A7B07D}" destId="{D5879B57-4780-4894-9B53-4E06CFF5D3CA}" srcOrd="0" destOrd="0" presId="urn:microsoft.com/office/officeart/2005/8/layout/venn3"/>
    <dgm:cxn modelId="{02310B29-F95D-4526-B942-A305970ABE97}" type="presParOf" srcId="{29D3800D-9E6A-43AE-B44E-497AD6A7B07D}" destId="{685A67F0-5708-4752-82F7-C0A3B817F12C}" srcOrd="1" destOrd="0" presId="urn:microsoft.com/office/officeart/2005/8/layout/venn3"/>
    <dgm:cxn modelId="{1F98EFA4-961E-4DF5-95B7-13CFD8880965}" type="presParOf" srcId="{29D3800D-9E6A-43AE-B44E-497AD6A7B07D}" destId="{0CDC795B-AD84-4054-BFF3-6D714C9C748A}" srcOrd="2" destOrd="0" presId="urn:microsoft.com/office/officeart/2005/8/layout/venn3"/>
    <dgm:cxn modelId="{3CB1B5CD-2F9C-4E12-BDF5-F46B574F9D63}" type="presParOf" srcId="{29D3800D-9E6A-43AE-B44E-497AD6A7B07D}" destId="{B5B598AD-D1E5-4A96-B9B2-A5DC2A6A30A7}" srcOrd="3" destOrd="0" presId="urn:microsoft.com/office/officeart/2005/8/layout/venn3"/>
    <dgm:cxn modelId="{3A535387-6D1E-4633-B268-6F44116685E1}" type="presParOf" srcId="{29D3800D-9E6A-43AE-B44E-497AD6A7B07D}" destId="{999D7F11-3AC3-446B-8D0F-237F83E5B8D4}" srcOrd="4" destOrd="0" presId="urn:microsoft.com/office/officeart/2005/8/layout/venn3"/>
    <dgm:cxn modelId="{5118F978-6361-4373-BFD0-3914A50EB95F}" type="presParOf" srcId="{29D3800D-9E6A-43AE-B44E-497AD6A7B07D}" destId="{B0FF7D6C-8C5F-4AD2-8119-6045363C14EF}" srcOrd="5" destOrd="0" presId="urn:microsoft.com/office/officeart/2005/8/layout/venn3"/>
    <dgm:cxn modelId="{DD3D252C-E628-4582-B501-0CE3C7AEB7DA}" type="presParOf" srcId="{29D3800D-9E6A-43AE-B44E-497AD6A7B07D}" destId="{31CEDD40-4944-4D89-8167-7325B26D1589}" srcOrd="6" destOrd="0" presId="urn:microsoft.com/office/officeart/2005/8/layout/venn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76F07A-78AF-464D-82A9-B91B5208EE42}" type="doc">
      <dgm:prSet loTypeId="urn:microsoft.com/office/officeart/2005/8/layout/venn3" loCatId="relationship" qsTypeId="urn:microsoft.com/office/officeart/2005/8/quickstyle/simple1" qsCatId="simple" csTypeId="urn:microsoft.com/office/officeart/2005/8/colors/accent1_5" csCatId="accent1" phldr="1"/>
      <dgm:spPr/>
      <dgm:t>
        <a:bodyPr/>
        <a:lstStyle/>
        <a:p>
          <a:endParaRPr lang="en-US"/>
        </a:p>
      </dgm:t>
    </dgm:pt>
    <dgm:pt modelId="{4A6AEB7E-86CA-47CB-8CA7-C046B56AD53D}">
      <dgm:prSet phldrT="[Text]" custT="1"/>
      <dgm:spPr>
        <a:solidFill>
          <a:schemeClr val="bg1"/>
        </a:solidFill>
        <a:ln w="28575">
          <a:solidFill>
            <a:schemeClr val="accent1"/>
          </a:solidFill>
          <a:prstDash val="dash"/>
        </a:ln>
      </dgm:spPr>
      <dgm:t>
        <a:bodyPr anchor="ctr"/>
        <a:lstStyle/>
        <a:p>
          <a:endParaRPr lang="en-US" sz="2000" dirty="0">
            <a:solidFill>
              <a:schemeClr val="tx1"/>
            </a:solidFill>
          </a:endParaRPr>
        </a:p>
      </dgm:t>
    </dgm:pt>
    <dgm:pt modelId="{24AB3D32-2052-4502-8952-12D19976C241}" type="parTrans" cxnId="{B91F2BEF-7358-4026-BC89-7E4872CE7D6C}">
      <dgm:prSet/>
      <dgm:spPr/>
      <dgm:t>
        <a:bodyPr/>
        <a:lstStyle/>
        <a:p>
          <a:endParaRPr lang="en-US"/>
        </a:p>
      </dgm:t>
    </dgm:pt>
    <dgm:pt modelId="{598612E6-2730-49D0-B79B-D2642F970669}" type="sibTrans" cxnId="{B91F2BEF-7358-4026-BC89-7E4872CE7D6C}">
      <dgm:prSet/>
      <dgm:spPr/>
      <dgm:t>
        <a:bodyPr/>
        <a:lstStyle/>
        <a:p>
          <a:endParaRPr lang="en-US"/>
        </a:p>
      </dgm:t>
    </dgm:pt>
    <dgm:pt modelId="{A7EBCD2F-B3E8-48CB-87A6-3492AF9E9858}">
      <dgm:prSet phldrT="[Text]" custT="1"/>
      <dgm:spPr>
        <a:solidFill>
          <a:schemeClr val="bg1"/>
        </a:solidFill>
        <a:ln w="28575">
          <a:solidFill>
            <a:schemeClr val="accent3"/>
          </a:solidFill>
          <a:prstDash val="solid"/>
        </a:ln>
      </dgm:spPr>
      <dgm:t>
        <a:bodyPr anchor="ctr"/>
        <a:lstStyle/>
        <a:p>
          <a:endParaRPr lang="en-US" sz="1800" dirty="0">
            <a:solidFill>
              <a:schemeClr val="tx1"/>
            </a:solidFill>
          </a:endParaRPr>
        </a:p>
      </dgm:t>
    </dgm:pt>
    <dgm:pt modelId="{E49B1B68-0C01-4BC8-B185-A755DB9DA759}" type="parTrans" cxnId="{7A16EF76-46E7-48F3-B100-A629FC01A12E}">
      <dgm:prSet/>
      <dgm:spPr/>
      <dgm:t>
        <a:bodyPr/>
        <a:lstStyle/>
        <a:p>
          <a:endParaRPr lang="en-US"/>
        </a:p>
      </dgm:t>
    </dgm:pt>
    <dgm:pt modelId="{32440F0F-8D93-43FC-AE1F-C998D8D556D1}" type="sibTrans" cxnId="{7A16EF76-46E7-48F3-B100-A629FC01A12E}">
      <dgm:prSet/>
      <dgm:spPr/>
      <dgm:t>
        <a:bodyPr/>
        <a:lstStyle/>
        <a:p>
          <a:endParaRPr lang="en-US"/>
        </a:p>
      </dgm:t>
    </dgm:pt>
    <dgm:pt modelId="{A83017FC-82B7-43CB-A0F1-67A760F1EA09}">
      <dgm:prSet phldrT="[Text]" custT="1"/>
      <dgm:spPr>
        <a:solidFill>
          <a:schemeClr val="bg1"/>
        </a:solidFill>
        <a:ln w="28575">
          <a:solidFill>
            <a:schemeClr val="accent2"/>
          </a:solidFill>
          <a:prstDash val="dash"/>
        </a:ln>
      </dgm:spPr>
      <dgm:t>
        <a:bodyPr anchor="ctr"/>
        <a:lstStyle/>
        <a:p>
          <a:endParaRPr lang="en-US" sz="1800" dirty="0">
            <a:solidFill>
              <a:schemeClr val="tx1"/>
            </a:solidFill>
          </a:endParaRPr>
        </a:p>
      </dgm:t>
    </dgm:pt>
    <dgm:pt modelId="{C61F24CC-8DC8-49EF-AE8D-5340DBA474B2}" type="parTrans" cxnId="{2E8CAB9D-9480-454D-BF07-621183EF50AA}">
      <dgm:prSet/>
      <dgm:spPr/>
      <dgm:t>
        <a:bodyPr/>
        <a:lstStyle/>
        <a:p>
          <a:endParaRPr lang="en-US"/>
        </a:p>
      </dgm:t>
    </dgm:pt>
    <dgm:pt modelId="{75FFFBF0-CC01-4E80-92CF-F4B6BBA3676B}" type="sibTrans" cxnId="{2E8CAB9D-9480-454D-BF07-621183EF50AA}">
      <dgm:prSet/>
      <dgm:spPr/>
      <dgm:t>
        <a:bodyPr/>
        <a:lstStyle/>
        <a:p>
          <a:endParaRPr lang="en-US"/>
        </a:p>
      </dgm:t>
    </dgm:pt>
    <dgm:pt modelId="{21869078-5BFC-4E06-9C32-FC6D40FD95BA}">
      <dgm:prSet phldrT="[Text]" custT="1"/>
      <dgm:spPr>
        <a:solidFill>
          <a:schemeClr val="bg1"/>
        </a:solidFill>
        <a:ln w="28575">
          <a:solidFill>
            <a:schemeClr val="accent4"/>
          </a:solidFill>
          <a:prstDash val="solid"/>
        </a:ln>
      </dgm:spPr>
      <dgm:t>
        <a:bodyPr anchor="ctr"/>
        <a:lstStyle/>
        <a:p>
          <a:endParaRPr lang="en-US" sz="1800" dirty="0">
            <a:solidFill>
              <a:schemeClr val="tx1"/>
            </a:solidFill>
          </a:endParaRPr>
        </a:p>
      </dgm:t>
    </dgm:pt>
    <dgm:pt modelId="{B688902D-E73A-42F3-A996-1F5211E04CF8}" type="parTrans" cxnId="{0D35E1C0-4A06-4566-830E-13E658789739}">
      <dgm:prSet/>
      <dgm:spPr/>
      <dgm:t>
        <a:bodyPr/>
        <a:lstStyle/>
        <a:p>
          <a:endParaRPr lang="en-US"/>
        </a:p>
      </dgm:t>
    </dgm:pt>
    <dgm:pt modelId="{F92398CE-0269-4979-AB9A-DFA696711523}" type="sibTrans" cxnId="{0D35E1C0-4A06-4566-830E-13E658789739}">
      <dgm:prSet/>
      <dgm:spPr/>
      <dgm:t>
        <a:bodyPr/>
        <a:lstStyle/>
        <a:p>
          <a:endParaRPr lang="en-US"/>
        </a:p>
      </dgm:t>
    </dgm:pt>
    <dgm:pt modelId="{29D3800D-9E6A-43AE-B44E-497AD6A7B07D}" type="pres">
      <dgm:prSet presAssocID="{9C76F07A-78AF-464D-82A9-B91B5208EE42}" presName="Name0" presStyleCnt="0">
        <dgm:presLayoutVars>
          <dgm:dir/>
          <dgm:resizeHandles val="exact"/>
        </dgm:presLayoutVars>
      </dgm:prSet>
      <dgm:spPr/>
    </dgm:pt>
    <dgm:pt modelId="{D5879B57-4780-4894-9B53-4E06CFF5D3CA}" type="pres">
      <dgm:prSet presAssocID="{4A6AEB7E-86CA-47CB-8CA7-C046B56AD53D}" presName="Name5" presStyleLbl="vennNode1" presStyleIdx="0" presStyleCnt="4">
        <dgm:presLayoutVars>
          <dgm:bulletEnabled val="1"/>
        </dgm:presLayoutVars>
      </dgm:prSet>
      <dgm:spPr/>
    </dgm:pt>
    <dgm:pt modelId="{685A67F0-5708-4752-82F7-C0A3B817F12C}" type="pres">
      <dgm:prSet presAssocID="{598612E6-2730-49D0-B79B-D2642F970669}" presName="space" presStyleCnt="0"/>
      <dgm:spPr/>
    </dgm:pt>
    <dgm:pt modelId="{0CDC795B-AD84-4054-BFF3-6D714C9C748A}" type="pres">
      <dgm:prSet presAssocID="{A7EBCD2F-B3E8-48CB-87A6-3492AF9E9858}" presName="Name5" presStyleLbl="vennNode1" presStyleIdx="1" presStyleCnt="4">
        <dgm:presLayoutVars>
          <dgm:bulletEnabled val="1"/>
        </dgm:presLayoutVars>
      </dgm:prSet>
      <dgm:spPr/>
    </dgm:pt>
    <dgm:pt modelId="{B5B598AD-D1E5-4A96-B9B2-A5DC2A6A30A7}" type="pres">
      <dgm:prSet presAssocID="{32440F0F-8D93-43FC-AE1F-C998D8D556D1}" presName="space" presStyleCnt="0"/>
      <dgm:spPr/>
    </dgm:pt>
    <dgm:pt modelId="{999D7F11-3AC3-446B-8D0F-237F83E5B8D4}" type="pres">
      <dgm:prSet presAssocID="{A83017FC-82B7-43CB-A0F1-67A760F1EA09}" presName="Name5" presStyleLbl="vennNode1" presStyleIdx="2" presStyleCnt="4">
        <dgm:presLayoutVars>
          <dgm:bulletEnabled val="1"/>
        </dgm:presLayoutVars>
      </dgm:prSet>
      <dgm:spPr/>
    </dgm:pt>
    <dgm:pt modelId="{B0FF7D6C-8C5F-4AD2-8119-6045363C14EF}" type="pres">
      <dgm:prSet presAssocID="{75FFFBF0-CC01-4E80-92CF-F4B6BBA3676B}" presName="space" presStyleCnt="0"/>
      <dgm:spPr/>
    </dgm:pt>
    <dgm:pt modelId="{31CEDD40-4944-4D89-8167-7325B26D1589}" type="pres">
      <dgm:prSet presAssocID="{21869078-5BFC-4E06-9C32-FC6D40FD95BA}" presName="Name5" presStyleLbl="vennNode1" presStyleIdx="3" presStyleCnt="4">
        <dgm:presLayoutVars>
          <dgm:bulletEnabled val="1"/>
        </dgm:presLayoutVars>
      </dgm:prSet>
      <dgm:spPr/>
    </dgm:pt>
  </dgm:ptLst>
  <dgm:cxnLst>
    <dgm:cxn modelId="{A326CE15-108D-4FEB-89A1-87BE9F8A384E}" type="presOf" srcId="{9C76F07A-78AF-464D-82A9-B91B5208EE42}" destId="{29D3800D-9E6A-43AE-B44E-497AD6A7B07D}" srcOrd="0" destOrd="0" presId="urn:microsoft.com/office/officeart/2005/8/layout/venn3"/>
    <dgm:cxn modelId="{6E204F39-BC9F-4835-BF63-037D15EC3520}" type="presOf" srcId="{A7EBCD2F-B3E8-48CB-87A6-3492AF9E9858}" destId="{0CDC795B-AD84-4054-BFF3-6D714C9C748A}" srcOrd="0" destOrd="0" presId="urn:microsoft.com/office/officeart/2005/8/layout/venn3"/>
    <dgm:cxn modelId="{7A16EF76-46E7-48F3-B100-A629FC01A12E}" srcId="{9C76F07A-78AF-464D-82A9-B91B5208EE42}" destId="{A7EBCD2F-B3E8-48CB-87A6-3492AF9E9858}" srcOrd="1" destOrd="0" parTransId="{E49B1B68-0C01-4BC8-B185-A755DB9DA759}" sibTransId="{32440F0F-8D93-43FC-AE1F-C998D8D556D1}"/>
    <dgm:cxn modelId="{45595598-1764-424B-AADB-82B85CA9C53C}" type="presOf" srcId="{A83017FC-82B7-43CB-A0F1-67A760F1EA09}" destId="{999D7F11-3AC3-446B-8D0F-237F83E5B8D4}" srcOrd="0" destOrd="0" presId="urn:microsoft.com/office/officeart/2005/8/layout/venn3"/>
    <dgm:cxn modelId="{2E8CAB9D-9480-454D-BF07-621183EF50AA}" srcId="{9C76F07A-78AF-464D-82A9-B91B5208EE42}" destId="{A83017FC-82B7-43CB-A0F1-67A760F1EA09}" srcOrd="2" destOrd="0" parTransId="{C61F24CC-8DC8-49EF-AE8D-5340DBA474B2}" sibTransId="{75FFFBF0-CC01-4E80-92CF-F4B6BBA3676B}"/>
    <dgm:cxn modelId="{B535ECAF-F328-471E-9B71-F55BC09838F6}" type="presOf" srcId="{21869078-5BFC-4E06-9C32-FC6D40FD95BA}" destId="{31CEDD40-4944-4D89-8167-7325B26D1589}" srcOrd="0" destOrd="0" presId="urn:microsoft.com/office/officeart/2005/8/layout/venn3"/>
    <dgm:cxn modelId="{0D35E1C0-4A06-4566-830E-13E658789739}" srcId="{9C76F07A-78AF-464D-82A9-B91B5208EE42}" destId="{21869078-5BFC-4E06-9C32-FC6D40FD95BA}" srcOrd="3" destOrd="0" parTransId="{B688902D-E73A-42F3-A996-1F5211E04CF8}" sibTransId="{F92398CE-0269-4979-AB9A-DFA696711523}"/>
    <dgm:cxn modelId="{B977AFE5-3516-449D-B79D-AADF0A62E52F}" type="presOf" srcId="{4A6AEB7E-86CA-47CB-8CA7-C046B56AD53D}" destId="{D5879B57-4780-4894-9B53-4E06CFF5D3CA}" srcOrd="0" destOrd="0" presId="urn:microsoft.com/office/officeart/2005/8/layout/venn3"/>
    <dgm:cxn modelId="{B91F2BEF-7358-4026-BC89-7E4872CE7D6C}" srcId="{9C76F07A-78AF-464D-82A9-B91B5208EE42}" destId="{4A6AEB7E-86CA-47CB-8CA7-C046B56AD53D}" srcOrd="0" destOrd="0" parTransId="{24AB3D32-2052-4502-8952-12D19976C241}" sibTransId="{598612E6-2730-49D0-B79B-D2642F970669}"/>
    <dgm:cxn modelId="{8CF8A034-4819-4AE9-B911-5667BDE682A9}" type="presParOf" srcId="{29D3800D-9E6A-43AE-B44E-497AD6A7B07D}" destId="{D5879B57-4780-4894-9B53-4E06CFF5D3CA}" srcOrd="0" destOrd="0" presId="urn:microsoft.com/office/officeart/2005/8/layout/venn3"/>
    <dgm:cxn modelId="{02310B29-F95D-4526-B942-A305970ABE97}" type="presParOf" srcId="{29D3800D-9E6A-43AE-B44E-497AD6A7B07D}" destId="{685A67F0-5708-4752-82F7-C0A3B817F12C}" srcOrd="1" destOrd="0" presId="urn:microsoft.com/office/officeart/2005/8/layout/venn3"/>
    <dgm:cxn modelId="{1F98EFA4-961E-4DF5-95B7-13CFD8880965}" type="presParOf" srcId="{29D3800D-9E6A-43AE-B44E-497AD6A7B07D}" destId="{0CDC795B-AD84-4054-BFF3-6D714C9C748A}" srcOrd="2" destOrd="0" presId="urn:microsoft.com/office/officeart/2005/8/layout/venn3"/>
    <dgm:cxn modelId="{3CB1B5CD-2F9C-4E12-BDF5-F46B574F9D63}" type="presParOf" srcId="{29D3800D-9E6A-43AE-B44E-497AD6A7B07D}" destId="{B5B598AD-D1E5-4A96-B9B2-A5DC2A6A30A7}" srcOrd="3" destOrd="0" presId="urn:microsoft.com/office/officeart/2005/8/layout/venn3"/>
    <dgm:cxn modelId="{3A535387-6D1E-4633-B268-6F44116685E1}" type="presParOf" srcId="{29D3800D-9E6A-43AE-B44E-497AD6A7B07D}" destId="{999D7F11-3AC3-446B-8D0F-237F83E5B8D4}" srcOrd="4" destOrd="0" presId="urn:microsoft.com/office/officeart/2005/8/layout/venn3"/>
    <dgm:cxn modelId="{5118F978-6361-4373-BFD0-3914A50EB95F}" type="presParOf" srcId="{29D3800D-9E6A-43AE-B44E-497AD6A7B07D}" destId="{B0FF7D6C-8C5F-4AD2-8119-6045363C14EF}" srcOrd="5" destOrd="0" presId="urn:microsoft.com/office/officeart/2005/8/layout/venn3"/>
    <dgm:cxn modelId="{DD3D252C-E628-4582-B501-0CE3C7AEB7DA}" type="presParOf" srcId="{29D3800D-9E6A-43AE-B44E-497AD6A7B07D}" destId="{31CEDD40-4944-4D89-8167-7325B26D1589}" srcOrd="6" destOrd="0" presId="urn:microsoft.com/office/officeart/2005/8/layout/venn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9B57-4780-4894-9B53-4E06CFF5D3CA}">
      <dsp:nvSpPr>
        <dsp:cNvPr id="0" name=""/>
        <dsp:cNvSpPr/>
      </dsp:nvSpPr>
      <dsp:spPr>
        <a:xfrm>
          <a:off x="2310" y="898270"/>
          <a:ext cx="2318258" cy="2318258"/>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5400" rIns="127581"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Recognition </a:t>
          </a:r>
        </a:p>
      </dsp:txBody>
      <dsp:txXfrm>
        <a:off x="341811" y="1237771"/>
        <a:ext cx="1639256" cy="1639256"/>
      </dsp:txXfrm>
    </dsp:sp>
    <dsp:sp modelId="{0CDC795B-AD84-4054-BFF3-6D714C9C748A}">
      <dsp:nvSpPr>
        <dsp:cNvPr id="0" name=""/>
        <dsp:cNvSpPr/>
      </dsp:nvSpPr>
      <dsp:spPr>
        <a:xfrm>
          <a:off x="1856917" y="898270"/>
          <a:ext cx="2318258" cy="2318258"/>
        </a:xfrm>
        <a:prstGeom prst="ellipse">
          <a:avLst/>
        </a:prstGeom>
        <a:solidFill>
          <a:schemeClr val="bg1"/>
        </a:solidFill>
        <a:ln w="28575"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Community Development Block Grants</a:t>
          </a:r>
        </a:p>
      </dsp:txBody>
      <dsp:txXfrm>
        <a:off x="2196418" y="1237771"/>
        <a:ext cx="1639256" cy="1639256"/>
      </dsp:txXfrm>
    </dsp:sp>
    <dsp:sp modelId="{999D7F11-3AC3-446B-8D0F-237F83E5B8D4}">
      <dsp:nvSpPr>
        <dsp:cNvPr id="0" name=""/>
        <dsp:cNvSpPr/>
      </dsp:nvSpPr>
      <dsp:spPr>
        <a:xfrm>
          <a:off x="3784943" y="891594"/>
          <a:ext cx="2318258" cy="2318258"/>
        </a:xfrm>
        <a:prstGeom prst="ellipse">
          <a:avLst/>
        </a:prstGeom>
        <a:solidFill>
          <a:schemeClr val="bg1"/>
        </a:solidFill>
        <a:ln w="28575"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GEFA loan interest reduction</a:t>
          </a:r>
        </a:p>
      </dsp:txBody>
      <dsp:txXfrm>
        <a:off x="4124444" y="1231095"/>
        <a:ext cx="1639256" cy="1639256"/>
      </dsp:txXfrm>
    </dsp:sp>
    <dsp:sp modelId="{31CEDD40-4944-4D89-8167-7325B26D1589}">
      <dsp:nvSpPr>
        <dsp:cNvPr id="0" name=""/>
        <dsp:cNvSpPr/>
      </dsp:nvSpPr>
      <dsp:spPr>
        <a:xfrm>
          <a:off x="5561582" y="884616"/>
          <a:ext cx="2318258" cy="2318258"/>
        </a:xfrm>
        <a:prstGeom prst="ellipse">
          <a:avLst/>
        </a:prstGeom>
        <a:solidFill>
          <a:schemeClr val="bg1"/>
        </a:solidFill>
        <a:ln w="28575"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0320" rIns="127581"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LIHTC and Other DCA  programs</a:t>
          </a:r>
        </a:p>
      </dsp:txBody>
      <dsp:txXfrm>
        <a:off x="5901083" y="1224117"/>
        <a:ext cx="1639256" cy="1639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9B57-4780-4894-9B53-4E06CFF5D3CA}">
      <dsp:nvSpPr>
        <dsp:cNvPr id="0" name=""/>
        <dsp:cNvSpPr/>
      </dsp:nvSpPr>
      <dsp:spPr>
        <a:xfrm>
          <a:off x="2310" y="898270"/>
          <a:ext cx="2318258" cy="2318258"/>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5400" rIns="127581"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341811" y="1237771"/>
        <a:ext cx="1639256" cy="1639256"/>
      </dsp:txXfrm>
    </dsp:sp>
    <dsp:sp modelId="{0CDC795B-AD84-4054-BFF3-6D714C9C748A}">
      <dsp:nvSpPr>
        <dsp:cNvPr id="0" name=""/>
        <dsp:cNvSpPr/>
      </dsp:nvSpPr>
      <dsp:spPr>
        <a:xfrm>
          <a:off x="1856917" y="898270"/>
          <a:ext cx="2318258" cy="2318258"/>
        </a:xfrm>
        <a:prstGeom prst="ellipse">
          <a:avLst/>
        </a:prstGeom>
        <a:solidFill>
          <a:schemeClr val="bg1"/>
        </a:solidFill>
        <a:ln w="28575"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2196418" y="1237771"/>
        <a:ext cx="1639256" cy="1639256"/>
      </dsp:txXfrm>
    </dsp:sp>
    <dsp:sp modelId="{999D7F11-3AC3-446B-8D0F-237F83E5B8D4}">
      <dsp:nvSpPr>
        <dsp:cNvPr id="0" name=""/>
        <dsp:cNvSpPr/>
      </dsp:nvSpPr>
      <dsp:spPr>
        <a:xfrm>
          <a:off x="3711524" y="898270"/>
          <a:ext cx="2318258" cy="2318258"/>
        </a:xfrm>
        <a:prstGeom prst="ellipse">
          <a:avLst/>
        </a:prstGeom>
        <a:solidFill>
          <a:schemeClr val="bg1"/>
        </a:solidFill>
        <a:ln w="28575"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4051025" y="1237771"/>
        <a:ext cx="1639256" cy="1639256"/>
      </dsp:txXfrm>
    </dsp:sp>
    <dsp:sp modelId="{31CEDD40-4944-4D89-8167-7325B26D1589}">
      <dsp:nvSpPr>
        <dsp:cNvPr id="0" name=""/>
        <dsp:cNvSpPr/>
      </dsp:nvSpPr>
      <dsp:spPr>
        <a:xfrm>
          <a:off x="5566130" y="898270"/>
          <a:ext cx="2318258" cy="2318258"/>
        </a:xfrm>
        <a:prstGeom prst="ellipse">
          <a:avLst/>
        </a:prstGeom>
        <a:solidFill>
          <a:schemeClr val="bg1"/>
        </a:solidFill>
        <a:ln w="28575"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5905631" y="1237771"/>
        <a:ext cx="1639256" cy="1639256"/>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20A72C-A6FD-4D5C-8779-146ECA3C9BC3}"/>
              </a:ext>
            </a:extLst>
          </p:cNvPr>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94761E-235B-4C35-890E-97E5BC8FAA48}"/>
              </a:ext>
            </a:extLst>
          </p:cNvPr>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D032D019-22A7-4CD9-9F16-B79DF770B52A}" type="datetimeFigureOut">
              <a:rPr lang="en-US" smtClean="0"/>
              <a:t>3/19/2024</a:t>
            </a:fld>
            <a:endParaRPr lang="en-US"/>
          </a:p>
        </p:txBody>
      </p:sp>
      <p:sp>
        <p:nvSpPr>
          <p:cNvPr id="4" name="Footer Placeholder 3">
            <a:extLst>
              <a:ext uri="{FF2B5EF4-FFF2-40B4-BE49-F238E27FC236}">
                <a16:creationId xmlns:a16="http://schemas.microsoft.com/office/drawing/2014/main" id="{07C510DD-88CB-4A88-9D49-A65F342E3A4D}"/>
              </a:ext>
            </a:extLst>
          </p:cNvPr>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20F60E-ABFA-4BCB-92F6-5BBAE4FB7A11}"/>
              </a:ext>
            </a:extLst>
          </p:cNvPr>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801319B5-334E-4DB1-846A-8B50BFA0AF0F}" type="slidenum">
              <a:rPr lang="en-US" smtClean="0"/>
              <a:t>‹#›</a:t>
            </a:fld>
            <a:endParaRPr lang="en-US"/>
          </a:p>
        </p:txBody>
      </p:sp>
    </p:spTree>
    <p:extLst>
      <p:ext uri="{BB962C8B-B14F-4D97-AF65-F5344CB8AC3E}">
        <p14:creationId xmlns:p14="http://schemas.microsoft.com/office/powerpoint/2010/main" val="4129154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01C28E6D-A473-488D-BE98-75A98ABF8046}" type="datetimeFigureOut">
              <a:rPr lang="en-US" smtClean="0"/>
              <a:t>3/19/2024</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16814BEE-2EAE-43AE-94B9-CA84926C492F}" type="slidenum">
              <a:rPr lang="en-US" smtClean="0"/>
              <a:t>‹#›</a:t>
            </a:fld>
            <a:endParaRPr lang="en-US"/>
          </a:p>
        </p:txBody>
      </p:sp>
    </p:spTree>
    <p:extLst>
      <p:ext uri="{BB962C8B-B14F-4D97-AF65-F5344CB8AC3E}">
        <p14:creationId xmlns:p14="http://schemas.microsoft.com/office/powerpoint/2010/main" val="385165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ca.ga.gov/sites/default/files/2024-2025_georgia_qap_board_approved.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p>
          <a:p>
            <a:endParaRPr lang="en-US" dirty="0"/>
          </a:p>
          <a:p>
            <a:r>
              <a:rPr lang="en-US" dirty="0"/>
              <a:t>For those I haven’t met, I’m Daniel Gaddis, the Planning Outreach Coordinator. I joined DCA in November of last year. My experience includes time as a planner and economic development project manager in the metro-Atlanta area as well as a consultant working with federal grants, public power, and energy efficiency programs. I’m glad to be back working with local governments in Georgia on planning initiatives.</a:t>
            </a:r>
          </a:p>
          <a:p>
            <a:endParaRPr lang="en-US" dirty="0"/>
          </a:p>
          <a:p>
            <a:r>
              <a:rPr lang="en-US" dirty="0"/>
              <a:t>We are very excited about this year with </a:t>
            </a:r>
            <a:r>
              <a:rPr lang="en-US" dirty="0" err="1"/>
              <a:t>PlanFirst</a:t>
            </a:r>
            <a:r>
              <a:rPr lang="en-US" dirty="0"/>
              <a:t>. Lots of great things happening. Our 2025-2027 application is already on our website, we have a Planning Day at the Capitol scheduled for March 14 for our newest class of </a:t>
            </a:r>
            <a:r>
              <a:rPr lang="en-US" dirty="0" err="1"/>
              <a:t>PlanFirst</a:t>
            </a:r>
            <a:r>
              <a:rPr lang="en-US" dirty="0"/>
              <a:t> communities and we have this webinar scheduled for new applicants and a renewal webinar next week.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a:t>
            </a:fld>
            <a:endParaRPr lang="en-US"/>
          </a:p>
        </p:txBody>
      </p:sp>
    </p:spTree>
    <p:extLst>
      <p:ext uri="{BB962C8B-B14F-4D97-AF65-F5344CB8AC3E}">
        <p14:creationId xmlns:p14="http://schemas.microsoft.com/office/powerpoint/2010/main" val="3352303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all are the ones coming up for your renewal for the 2025-2027 list.</a:t>
            </a:r>
            <a:br>
              <a:rPr lang="en-US" dirty="0"/>
            </a:br>
            <a:r>
              <a:rPr lang="en-US" dirty="0"/>
              <a:t>Woodbury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Waycross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Roswell (3)*Just a note, that if you renew successfully, your local government will be the first and only 4-time </a:t>
            </a:r>
            <a:r>
              <a:rPr lang="en-US" dirty="0" err="1"/>
              <a:t>PlanFirst</a:t>
            </a:r>
            <a:r>
              <a:rPr lang="en-US" dirty="0"/>
              <a:t> designee.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Cook County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Griffin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Chamblee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Sylvester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Toccoa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Carrollton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Cochran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Fort Valley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10</a:t>
            </a:fld>
            <a:endParaRPr lang="en-US"/>
          </a:p>
        </p:txBody>
      </p:sp>
    </p:spTree>
    <p:extLst>
      <p:ext uri="{BB962C8B-B14F-4D97-AF65-F5344CB8AC3E}">
        <p14:creationId xmlns:p14="http://schemas.microsoft.com/office/powerpoint/2010/main" val="692589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restrictions to who can even apply for </a:t>
            </a:r>
            <a:r>
              <a:rPr lang="en-US" dirty="0" err="1"/>
              <a:t>PlanFirst</a:t>
            </a:r>
            <a:r>
              <a:rPr lang="en-US" dirty="0"/>
              <a:t> designation. QLG status-cannot have lost status more than 4 weeks (28 days) and/or more than twice within the 10 year period.</a:t>
            </a:r>
          </a:p>
          <a:p>
            <a:endParaRPr lang="en-US" dirty="0"/>
          </a:p>
          <a:p>
            <a:r>
              <a:rPr lang="en-US" dirty="0"/>
              <a:t>This program is at its core about the comprehensive plan-so making sure you meet all your plan submission deadlines is key to your eligibility. </a:t>
            </a:r>
          </a:p>
          <a:p>
            <a:endParaRPr lang="en-US" dirty="0"/>
          </a:p>
          <a:p>
            <a:r>
              <a:rPr lang="en-US" dirty="0"/>
              <a:t>The service delivery strategy must be verified by us, as well as submitting the required annual survey of the Government Management Indicators as well as the Report of Local Government Finances.</a:t>
            </a:r>
          </a:p>
          <a:p>
            <a:endParaRPr lang="en-US" dirty="0"/>
          </a:p>
          <a:p>
            <a:r>
              <a:rPr lang="en-US" dirty="0"/>
              <a:t>As you know may already know, we also require that the applicant community adheres to the regional commission’s minimum performance standards.</a:t>
            </a:r>
          </a:p>
          <a:p>
            <a:endParaRPr lang="en-US" dirty="0"/>
          </a:p>
          <a:p>
            <a:r>
              <a:rPr lang="en-US" dirty="0"/>
              <a:t>If you don’t know these mean, don’t worry, I can explain them to you. Just email me at planning@dca.ga.gov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11</a:t>
            </a:fld>
            <a:endParaRPr lang="en-US"/>
          </a:p>
        </p:txBody>
      </p:sp>
    </p:spTree>
    <p:extLst>
      <p:ext uri="{BB962C8B-B14F-4D97-AF65-F5344CB8AC3E}">
        <p14:creationId xmlns:p14="http://schemas.microsoft.com/office/powerpoint/2010/main" val="3663090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wondering what the application is asking and by what metrics are the communities being judged? It’s helpful to view the application in 5 major buckets: Goals, Leadership, Participation, and Implementation and Impact. We’ll talk about all of these briefly.</a:t>
            </a:r>
          </a:p>
        </p:txBody>
      </p:sp>
      <p:sp>
        <p:nvSpPr>
          <p:cNvPr id="4" name="Slide Number Placeholder 3"/>
          <p:cNvSpPr>
            <a:spLocks noGrp="1"/>
          </p:cNvSpPr>
          <p:nvPr>
            <p:ph type="sldNum" sz="quarter" idx="5"/>
          </p:nvPr>
        </p:nvSpPr>
        <p:spPr/>
        <p:txBody>
          <a:bodyPr/>
          <a:lstStyle/>
          <a:p>
            <a:fld id="{16814BEE-2EAE-43AE-94B9-CA84926C492F}" type="slidenum">
              <a:rPr lang="en-US" smtClean="0"/>
              <a:t>12</a:t>
            </a:fld>
            <a:endParaRPr lang="en-US"/>
          </a:p>
        </p:txBody>
      </p:sp>
    </p:spTree>
    <p:extLst>
      <p:ext uri="{BB962C8B-B14F-4D97-AF65-F5344CB8AC3E}">
        <p14:creationId xmlns:p14="http://schemas.microsoft.com/office/powerpoint/2010/main" val="3740291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goals enjoy community and leadership support? Is the community reaching for aspirational and ambitious goals? Are they achievable? Do these goals actually move the needle on decision making? What about consistent progress?</a:t>
            </a:r>
          </a:p>
        </p:txBody>
      </p:sp>
      <p:sp>
        <p:nvSpPr>
          <p:cNvPr id="4" name="Slide Number Placeholder 3"/>
          <p:cNvSpPr>
            <a:spLocks noGrp="1"/>
          </p:cNvSpPr>
          <p:nvPr>
            <p:ph type="sldNum" sz="quarter" idx="5"/>
          </p:nvPr>
        </p:nvSpPr>
        <p:spPr/>
        <p:txBody>
          <a:bodyPr/>
          <a:lstStyle/>
          <a:p>
            <a:fld id="{16814BEE-2EAE-43AE-94B9-CA84926C492F}" type="slidenum">
              <a:rPr lang="en-US" smtClean="0"/>
              <a:t>13</a:t>
            </a:fld>
            <a:endParaRPr lang="en-US"/>
          </a:p>
        </p:txBody>
      </p:sp>
    </p:spTree>
    <p:extLst>
      <p:ext uri="{BB962C8B-B14F-4D97-AF65-F5344CB8AC3E}">
        <p14:creationId xmlns:p14="http://schemas.microsoft.com/office/powerpoint/2010/main" val="361895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planning done effectively? How have you assessed your staffing arrangements? Is your staffing arrangement still working for you? Why or why not? Are local officials going out and getting the recommend training? Are community leaders being brought to the table? </a:t>
            </a:r>
          </a:p>
        </p:txBody>
      </p:sp>
      <p:sp>
        <p:nvSpPr>
          <p:cNvPr id="4" name="Slide Number Placeholder 3"/>
          <p:cNvSpPr>
            <a:spLocks noGrp="1"/>
          </p:cNvSpPr>
          <p:nvPr>
            <p:ph type="sldNum" sz="quarter" idx="5"/>
          </p:nvPr>
        </p:nvSpPr>
        <p:spPr/>
        <p:txBody>
          <a:bodyPr/>
          <a:lstStyle/>
          <a:p>
            <a:fld id="{16814BEE-2EAE-43AE-94B9-CA84926C492F}" type="slidenum">
              <a:rPr lang="en-US" smtClean="0"/>
              <a:t>14</a:t>
            </a:fld>
            <a:endParaRPr lang="en-US"/>
          </a:p>
        </p:txBody>
      </p:sp>
    </p:spTree>
    <p:extLst>
      <p:ext uri="{BB962C8B-B14F-4D97-AF65-F5344CB8AC3E}">
        <p14:creationId xmlns:p14="http://schemas.microsoft.com/office/powerpoint/2010/main" val="938294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the community being engaged? Is the community input actually incorporated or is it just tokenism? Highlight your activities around underrepresented groups and voices. Provide documentation like photos, agenda, sign-in sheets, survey results and other meeting materials.</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15</a:t>
            </a:fld>
            <a:endParaRPr lang="en-US"/>
          </a:p>
        </p:txBody>
      </p:sp>
    </p:spTree>
    <p:extLst>
      <p:ext uri="{BB962C8B-B14F-4D97-AF65-F5344CB8AC3E}">
        <p14:creationId xmlns:p14="http://schemas.microsoft.com/office/powerpoint/2010/main" val="3294817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effective has the local government been in implementation? Has your local government consistently finished planned projects? Are you highlighting recent projects? Please include photographs, newspaper articles or other exhibits to elaborate. Include Comp plan references and page numbers!</a:t>
            </a:r>
          </a:p>
        </p:txBody>
      </p:sp>
      <p:sp>
        <p:nvSpPr>
          <p:cNvPr id="4" name="Slide Number Placeholder 3"/>
          <p:cNvSpPr>
            <a:spLocks noGrp="1"/>
          </p:cNvSpPr>
          <p:nvPr>
            <p:ph type="sldNum" sz="quarter" idx="5"/>
          </p:nvPr>
        </p:nvSpPr>
        <p:spPr/>
        <p:txBody>
          <a:bodyPr/>
          <a:lstStyle/>
          <a:p>
            <a:fld id="{16814BEE-2EAE-43AE-94B9-CA84926C492F}" type="slidenum">
              <a:rPr lang="en-US" smtClean="0"/>
              <a:t>16</a:t>
            </a:fld>
            <a:endParaRPr lang="en-US"/>
          </a:p>
        </p:txBody>
      </p:sp>
    </p:spTree>
    <p:extLst>
      <p:ext uri="{BB962C8B-B14F-4D97-AF65-F5344CB8AC3E}">
        <p14:creationId xmlns:p14="http://schemas.microsoft.com/office/powerpoint/2010/main" val="3717327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gone over the incentives of </a:t>
            </a:r>
            <a:r>
              <a:rPr lang="en-US" dirty="0" err="1"/>
              <a:t>PlanFirst</a:t>
            </a:r>
            <a:r>
              <a:rPr lang="en-US" dirty="0"/>
              <a:t>. On this application, we want to know how you’ve taken advantage of the incentives. Have you been active in promoting your comprehensive plan? What have your recent efforts around your regional commission’s performance standards been like? </a:t>
            </a:r>
          </a:p>
        </p:txBody>
      </p:sp>
      <p:sp>
        <p:nvSpPr>
          <p:cNvPr id="4" name="Slide Number Placeholder 3"/>
          <p:cNvSpPr>
            <a:spLocks noGrp="1"/>
          </p:cNvSpPr>
          <p:nvPr>
            <p:ph type="sldNum" sz="quarter" idx="5"/>
          </p:nvPr>
        </p:nvSpPr>
        <p:spPr/>
        <p:txBody>
          <a:bodyPr/>
          <a:lstStyle/>
          <a:p>
            <a:fld id="{16814BEE-2EAE-43AE-94B9-CA84926C492F}" type="slidenum">
              <a:rPr lang="en-US" smtClean="0"/>
              <a:t>17</a:t>
            </a:fld>
            <a:endParaRPr lang="en-US"/>
          </a:p>
        </p:txBody>
      </p:sp>
    </p:spTree>
    <p:extLst>
      <p:ext uri="{BB962C8B-B14F-4D97-AF65-F5344CB8AC3E}">
        <p14:creationId xmlns:p14="http://schemas.microsoft.com/office/powerpoint/2010/main" val="108654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biggest takeaway from our team’s years of reviewing applications. When I started this role, I asked the question, “what is the number one bit of advice you could offer to an applicant community. Resoundingly, this was the answer. </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18</a:t>
            </a:fld>
            <a:endParaRPr lang="en-US"/>
          </a:p>
        </p:txBody>
      </p:sp>
    </p:spTree>
    <p:extLst>
      <p:ext uri="{BB962C8B-B14F-4D97-AF65-F5344CB8AC3E}">
        <p14:creationId xmlns:p14="http://schemas.microsoft.com/office/powerpoint/2010/main" val="1660370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perfect example of a question that often doesn’t get answered in its entirety. Specifically, there’s one sentence in here that people forget about. Can anyone guess which sentence gets missed? Red, blue, or green?</a:t>
            </a:r>
          </a:p>
          <a:p>
            <a:endParaRPr lang="en-US" dirty="0"/>
          </a:p>
          <a:p>
            <a:r>
              <a:rPr lang="en-US" dirty="0"/>
              <a:t>Answer: Blue!</a:t>
            </a:r>
          </a:p>
        </p:txBody>
      </p:sp>
      <p:sp>
        <p:nvSpPr>
          <p:cNvPr id="4" name="Slide Number Placeholder 3"/>
          <p:cNvSpPr>
            <a:spLocks noGrp="1"/>
          </p:cNvSpPr>
          <p:nvPr>
            <p:ph type="sldNum" sz="quarter" idx="5"/>
          </p:nvPr>
        </p:nvSpPr>
        <p:spPr/>
        <p:txBody>
          <a:bodyPr/>
          <a:lstStyle/>
          <a:p>
            <a:fld id="{16814BEE-2EAE-43AE-94B9-CA84926C492F}" type="slidenum">
              <a:rPr lang="en-US" smtClean="0"/>
              <a:t>19</a:t>
            </a:fld>
            <a:endParaRPr lang="en-US"/>
          </a:p>
        </p:txBody>
      </p:sp>
    </p:spTree>
    <p:extLst>
      <p:ext uri="{BB962C8B-B14F-4D97-AF65-F5344CB8AC3E}">
        <p14:creationId xmlns:p14="http://schemas.microsoft.com/office/powerpoint/2010/main" val="779649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dive in to deeply, I want to drop a pop quiz on you all. No pressure here, if you don’t know anything about it, that’s great to know!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Pull up your phone or browser, go to menti.com and use the code</a:t>
            </a:r>
            <a:r>
              <a:rPr lang="en-US"/>
              <a:t>: 9594 2335</a:t>
            </a:r>
            <a:endParaRPr lang="en-US" dirty="0"/>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a:t>
            </a:fld>
            <a:endParaRPr lang="en-US"/>
          </a:p>
        </p:txBody>
      </p:sp>
    </p:spTree>
    <p:extLst>
      <p:ext uri="{BB962C8B-B14F-4D97-AF65-F5344CB8AC3E}">
        <p14:creationId xmlns:p14="http://schemas.microsoft.com/office/powerpoint/2010/main" val="1751787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went through all our team reviews and found the lowest scored question and it was question I. This tell us that communities aren’t really taking advantage of the incentives offered at a rate that is favorable to reviewers. Another possibility is that documentation is not taking place about what incentives are being applied for. </a:t>
            </a:r>
          </a:p>
        </p:txBody>
      </p:sp>
      <p:sp>
        <p:nvSpPr>
          <p:cNvPr id="4" name="Slide Number Placeholder 3"/>
          <p:cNvSpPr>
            <a:spLocks noGrp="1"/>
          </p:cNvSpPr>
          <p:nvPr>
            <p:ph type="sldNum" sz="quarter" idx="5"/>
          </p:nvPr>
        </p:nvSpPr>
        <p:spPr/>
        <p:txBody>
          <a:bodyPr/>
          <a:lstStyle/>
          <a:p>
            <a:fld id="{16814BEE-2EAE-43AE-94B9-CA84926C492F}" type="slidenum">
              <a:rPr lang="en-US" smtClean="0"/>
              <a:t>20</a:t>
            </a:fld>
            <a:endParaRPr lang="en-US"/>
          </a:p>
        </p:txBody>
      </p:sp>
    </p:spTree>
    <p:extLst>
      <p:ext uri="{BB962C8B-B14F-4D97-AF65-F5344CB8AC3E}">
        <p14:creationId xmlns:p14="http://schemas.microsoft.com/office/powerpoint/2010/main" val="714139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21</a:t>
            </a:fld>
            <a:endParaRPr lang="en-US"/>
          </a:p>
        </p:txBody>
      </p:sp>
    </p:spTree>
    <p:extLst>
      <p:ext uri="{BB962C8B-B14F-4D97-AF65-F5344CB8AC3E}">
        <p14:creationId xmlns:p14="http://schemas.microsoft.com/office/powerpoint/2010/main" val="3879506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Arial" panose="020B0604020202020204" pitchFamily="34" charset="0"/>
                <a:ea typeface="Calibri" panose="020F0502020204030204" pitchFamily="34" charset="0"/>
                <a:cs typeface="Times New Roman" panose="02020603050405020304" pitchFamily="18" charset="0"/>
              </a:rPr>
              <a:t>A.</a:t>
            </a:r>
            <a:r>
              <a:rPr lang="en-US" sz="1200" dirty="0">
                <a:effectLst/>
                <a:latin typeface="Arial" panose="020B0604020202020204" pitchFamily="34" charset="0"/>
                <a:ea typeface="Calibri" panose="020F0502020204030204" pitchFamily="34" charset="0"/>
                <a:cs typeface="Times New Roman" panose="02020603050405020304" pitchFamily="18" charset="0"/>
              </a:rPr>
              <a:t> </a:t>
            </a:r>
            <a:r>
              <a:rPr lang="en-US" sz="1200" u="sng" dirty="0">
                <a:effectLst/>
                <a:latin typeface="Arial" panose="020B0604020202020204" pitchFamily="34" charset="0"/>
                <a:ea typeface="Calibri" panose="020F0502020204030204" pitchFamily="34" charset="0"/>
                <a:cs typeface="Times New Roman" panose="02020603050405020304" pitchFamily="18" charset="0"/>
              </a:rPr>
              <a:t>Since your initial </a:t>
            </a:r>
            <a:r>
              <a:rPr lang="en-US" sz="1200" u="sng" dirty="0" err="1">
                <a:effectLst/>
                <a:latin typeface="Arial" panose="020B0604020202020204" pitchFamily="34" charset="0"/>
                <a:ea typeface="Calibri" panose="020F0502020204030204" pitchFamily="34" charset="0"/>
                <a:cs typeface="Times New Roman" panose="02020603050405020304" pitchFamily="18" charset="0"/>
              </a:rPr>
              <a:t>PlanFirst</a:t>
            </a:r>
            <a:r>
              <a:rPr lang="en-US" sz="1200" u="sng" dirty="0">
                <a:effectLst/>
                <a:latin typeface="Arial" panose="020B0604020202020204" pitchFamily="34" charset="0"/>
                <a:ea typeface="Calibri" panose="020F0502020204030204" pitchFamily="34" charset="0"/>
                <a:cs typeface="Times New Roman" panose="02020603050405020304" pitchFamily="18" charset="0"/>
              </a:rPr>
              <a:t> designation</a:t>
            </a:r>
            <a:r>
              <a:rPr lang="en-US" sz="1200" dirty="0">
                <a:effectLst/>
                <a:latin typeface="Arial" panose="020B0604020202020204" pitchFamily="34" charset="0"/>
                <a:ea typeface="Calibri" panose="020F0502020204030204" pitchFamily="34" charset="0"/>
                <a:cs typeface="Times New Roman" panose="02020603050405020304" pitchFamily="18" charset="0"/>
              </a:rPr>
              <a:t>, demonstrate how your Goals and Vision Element continues to push your community to strive for planning excellence. In particular, focus your response on your local leadership’s work towards ambitious goals. For example, show how goals continue to influence decisions made by local leadership, and how community organizations and other partners continue to support goals stated in your Local Comprehensive Plan. Give examples of how your local leadership and your community supports and endorses your goals.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22</a:t>
            </a:fld>
            <a:endParaRPr lang="en-US"/>
          </a:p>
        </p:txBody>
      </p:sp>
    </p:spTree>
    <p:extLst>
      <p:ext uri="{BB962C8B-B14F-4D97-AF65-F5344CB8AC3E}">
        <p14:creationId xmlns:p14="http://schemas.microsoft.com/office/powerpoint/2010/main" val="269426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dirty="0">
                <a:solidFill>
                  <a:schemeClr val="tx2"/>
                </a:solidFill>
                <a:ea typeface="Nunito Light" charset="0"/>
                <a:cs typeface="Nunito Light" charset="0"/>
              </a:rPr>
              <a:t>J (Regional reps/communities reviewers)</a:t>
            </a:r>
          </a:p>
          <a:p>
            <a:pPr marL="0" marR="0" algn="just">
              <a:lnSpc>
                <a:spcPct val="11500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J.</a:t>
            </a:r>
            <a:r>
              <a:rPr lang="en-US" sz="1200" dirty="0">
                <a:effectLst/>
                <a:latin typeface="Arial" panose="020B0604020202020204" pitchFamily="34" charset="0"/>
                <a:ea typeface="Calibri" panose="020F0502020204030204" pitchFamily="34" charset="0"/>
                <a:cs typeface="Times New Roman" panose="02020603050405020304" pitchFamily="18" charset="0"/>
              </a:rPr>
              <a:t> Since your initial </a:t>
            </a:r>
            <a:r>
              <a:rPr lang="en-US" sz="1200" dirty="0" err="1">
                <a:effectLst/>
                <a:latin typeface="Arial" panose="020B0604020202020204" pitchFamily="34" charset="0"/>
                <a:ea typeface="Calibri" panose="020F0502020204030204" pitchFamily="34" charset="0"/>
                <a:cs typeface="Times New Roman" panose="02020603050405020304" pitchFamily="18" charset="0"/>
              </a:rPr>
              <a:t>PlanFirst</a:t>
            </a:r>
            <a:r>
              <a:rPr lang="en-US" sz="1200" dirty="0">
                <a:effectLst/>
                <a:latin typeface="Arial" panose="020B0604020202020204" pitchFamily="34" charset="0"/>
                <a:ea typeface="Calibri" panose="020F0502020204030204" pitchFamily="34" charset="0"/>
                <a:cs typeface="Times New Roman" panose="02020603050405020304" pitchFamily="18" charset="0"/>
              </a:rPr>
              <a:t> designation, give three examples how you and your leadership have publicly promoted the Local Comprehensive Plan fostering local access to the Plan by making it generally available to your community. (In addition, if your Local Comprehensive Plan is on your community’s website, please provide the website URL.)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23</a:t>
            </a:fld>
            <a:endParaRPr lang="en-US"/>
          </a:p>
        </p:txBody>
      </p:sp>
    </p:spTree>
    <p:extLst>
      <p:ext uri="{BB962C8B-B14F-4D97-AF65-F5344CB8AC3E}">
        <p14:creationId xmlns:p14="http://schemas.microsoft.com/office/powerpoint/2010/main" val="1215455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cs typeface="Times New Roman" panose="02020603050405020304" pitchFamily="18" charset="0"/>
              </a:rPr>
              <a:t>Here we have the highest scoring answer from the 2023 renewal application. This answer scored the highest of all the applicants both from the Planning, Research and </a:t>
            </a:r>
            <a:r>
              <a:rPr lang="en-US" sz="1200" dirty="0" err="1">
                <a:effectLst/>
                <a:latin typeface="Arial" panose="020B0604020202020204" pitchFamily="34" charset="0"/>
                <a:ea typeface="Calibri" panose="020F0502020204030204" pitchFamily="34" charset="0"/>
                <a:cs typeface="Times New Roman" panose="02020603050405020304" pitchFamily="18" charset="0"/>
              </a:rPr>
              <a:t>Geoanlytics</a:t>
            </a:r>
            <a:r>
              <a:rPr lang="en-US" sz="1200" dirty="0">
                <a:effectLst/>
                <a:latin typeface="Arial" panose="020B0604020202020204" pitchFamily="34" charset="0"/>
                <a:ea typeface="Calibri" panose="020F0502020204030204" pitchFamily="34" charset="0"/>
                <a:cs typeface="Times New Roman" panose="02020603050405020304" pitchFamily="18" charset="0"/>
              </a:rPr>
              <a:t> team as well as the Regional reps/communities.</a:t>
            </a:r>
          </a:p>
          <a:p>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The question was: </a:t>
            </a:r>
            <a:r>
              <a:rPr lang="en-US" sz="1800" b="1" dirty="0">
                <a:effectLst/>
                <a:latin typeface="Arial" panose="020B0604020202020204" pitchFamily="34" charset="0"/>
                <a:ea typeface="Calibri" panose="020F0502020204030204" pitchFamily="34" charset="0"/>
                <a:cs typeface="Times New Roman" panose="02020603050405020304" pitchFamily="18" charset="0"/>
              </a:rPr>
              <a:t>B.</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Since your initial </a:t>
            </a:r>
            <a:r>
              <a:rPr lang="en-US" sz="1800" u="sng" dirty="0" err="1">
                <a:effectLst/>
                <a:latin typeface="Arial" panose="020B0604020202020204" pitchFamily="34" charset="0"/>
                <a:ea typeface="Calibri" panose="020F0502020204030204" pitchFamily="34" charset="0"/>
                <a:cs typeface="Times New Roman" panose="02020603050405020304" pitchFamily="18" charset="0"/>
              </a:rPr>
              <a:t>PlanFirst</a:t>
            </a:r>
            <a:r>
              <a:rPr lang="en-US" sz="1800" u="sng" dirty="0">
                <a:effectLst/>
                <a:latin typeface="Arial" panose="020B0604020202020204" pitchFamily="34" charset="0"/>
                <a:ea typeface="Calibri" panose="020F0502020204030204" pitchFamily="34" charset="0"/>
                <a:cs typeface="Times New Roman" panose="02020603050405020304" pitchFamily="18" charset="0"/>
              </a:rPr>
              <a:t> designation</a:t>
            </a:r>
            <a:r>
              <a:rPr lang="en-US" sz="1800" dirty="0">
                <a:effectLst/>
                <a:latin typeface="Arial" panose="020B0604020202020204" pitchFamily="34" charset="0"/>
                <a:ea typeface="Calibri" panose="020F0502020204030204" pitchFamily="34" charset="0"/>
                <a:cs typeface="Times New Roman" panose="02020603050405020304" pitchFamily="18" charset="0"/>
              </a:rPr>
              <a:t>, how have you assessed your staffing arrangements (local staff or contracted relationship) and planning processes to ensure that they continue to move the community towards the goals it set for itself and the local comprehensive plan? Focus on any changes that might positively augment your ability to implement your comprehensive plan. Explain why (using examples) your current arrangement works for your local government. If there were no changes, please provide a reason (examples) as to why no changes were necessary.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Arial" panose="020B0604020202020204" pitchFamily="34" charset="0"/>
                <a:ea typeface="Calibri" panose="020F0502020204030204" pitchFamily="34" charset="0"/>
                <a:cs typeface="Times New Roman" panose="02020603050405020304" pitchFamily="18" charset="0"/>
              </a:rPr>
              <a:t> </a:t>
            </a:r>
          </a:p>
          <a:p>
            <a:endParaRPr lang="en-US" sz="1200" dirty="0">
              <a:effectLst/>
              <a:latin typeface="Arial" panose="020B0604020202020204" pitchFamily="34" charset="0"/>
              <a:cs typeface="Times New Roman" panose="02020603050405020304" pitchFamily="18" charset="0"/>
            </a:endParaRPr>
          </a:p>
          <a:p>
            <a:r>
              <a:rPr lang="en-US" sz="1200" dirty="0">
                <a:effectLst/>
                <a:latin typeface="Arial" panose="020B0604020202020204" pitchFamily="34" charset="0"/>
                <a:cs typeface="Times New Roman" panose="02020603050405020304" pitchFamily="18" charset="0"/>
              </a:rPr>
              <a:t>Now, how could their answer have </a:t>
            </a:r>
            <a:r>
              <a:rPr lang="en-US" sz="1200" dirty="0" err="1">
                <a:effectLst/>
                <a:latin typeface="Arial" panose="020B0604020202020204" pitchFamily="34" charset="0"/>
                <a:cs typeface="Times New Roman" panose="02020603050405020304" pitchFamily="18" charset="0"/>
              </a:rPr>
              <a:t>beee</a:t>
            </a:r>
            <a:r>
              <a:rPr lang="en-US" sz="1200" dirty="0">
                <a:effectLst/>
                <a:latin typeface="Arial" panose="020B0604020202020204" pitchFamily="34" charset="0"/>
                <a:cs typeface="Times New Roman" panose="02020603050405020304" pitchFamily="18" charset="0"/>
              </a:rPr>
              <a:t> even stronger? </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24</a:t>
            </a:fld>
            <a:endParaRPr lang="en-US"/>
          </a:p>
        </p:txBody>
      </p:sp>
    </p:spTree>
    <p:extLst>
      <p:ext uri="{BB962C8B-B14F-4D97-AF65-F5344CB8AC3E}">
        <p14:creationId xmlns:p14="http://schemas.microsoft.com/office/powerpoint/2010/main" val="1010809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1-You’ll notice that many of the questions are multi-part. Don’t neglect a part of the answer as the reviewers are trained to make sure that all parts are answered.</a:t>
            </a:r>
            <a:br>
              <a:rPr lang="en-US" dirty="0"/>
            </a:br>
            <a:br>
              <a:rPr lang="en-US" dirty="0"/>
            </a:br>
            <a:r>
              <a:rPr lang="en-US" dirty="0"/>
              <a:t>2. At the most fundamental level, this is a designation for a Georgia community that demonstrates exemplary Comprehensive Planning. Although adjacent or related planning efforts may merit mentioning, keeping your answers tied to the comprehensive plan is the most important idea. </a:t>
            </a:r>
          </a:p>
          <a:p>
            <a:endParaRPr lang="en-US" dirty="0"/>
          </a:p>
          <a:p>
            <a:r>
              <a:rPr lang="en-US" dirty="0"/>
              <a:t>3. Reviewers like to see the correct section referenced. This helps contextualize your answers and helps everyone make a reference to the plan to follow up.</a:t>
            </a:r>
          </a:p>
        </p:txBody>
      </p:sp>
      <p:sp>
        <p:nvSpPr>
          <p:cNvPr id="4" name="Slide Number Placeholder 3"/>
          <p:cNvSpPr>
            <a:spLocks noGrp="1"/>
          </p:cNvSpPr>
          <p:nvPr>
            <p:ph type="sldNum" sz="quarter" idx="5"/>
          </p:nvPr>
        </p:nvSpPr>
        <p:spPr/>
        <p:txBody>
          <a:bodyPr/>
          <a:lstStyle/>
          <a:p>
            <a:fld id="{16814BEE-2EAE-43AE-94B9-CA84926C492F}" type="slidenum">
              <a:rPr lang="en-US" smtClean="0"/>
              <a:t>25</a:t>
            </a:fld>
            <a:endParaRPr lang="en-US"/>
          </a:p>
        </p:txBody>
      </p:sp>
    </p:spTree>
    <p:extLst>
      <p:ext uri="{BB962C8B-B14F-4D97-AF65-F5344CB8AC3E}">
        <p14:creationId xmlns:p14="http://schemas.microsoft.com/office/powerpoint/2010/main" val="1932723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stories resonate better when accompanied by images. Have a new park, streetscaping, or innovative downtown seating projects? Show them to us! Working on stormwater improvements? Show us your sewers! Most of your reviewers can’t go in person to your community, so tell us and show us. </a:t>
            </a:r>
          </a:p>
          <a:p>
            <a:endParaRPr lang="en-US" dirty="0"/>
          </a:p>
          <a:p>
            <a:r>
              <a:rPr lang="en-US" dirty="0"/>
              <a:t>We do get pictures that are out of focus. We’re not expecting professional photography, but images that aren’t in focus or if the subject isn’t centered can definitely take away from your score.</a:t>
            </a:r>
          </a:p>
          <a:p>
            <a:endParaRPr lang="en-US" dirty="0"/>
          </a:p>
          <a:p>
            <a:r>
              <a:rPr lang="en-US" dirty="0"/>
              <a:t>Lastly, don’t be vague and short. Let your answers be accurate and thorough. </a:t>
            </a:r>
          </a:p>
        </p:txBody>
      </p:sp>
      <p:sp>
        <p:nvSpPr>
          <p:cNvPr id="4" name="Slide Number Placeholder 3"/>
          <p:cNvSpPr>
            <a:spLocks noGrp="1"/>
          </p:cNvSpPr>
          <p:nvPr>
            <p:ph type="sldNum" sz="quarter" idx="5"/>
          </p:nvPr>
        </p:nvSpPr>
        <p:spPr/>
        <p:txBody>
          <a:bodyPr/>
          <a:lstStyle/>
          <a:p>
            <a:fld id="{16814BEE-2EAE-43AE-94B9-CA84926C492F}" type="slidenum">
              <a:rPr lang="en-US" smtClean="0"/>
              <a:t>26</a:t>
            </a:fld>
            <a:endParaRPr lang="en-US"/>
          </a:p>
        </p:txBody>
      </p:sp>
    </p:spTree>
    <p:extLst>
      <p:ext uri="{BB962C8B-B14F-4D97-AF65-F5344CB8AC3E}">
        <p14:creationId xmlns:p14="http://schemas.microsoft.com/office/powerpoint/2010/main" val="3148475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Revisit the application regularly throughout the year. Allow the application to provide ideas for your community’s implementation of the Comprehensive Plan. </a:t>
            </a:r>
            <a:br>
              <a:rPr lang="en-US" dirty="0"/>
            </a:br>
            <a:br>
              <a:rPr lang="en-US" dirty="0"/>
            </a:br>
            <a:r>
              <a:rPr lang="en-US" dirty="0"/>
              <a:t>Next. This application is robust. Just like when were in school, we can all tell when a test or paper was part of a cram session and the answers were hammered out the night before-powered by </a:t>
            </a:r>
            <a:r>
              <a:rPr lang="en-US" dirty="0" err="1"/>
              <a:t>redbull</a:t>
            </a:r>
            <a:r>
              <a:rPr lang="en-US" dirty="0"/>
              <a:t> and vending machine food. Allow several weeks to gather the information you need. This will help your answers be as clear and thoughtful as can be. Also, starting early will give you time to go through several reviews, which we all know will result in a better product. </a:t>
            </a:r>
          </a:p>
          <a:p>
            <a:endParaRPr lang="en-US" dirty="0"/>
          </a:p>
          <a:p>
            <a:r>
              <a:rPr lang="en-US" dirty="0"/>
              <a:t>That brings me to the third suggestion-allow your application to be reviewed. Have your reviewers check for consistency, grammar, syntax, and quality of content. Sometimes, when working on a project like this, it’s easy to get tunnel vision about a certain answer. Others can provide a fresh perspective and can help you focus your answers to make them easier to understand and to allow your point to come across in a cogent, concise way. </a:t>
            </a:r>
            <a:br>
              <a:rPr lang="en-US" dirty="0"/>
            </a:br>
            <a:br>
              <a:rPr lang="en-US" dirty="0"/>
            </a:br>
            <a:r>
              <a:rPr lang="en-US" dirty="0"/>
              <a:t>This last tip is probably a make or break point. After reviewing several applications, answers, and reviews, one of the biggest positives and negatives are examples. When examples aren’t provided. Reviewers score very negatively. When quality examples are provided, reviewers take note and score very highly. You probably won’t be designated a </a:t>
            </a:r>
            <a:r>
              <a:rPr lang="en-US" dirty="0" err="1"/>
              <a:t>PlanFirst</a:t>
            </a:r>
            <a:r>
              <a:rPr lang="en-US" dirty="0"/>
              <a:t> community if quality examples aren’t provided. </a:t>
            </a:r>
            <a:br>
              <a:rPr lang="en-US" dirty="0"/>
            </a:br>
            <a:br>
              <a:rPr lang="en-US" dirty="0"/>
            </a:br>
            <a:r>
              <a:rPr lang="en-US" dirty="0"/>
              <a:t>When you are at a Council meeting, and you notice an activist citizen regularly speaking on issues, where it makes sense, bring that person into your comprehensive planning process, engage with that person and the neighborhood or group that that person represents. Note that engagement on your application.  </a:t>
            </a:r>
          </a:p>
        </p:txBody>
      </p:sp>
      <p:sp>
        <p:nvSpPr>
          <p:cNvPr id="4" name="Slide Number Placeholder 3"/>
          <p:cNvSpPr>
            <a:spLocks noGrp="1"/>
          </p:cNvSpPr>
          <p:nvPr>
            <p:ph type="sldNum" sz="quarter" idx="5"/>
          </p:nvPr>
        </p:nvSpPr>
        <p:spPr/>
        <p:txBody>
          <a:bodyPr/>
          <a:lstStyle/>
          <a:p>
            <a:fld id="{16814BEE-2EAE-43AE-94B9-CA84926C492F}" type="slidenum">
              <a:rPr lang="en-US" smtClean="0"/>
              <a:t>27</a:t>
            </a:fld>
            <a:endParaRPr lang="en-US"/>
          </a:p>
        </p:txBody>
      </p:sp>
    </p:spTree>
    <p:extLst>
      <p:ext uri="{BB962C8B-B14F-4D97-AF65-F5344CB8AC3E}">
        <p14:creationId xmlns:p14="http://schemas.microsoft.com/office/powerpoint/2010/main" val="1351525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our Georgia communities are doing good things. Good storytelling can be augmented by pictures. Review your Community Work Program and then take a drive around your community. Take photos and upload them along with your presentation. Take several photos and keep the best ones! This will stimulate your thinking and will be a huge help on boosting your application’s chances. </a:t>
            </a:r>
          </a:p>
        </p:txBody>
      </p:sp>
      <p:sp>
        <p:nvSpPr>
          <p:cNvPr id="4" name="Slide Number Placeholder 3"/>
          <p:cNvSpPr>
            <a:spLocks noGrp="1"/>
          </p:cNvSpPr>
          <p:nvPr>
            <p:ph type="sldNum" sz="quarter" idx="5"/>
          </p:nvPr>
        </p:nvSpPr>
        <p:spPr/>
        <p:txBody>
          <a:bodyPr/>
          <a:lstStyle/>
          <a:p>
            <a:fld id="{16814BEE-2EAE-43AE-94B9-CA84926C492F}" type="slidenum">
              <a:rPr lang="en-US" smtClean="0"/>
              <a:t>28</a:t>
            </a:fld>
            <a:endParaRPr lang="en-US"/>
          </a:p>
        </p:txBody>
      </p:sp>
    </p:spTree>
    <p:extLst>
      <p:ext uri="{BB962C8B-B14F-4D97-AF65-F5344CB8AC3E}">
        <p14:creationId xmlns:p14="http://schemas.microsoft.com/office/powerpoint/2010/main" val="3835907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collection of reviewer responses on some of the lowest rated questions. Do you see a theme here?</a:t>
            </a:r>
          </a:p>
        </p:txBody>
      </p:sp>
      <p:sp>
        <p:nvSpPr>
          <p:cNvPr id="4" name="Slide Number Placeholder 3"/>
          <p:cNvSpPr>
            <a:spLocks noGrp="1"/>
          </p:cNvSpPr>
          <p:nvPr>
            <p:ph type="sldNum" sz="quarter" idx="5"/>
          </p:nvPr>
        </p:nvSpPr>
        <p:spPr/>
        <p:txBody>
          <a:bodyPr/>
          <a:lstStyle/>
          <a:p>
            <a:fld id="{16814BEE-2EAE-43AE-94B9-CA84926C492F}" type="slidenum">
              <a:rPr lang="en-US" smtClean="0"/>
              <a:t>29</a:t>
            </a:fld>
            <a:endParaRPr lang="en-US"/>
          </a:p>
        </p:txBody>
      </p:sp>
    </p:spTree>
    <p:extLst>
      <p:ext uri="{BB962C8B-B14F-4D97-AF65-F5344CB8AC3E}">
        <p14:creationId xmlns:p14="http://schemas.microsoft.com/office/powerpoint/2010/main" val="4202373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simply, a </a:t>
            </a:r>
            <a:r>
              <a:rPr lang="en-US" dirty="0" err="1"/>
              <a:t>PlanFirst</a:t>
            </a:r>
            <a:r>
              <a:rPr lang="en-US" dirty="0"/>
              <a:t> community is one that is recognized by the State of Georgia’s Department of Community Affairs for implementing their comprehensive plan in an exemplary way.</a:t>
            </a:r>
          </a:p>
          <a:p>
            <a:endParaRPr lang="en-US" dirty="0"/>
          </a:p>
          <a:p>
            <a:r>
              <a:rPr lang="en-US" dirty="0"/>
              <a:t>Through a community’s goals, leadership, public participation, and implementing their plan, communities that are designated a </a:t>
            </a:r>
            <a:r>
              <a:rPr lang="en-US" dirty="0" err="1"/>
              <a:t>PlanFirst</a:t>
            </a:r>
            <a:r>
              <a:rPr lang="en-US" dirty="0"/>
              <a:t> community are going above and beyond what is required to make sure they are keeping effective planning a very high priority.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3</a:t>
            </a:fld>
            <a:endParaRPr lang="en-US"/>
          </a:p>
        </p:txBody>
      </p:sp>
    </p:spTree>
    <p:extLst>
      <p:ext uri="{BB962C8B-B14F-4D97-AF65-F5344CB8AC3E}">
        <p14:creationId xmlns:p14="http://schemas.microsoft.com/office/powerpoint/2010/main" val="3890047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30</a:t>
            </a:fld>
            <a:endParaRPr lang="en-US"/>
          </a:p>
        </p:txBody>
      </p:sp>
    </p:spTree>
    <p:extLst>
      <p:ext uri="{BB962C8B-B14F-4D97-AF65-F5344CB8AC3E}">
        <p14:creationId xmlns:p14="http://schemas.microsoft.com/office/powerpoint/2010/main" val="1073263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one of our </a:t>
            </a:r>
            <a:r>
              <a:rPr lang="en-US" dirty="0" err="1"/>
              <a:t>PlanFirst</a:t>
            </a:r>
            <a:r>
              <a:rPr lang="en-US" dirty="0"/>
              <a:t> superstars- the City of Douglas, Georgia! The City of Douglas is a small, rural town of roughly 12,000 in population. The city of Douglas is the County seat of Coffee County and is one of the few three-time </a:t>
            </a:r>
            <a:r>
              <a:rPr lang="en-US" dirty="0" err="1"/>
              <a:t>PlanFirst</a:t>
            </a:r>
            <a:r>
              <a:rPr lang="en-US" dirty="0"/>
              <a:t> designees in the state. </a:t>
            </a:r>
          </a:p>
          <a:p>
            <a:endParaRPr lang="en-US" dirty="0"/>
          </a:p>
          <a:p>
            <a:r>
              <a:rPr lang="en-US" dirty="0"/>
              <a:t>You can see that the City of Douglas was relentless! They took advantage of 3 successive years of applying for CDBG funds-</a:t>
            </a:r>
          </a:p>
          <a:p>
            <a:endParaRPr lang="en-US" dirty="0"/>
          </a:p>
          <a:p>
            <a:r>
              <a:rPr lang="en-US" dirty="0"/>
              <a:t>They took a short breather in 2021. But then 2022-expanded their head start facility and invested in the youth of the community. </a:t>
            </a:r>
          </a:p>
          <a:p>
            <a:r>
              <a:rPr lang="en-US" dirty="0"/>
              <a:t>That same year, Douglas enjoyed a half percent interest rate reduction on a $3,000,000 GEFA loan which amounts to roughly $170,000 in savings. </a:t>
            </a:r>
            <a:br>
              <a:rPr lang="en-US" dirty="0"/>
            </a:br>
            <a:br>
              <a:rPr lang="en-US" dirty="0"/>
            </a:br>
            <a:r>
              <a:rPr lang="en-US" dirty="0"/>
              <a:t>Douglas has been extremely active even outside of these </a:t>
            </a:r>
            <a:r>
              <a:rPr lang="en-US" dirty="0" err="1"/>
              <a:t>PlanFirst</a:t>
            </a:r>
            <a:r>
              <a:rPr lang="en-US" dirty="0"/>
              <a:t> available funds. Truly, they are demonstrating how a local government can really push activities that align with their community’s vision and goals. </a:t>
            </a:r>
          </a:p>
        </p:txBody>
      </p:sp>
      <p:sp>
        <p:nvSpPr>
          <p:cNvPr id="4" name="Slide Number Placeholder 3"/>
          <p:cNvSpPr>
            <a:spLocks noGrp="1"/>
          </p:cNvSpPr>
          <p:nvPr>
            <p:ph type="sldNum" sz="quarter" idx="5"/>
          </p:nvPr>
        </p:nvSpPr>
        <p:spPr/>
        <p:txBody>
          <a:bodyPr/>
          <a:lstStyle/>
          <a:p>
            <a:fld id="{16814BEE-2EAE-43AE-94B9-CA84926C492F}" type="slidenum">
              <a:rPr lang="en-US" smtClean="0"/>
              <a:t>31</a:t>
            </a:fld>
            <a:endParaRPr lang="en-US"/>
          </a:p>
        </p:txBody>
      </p:sp>
    </p:spTree>
    <p:extLst>
      <p:ext uri="{BB962C8B-B14F-4D97-AF65-F5344CB8AC3E}">
        <p14:creationId xmlns:p14="http://schemas.microsoft.com/office/powerpoint/2010/main" val="3121122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before and after pictures of a residential area in Douglas that made sewer and street improvements with CDBG funds. </a:t>
            </a:r>
          </a:p>
        </p:txBody>
      </p:sp>
      <p:sp>
        <p:nvSpPr>
          <p:cNvPr id="4" name="Slide Number Placeholder 3"/>
          <p:cNvSpPr>
            <a:spLocks noGrp="1"/>
          </p:cNvSpPr>
          <p:nvPr>
            <p:ph type="sldNum" sz="quarter" idx="5"/>
          </p:nvPr>
        </p:nvSpPr>
        <p:spPr/>
        <p:txBody>
          <a:bodyPr/>
          <a:lstStyle/>
          <a:p>
            <a:fld id="{16814BEE-2EAE-43AE-94B9-CA84926C492F}" type="slidenum">
              <a:rPr lang="en-US" smtClean="0"/>
              <a:t>32</a:t>
            </a:fld>
            <a:endParaRPr lang="en-US"/>
          </a:p>
        </p:txBody>
      </p:sp>
    </p:spTree>
    <p:extLst>
      <p:ext uri="{BB962C8B-B14F-4D97-AF65-F5344CB8AC3E}">
        <p14:creationId xmlns:p14="http://schemas.microsoft.com/office/powerpoint/2010/main" val="1013689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City of Douglas recognized that like many communities in our state, substance abuse and mental health issues were challenges that needed to be addressed. For their 2020 CDBG funds, Douglas was awarded $750,000 to build a mental health/substance abuse treatment facility to address these issues, estimated to benefit 951 people. The City, local employers, and most importantly the residents of Douglas, all stand to gain from this facility and the services it offers. </a:t>
            </a:r>
          </a:p>
        </p:txBody>
      </p:sp>
      <p:sp>
        <p:nvSpPr>
          <p:cNvPr id="4" name="Slide Number Placeholder 3"/>
          <p:cNvSpPr>
            <a:spLocks noGrp="1"/>
          </p:cNvSpPr>
          <p:nvPr>
            <p:ph type="sldNum" sz="quarter" idx="5"/>
          </p:nvPr>
        </p:nvSpPr>
        <p:spPr/>
        <p:txBody>
          <a:bodyPr/>
          <a:lstStyle/>
          <a:p>
            <a:fld id="{16814BEE-2EAE-43AE-94B9-CA84926C492F}" type="slidenum">
              <a:rPr lang="en-US" smtClean="0"/>
              <a:t>33</a:t>
            </a:fld>
            <a:endParaRPr lang="en-US"/>
          </a:p>
        </p:txBody>
      </p:sp>
    </p:spTree>
    <p:extLst>
      <p:ext uri="{BB962C8B-B14F-4D97-AF65-F5344CB8AC3E}">
        <p14:creationId xmlns:p14="http://schemas.microsoft.com/office/powerpoint/2010/main" val="26491283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showing this slide again in case any of you wanted to jot down those dates that didn’t get a chance to earlier.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34</a:t>
            </a:fld>
            <a:endParaRPr lang="en-US"/>
          </a:p>
        </p:txBody>
      </p:sp>
    </p:spTree>
    <p:extLst>
      <p:ext uri="{BB962C8B-B14F-4D97-AF65-F5344CB8AC3E}">
        <p14:creationId xmlns:p14="http://schemas.microsoft.com/office/powerpoint/2010/main" val="1557915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 want to share that we are taking a new approach to our Success Stories and Best Practices initiatives. This year, we will be asking for information about projects that our </a:t>
            </a:r>
            <a:r>
              <a:rPr lang="en-US" dirty="0" err="1"/>
              <a:t>PlanFirst</a:t>
            </a:r>
            <a:r>
              <a:rPr lang="en-US" dirty="0"/>
              <a:t> communities have undertaken and then sharing those out with the state. We hope to host a webinar where we can invite other communities that are looking to address issues such as housing stock, blight, stormwater, promoting walkability and </a:t>
            </a:r>
            <a:r>
              <a:rPr lang="en-US" dirty="0" err="1"/>
              <a:t>bikability</a:t>
            </a:r>
            <a:r>
              <a:rPr lang="en-US" dirty="0"/>
              <a:t>, economic development and others. Using the </a:t>
            </a:r>
            <a:r>
              <a:rPr lang="en-US" dirty="0" err="1"/>
              <a:t>PlanFirst</a:t>
            </a:r>
            <a:r>
              <a:rPr lang="en-US" dirty="0"/>
              <a:t> communities as thought-leaders and sharing the challenges and successes they’ve dealt with can be encouraging and instructive to others. </a:t>
            </a:r>
          </a:p>
          <a:p>
            <a:endParaRPr lang="en-US" dirty="0"/>
          </a:p>
          <a:p>
            <a:r>
              <a:rPr lang="en-US" dirty="0"/>
              <a:t>Any questions I can answer for you all?</a:t>
            </a:r>
          </a:p>
        </p:txBody>
      </p:sp>
      <p:sp>
        <p:nvSpPr>
          <p:cNvPr id="4" name="Slide Number Placeholder 3"/>
          <p:cNvSpPr>
            <a:spLocks noGrp="1"/>
          </p:cNvSpPr>
          <p:nvPr>
            <p:ph type="sldNum" sz="quarter" idx="5"/>
          </p:nvPr>
        </p:nvSpPr>
        <p:spPr/>
        <p:txBody>
          <a:bodyPr/>
          <a:lstStyle/>
          <a:p>
            <a:fld id="{16814BEE-2EAE-43AE-94B9-CA84926C492F}" type="slidenum">
              <a:rPr lang="en-US" smtClean="0"/>
              <a:t>35</a:t>
            </a:fld>
            <a:endParaRPr lang="en-US"/>
          </a:p>
        </p:txBody>
      </p:sp>
    </p:spTree>
    <p:extLst>
      <p:ext uri="{BB962C8B-B14F-4D97-AF65-F5344CB8AC3E}">
        <p14:creationId xmlns:p14="http://schemas.microsoft.com/office/powerpoint/2010/main" val="2975518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several great reasons to apply-each of which may be different reasons for different communities. The last circle here shows the newest incentive we are very excited about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applications for both the 4% and 9% housing tax credits, if the proposed development falls within the boundaries of a </a:t>
            </a:r>
            <a:r>
              <a:rPr lang="en-US" dirty="0" err="1"/>
              <a:t>PlanFirst</a:t>
            </a:r>
            <a:r>
              <a:rPr lang="en-US" dirty="0"/>
              <a:t> community, it is eligible for an additional 3 points. If you are a community where a housing authority and developers are working to address housing shortages, then applying for this designation is well worth the effort. Oftentimes, these applications are decided by fractions of a point.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To expound: the applicant’s local government must have a qualifying Community Revitalization Plan (CRP) (see pages 104-105 of the </a:t>
            </a:r>
            <a:r>
              <a:rPr lang="en-US" sz="1800" u="sng" dirty="0">
                <a:solidFill>
                  <a:srgbClr val="0563C1"/>
                </a:solidFill>
                <a:effectLst/>
                <a:latin typeface="Calibri" panose="020F0502020204030204" pitchFamily="34" charset="0"/>
                <a:ea typeface="Calibri" panose="020F0502020204030204" pitchFamily="34" charset="0"/>
                <a:hlinkClick r:id="rId3"/>
              </a:rPr>
              <a:t>QAP</a:t>
            </a:r>
            <a:r>
              <a:rPr lang="en-US" sz="1800" dirty="0">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16814BEE-2EAE-43AE-94B9-CA84926C492F}" type="slidenum">
              <a:rPr lang="en-US" smtClean="0"/>
              <a:t>4</a:t>
            </a:fld>
            <a:endParaRPr lang="en-US"/>
          </a:p>
        </p:txBody>
      </p:sp>
    </p:spTree>
    <p:extLst>
      <p:ext uri="{BB962C8B-B14F-4D97-AF65-F5344CB8AC3E}">
        <p14:creationId xmlns:p14="http://schemas.microsoft.com/office/powerpoint/2010/main" val="2718200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Ok, we’re </a:t>
            </a:r>
            <a:r>
              <a:rPr lang="en-US" dirty="0" err="1"/>
              <a:t>gonna</a:t>
            </a:r>
            <a:r>
              <a:rPr lang="en-US" dirty="0"/>
              <a:t> camp here for a while. And I propose you all listen closely, cause there may be a quiz after this. </a:t>
            </a:r>
          </a:p>
          <a:p>
            <a:pPr marL="0" indent="0">
              <a:buNone/>
            </a:pPr>
            <a:endParaRPr lang="en-US" dirty="0"/>
          </a:p>
          <a:p>
            <a:pPr marL="0" indent="0">
              <a:buNone/>
            </a:pPr>
            <a:r>
              <a:rPr lang="en-US" dirty="0"/>
              <a:t>As we think about the suite of benefits available to for </a:t>
            </a:r>
            <a:r>
              <a:rPr lang="en-US" dirty="0" err="1"/>
              <a:t>PlanFirst</a:t>
            </a:r>
            <a:r>
              <a:rPr lang="en-US" dirty="0"/>
              <a:t> communities, the architects of this program inserted benefits for communities of all sizes, needs, and demographics. We know that Georgia’s communities are diverse and we have reflected that diversity in this program’s design and benefits.</a:t>
            </a:r>
          </a:p>
          <a:p>
            <a:pPr marL="0" indent="0">
              <a:buNone/>
            </a:pPr>
            <a:endParaRPr lang="en-US" dirty="0"/>
          </a:p>
          <a:p>
            <a:pPr marL="228600" indent="-228600">
              <a:buAutoNum type="arabicPeriod"/>
            </a:pPr>
            <a:endParaRPr lang="en-US" dirty="0"/>
          </a:p>
          <a:p>
            <a:pPr marL="228600" indent="-228600">
              <a:buAutoNum type="arabicPeriod"/>
            </a:pPr>
            <a:r>
              <a:rPr lang="en-US" dirty="0"/>
              <a:t>State-wide recognition by DCA, the use of the </a:t>
            </a:r>
            <a:r>
              <a:rPr lang="en-US" dirty="0" err="1"/>
              <a:t>PlanFirst</a:t>
            </a:r>
            <a:r>
              <a:rPr lang="en-US" dirty="0"/>
              <a:t> logo, announcements on the website and DCA social media, invitation to the Capitol for Planning Day at the Capitol, recognition in a State Senate and State House Resolution honoring your community, and a photo opportunity with Governor Kemp. We also want to tout your successes and tell your story as a </a:t>
            </a:r>
            <a:r>
              <a:rPr lang="en-US" dirty="0" err="1"/>
              <a:t>PlanFirst</a:t>
            </a:r>
            <a:r>
              <a:rPr lang="en-US" dirty="0"/>
              <a:t> community-we have our </a:t>
            </a:r>
            <a:r>
              <a:rPr lang="en-US" dirty="0" err="1"/>
              <a:t>PlanFirst</a:t>
            </a:r>
            <a:r>
              <a:rPr lang="en-US" dirty="0"/>
              <a:t> communities to submit a success story-this can look like a housing project, stormwater infrastructure improvements, improved transportation, an economic development project, downtown redevelopment, improved parks, the list goes in. We want to celebrate your successes at the state level and we want to invite communities to learn about what you did that overcame challenges, how you engaged with your community, how you tapped critical stakeholders, how you led in your region, all for the benefit of other similar communities that are dealing with the same issues. </a:t>
            </a:r>
          </a:p>
          <a:p>
            <a:pPr marL="228600" indent="-228600">
              <a:buAutoNum type="arabicPeriod"/>
            </a:pPr>
            <a:r>
              <a:rPr lang="en-US" dirty="0"/>
              <a:t>Here’s probably one of the biggest benefits in the </a:t>
            </a:r>
            <a:r>
              <a:rPr lang="en-US" dirty="0" err="1"/>
              <a:t>PlanFirst</a:t>
            </a:r>
            <a:r>
              <a:rPr lang="en-US" dirty="0"/>
              <a:t> package. Annual access to apply to Community Development Block Grants instead of bi-annually. </a:t>
            </a:r>
          </a:p>
          <a:p>
            <a:pPr marL="228600" indent="-228600">
              <a:buAutoNum type="arabicPeriod"/>
            </a:pPr>
            <a:r>
              <a:rPr lang="en-US" dirty="0"/>
              <a:t>Bonus 3 points on the LIHTC-Part of the Community Revitalization Plan in the application. This is applicable to the 4% and 9% applications. </a:t>
            </a:r>
          </a:p>
          <a:p>
            <a:pPr marL="228600" indent="-228600">
              <a:buAutoNum type="arabicPeriod"/>
            </a:pPr>
            <a:r>
              <a:rPr lang="en-US" dirty="0"/>
              <a:t>100 basis point reduction, or 1%, for loans through the Employment Incentive Program • 100 basis point reduction, or 1%, for loans through the Redevelopment Fund Program • 100 basis point reduction, or 1%, for loans through the Downtown Development Revolving Loan Fund Program</a:t>
            </a:r>
          </a:p>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Access to the Georgia Environmental Finance Authority (GEFA) state loans at an interest rate that is reduced by 50 basis points, or ½ percent.  As an example of this benefit, the interest rate savings over the life of a 20-year water or sewer loan of $200,000 would be just over $13,000. </a:t>
            </a:r>
          </a:p>
          <a:p>
            <a:pPr marL="228600" indent="-228600">
              <a:buAutoNum type="arabicPeriod"/>
            </a:pPr>
            <a:r>
              <a:rPr lang="en-US" dirty="0"/>
              <a:t>Communities have signed up for our Spring CPI and </a:t>
            </a:r>
            <a:r>
              <a:rPr lang="en-US" dirty="0" err="1"/>
              <a:t>PlanFirst</a:t>
            </a:r>
            <a:r>
              <a:rPr lang="en-US" dirty="0"/>
              <a:t> communities are taking advantage of these two free spots! Raise your hand if you took advantage of the free two spots for </a:t>
            </a:r>
            <a:r>
              <a:rPr lang="en-US" dirty="0" err="1"/>
              <a:t>PlanFirst</a:t>
            </a:r>
            <a:r>
              <a:rPr lang="en-US" dirty="0"/>
              <a:t>! That will continue as well when we meet in the Fall-so please consider this benefit.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5</a:t>
            </a:fld>
            <a:endParaRPr lang="en-US"/>
          </a:p>
        </p:txBody>
      </p:sp>
    </p:spTree>
    <p:extLst>
      <p:ext uri="{BB962C8B-B14F-4D97-AF65-F5344CB8AC3E}">
        <p14:creationId xmlns:p14="http://schemas.microsoft.com/office/powerpoint/2010/main" val="2812983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financial benefits displayed in a different visual. Check out that last metric. Probably the best. </a:t>
            </a:r>
          </a:p>
        </p:txBody>
      </p:sp>
      <p:sp>
        <p:nvSpPr>
          <p:cNvPr id="4" name="Slide Number Placeholder 3"/>
          <p:cNvSpPr>
            <a:spLocks noGrp="1"/>
          </p:cNvSpPr>
          <p:nvPr>
            <p:ph type="sldNum" sz="quarter" idx="5"/>
          </p:nvPr>
        </p:nvSpPr>
        <p:spPr/>
        <p:txBody>
          <a:bodyPr/>
          <a:lstStyle/>
          <a:p>
            <a:fld id="{16814BEE-2EAE-43AE-94B9-CA84926C492F}" type="slidenum">
              <a:rPr lang="en-US" smtClean="0"/>
              <a:t>6</a:t>
            </a:fld>
            <a:endParaRPr lang="en-US"/>
          </a:p>
        </p:txBody>
      </p:sp>
    </p:spTree>
    <p:extLst>
      <p:ext uri="{BB962C8B-B14F-4D97-AF65-F5344CB8AC3E}">
        <p14:creationId xmlns:p14="http://schemas.microsoft.com/office/powerpoint/2010/main" val="3109764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encouraged our active </a:t>
            </a:r>
            <a:r>
              <a:rPr lang="en-US" dirty="0" err="1"/>
              <a:t>PlanFirst</a:t>
            </a:r>
            <a:r>
              <a:rPr lang="en-US" dirty="0"/>
              <a:t> communities to place the logo in their email signature. Here we have the </a:t>
            </a:r>
            <a:r>
              <a:rPr lang="en-US" dirty="0" err="1"/>
              <a:t>PlanFirst</a:t>
            </a:r>
            <a:r>
              <a:rPr lang="en-US" dirty="0"/>
              <a:t> email signature badge in the wild. This signals to all internal and stakeholders that this community is serious about public engagement, accomplishing goals, and casting a community-held vision for the future. This </a:t>
            </a:r>
            <a:r>
              <a:rPr lang="en-US" dirty="0" err="1"/>
              <a:t>PlanFirst</a:t>
            </a:r>
            <a:r>
              <a:rPr lang="en-US" dirty="0"/>
              <a:t> badge is used pretty widely on the community websites. Hopefully this can be a conversation starter and can facilitate some learnings about best practices. </a:t>
            </a:r>
          </a:p>
        </p:txBody>
      </p:sp>
      <p:sp>
        <p:nvSpPr>
          <p:cNvPr id="4" name="Slide Number Placeholder 3"/>
          <p:cNvSpPr>
            <a:spLocks noGrp="1"/>
          </p:cNvSpPr>
          <p:nvPr>
            <p:ph type="sldNum" sz="quarter" idx="5"/>
          </p:nvPr>
        </p:nvSpPr>
        <p:spPr/>
        <p:txBody>
          <a:bodyPr/>
          <a:lstStyle/>
          <a:p>
            <a:fld id="{16814BEE-2EAE-43AE-94B9-CA84926C492F}" type="slidenum">
              <a:rPr lang="en-US" smtClean="0"/>
              <a:t>7</a:t>
            </a:fld>
            <a:endParaRPr lang="en-US"/>
          </a:p>
        </p:txBody>
      </p:sp>
    </p:spTree>
    <p:extLst>
      <p:ext uri="{BB962C8B-B14F-4D97-AF65-F5344CB8AC3E}">
        <p14:creationId xmlns:p14="http://schemas.microsoft.com/office/powerpoint/2010/main" val="610216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benefit that falls into the recognition piece. Planning Day at the Capitol-honoring the commitment of these communities to exemplary comp planning. Here’s a picture from just last week at the Capitol featuring our </a:t>
            </a:r>
            <a:r>
              <a:rPr lang="en-US" dirty="0" err="1"/>
              <a:t>PlanFirst</a:t>
            </a:r>
            <a:r>
              <a:rPr lang="en-US" dirty="0"/>
              <a:t> communities of Bainbridge, Hawkinsville, Marietta, and Perry. Our Commissioner, Christopher Nunn is holding a Senate Resolution honoring these communities. </a:t>
            </a:r>
          </a:p>
          <a:p>
            <a:endParaRPr lang="en-US" dirty="0"/>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8</a:t>
            </a:fld>
            <a:endParaRPr lang="en-US"/>
          </a:p>
        </p:txBody>
      </p:sp>
    </p:spTree>
    <p:extLst>
      <p:ext uri="{BB962C8B-B14F-4D97-AF65-F5344CB8AC3E}">
        <p14:creationId xmlns:p14="http://schemas.microsoft.com/office/powerpoint/2010/main" val="3428805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see if </a:t>
            </a:r>
            <a:r>
              <a:rPr lang="en-US" dirty="0" err="1"/>
              <a:t>ya’ll</a:t>
            </a:r>
            <a:r>
              <a:rPr lang="en-US" dirty="0"/>
              <a:t> were listening.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 welcome to Alphabet Soup Lightning Round!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you have to do is tell me the what the program acronym stands for by dropping the answer in the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also ask you what is a defining feature or important information to know about each specific program. But don’t worry-that’s not part of the competition.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Yall</a:t>
            </a:r>
            <a:r>
              <a:rPr lang="en-US" dirty="0"/>
              <a:t> ready?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questions before we begin?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CPI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Planning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Two-day planning workshop aimed at planning commissioners, elected officials, and planning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 GEFA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Georgia Environmental Financing Authority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Provides low-interest loans for public water, wastewater, and solid waste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LIHTC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 income housing tax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Provides housing tax credits to qualified developers serving households with incomes between 20%-80% Area Median Income. 4% and 9% credits.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Redevelopment Fund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Economic development fund from CDBG that addresses specifically slum and blight.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CDBG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Development Block Grant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 fund provided to states that focuses on low-to moderate income people by providing funding in primarily residential areas. Grants over $300K require local matching funds.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DDRLF</a:t>
            </a:r>
            <a:br>
              <a:rPr lang="en-US" dirty="0"/>
            </a:br>
            <a:r>
              <a:rPr lang="en-US" dirty="0"/>
              <a:t>Downtown Development Revolving Loan Fund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Financing for populations less than 100K that have a viable downtown development project-funds can be real estate acquisition, development, redevelopment, and new construction; max loan is $250K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 EIP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Employment Incentive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Economic Development Fund that generates jobs for low-to-moderate income persons and involves assisting private businesses.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9</a:t>
            </a:fld>
            <a:endParaRPr lang="en-US"/>
          </a:p>
        </p:txBody>
      </p:sp>
    </p:spTree>
    <p:extLst>
      <p:ext uri="{BB962C8B-B14F-4D97-AF65-F5344CB8AC3E}">
        <p14:creationId xmlns:p14="http://schemas.microsoft.com/office/powerpoint/2010/main" val="1571012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B6912E4-C0D4-4115-9789-DE6E736E2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pic>
        <p:nvPicPr>
          <p:cNvPr id="13" name="Picture 12" descr="Text&#10;&#10;Description automatically generated">
            <a:extLst>
              <a:ext uri="{FF2B5EF4-FFF2-40B4-BE49-F238E27FC236}">
                <a16:creationId xmlns:a16="http://schemas.microsoft.com/office/drawing/2014/main" id="{CC834C02-558D-4A3A-85DE-A6899DB10D4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696"/>
          <a:stretch/>
        </p:blipFill>
        <p:spPr>
          <a:xfrm>
            <a:off x="1828800" y="2725735"/>
            <a:ext cx="5486400" cy="1406530"/>
          </a:xfrm>
          <a:prstGeom prst="rect">
            <a:avLst/>
          </a:prstGeom>
        </p:spPr>
      </p:pic>
    </p:spTree>
    <p:extLst>
      <p:ext uri="{BB962C8B-B14F-4D97-AF65-F5344CB8AC3E}">
        <p14:creationId xmlns:p14="http://schemas.microsoft.com/office/powerpoint/2010/main" val="43974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452915" y="533405"/>
            <a:ext cx="3619025" cy="5416391"/>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000287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itle 1">
            <a:extLst>
              <a:ext uri="{FF2B5EF4-FFF2-40B4-BE49-F238E27FC236}">
                <a16:creationId xmlns:a16="http://schemas.microsoft.com/office/drawing/2014/main" id="{B1D44815-E786-435F-9153-D87B47A5585C}"/>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141452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nd Two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569BA7FF-884C-49F7-9638-26374919290D}"/>
              </a:ext>
            </a:extLst>
          </p:cNvPr>
          <p:cNvSpPr>
            <a:spLocks noGrp="1"/>
          </p:cNvSpPr>
          <p:nvPr>
            <p:ph type="ftr" sz="quarter" idx="20"/>
          </p:nvPr>
        </p:nvSpPr>
        <p:spPr/>
        <p:txBody>
          <a:bodyPr/>
          <a:lstStyle>
            <a:lvl1pPr>
              <a:defRPr>
                <a:solidFill>
                  <a:schemeClr val="bg1"/>
                </a:solidFill>
              </a:defRPr>
            </a:lvl1pPr>
          </a:lstStyle>
          <a:p>
            <a:endParaRPr lang="en-US"/>
          </a:p>
        </p:txBody>
      </p:sp>
      <p:sp>
        <p:nvSpPr>
          <p:cNvPr id="13" name="Slide Number Placeholder 12">
            <a:extLst>
              <a:ext uri="{FF2B5EF4-FFF2-40B4-BE49-F238E27FC236}">
                <a16:creationId xmlns:a16="http://schemas.microsoft.com/office/drawing/2014/main" id="{13ED446E-7FD3-4EC8-AF3E-490DDA50F2AE}"/>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4" name="Title 1">
            <a:extLst>
              <a:ext uri="{FF2B5EF4-FFF2-40B4-BE49-F238E27FC236}">
                <a16:creationId xmlns:a16="http://schemas.microsoft.com/office/drawing/2014/main" id="{57491AAE-3CCA-4D1E-8D7E-5D204E8AAB0D}"/>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723565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Three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14">
            <a:extLst>
              <a:ext uri="{FF2B5EF4-FFF2-40B4-BE49-F238E27FC236}">
                <a16:creationId xmlns:a16="http://schemas.microsoft.com/office/drawing/2014/main" id="{549F3862-850A-479E-B8BC-C246112C42C0}"/>
              </a:ext>
            </a:extLst>
          </p:cNvPr>
          <p:cNvSpPr>
            <a:spLocks noGrp="1"/>
          </p:cNvSpPr>
          <p:nvPr>
            <p:ph type="ftr" sz="quarter" idx="21"/>
          </p:nvPr>
        </p:nvSpPr>
        <p:spPr/>
        <p:txBody>
          <a:bodyPr/>
          <a:lstStyle>
            <a:lvl1pPr>
              <a:defRPr>
                <a:solidFill>
                  <a:schemeClr val="bg1"/>
                </a:solidFill>
              </a:defRPr>
            </a:lvl1pPr>
          </a:lstStyle>
          <a:p>
            <a:endParaRPr lang="en-US"/>
          </a:p>
        </p:txBody>
      </p:sp>
      <p:sp>
        <p:nvSpPr>
          <p:cNvPr id="16" name="Slide Number Placeholder 15">
            <a:extLst>
              <a:ext uri="{FF2B5EF4-FFF2-40B4-BE49-F238E27FC236}">
                <a16:creationId xmlns:a16="http://schemas.microsoft.com/office/drawing/2014/main" id="{2BB6CB06-CF64-46DC-9E61-D788FA831F2C}"/>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7" name="Title 1">
            <a:extLst>
              <a:ext uri="{FF2B5EF4-FFF2-40B4-BE49-F238E27FC236}">
                <a16:creationId xmlns:a16="http://schemas.microsoft.com/office/drawing/2014/main" id="{C4721248-5C65-4F78-998A-472ACB8F2B88}"/>
              </a:ext>
            </a:extLst>
          </p:cNvPr>
          <p:cNvSpPr>
            <a:spLocks noGrp="1"/>
          </p:cNvSpPr>
          <p:nvPr>
            <p:ph type="title"/>
          </p:nvPr>
        </p:nvSpPr>
        <p:spPr>
          <a:xfrm>
            <a:off x="452914" y="3191827"/>
            <a:ext cx="2468880" cy="2757964"/>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551814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1" name="Title 1">
            <a:extLst>
              <a:ext uri="{FF2B5EF4-FFF2-40B4-BE49-F238E27FC236}">
                <a16:creationId xmlns:a16="http://schemas.microsoft.com/office/drawing/2014/main" id="{3087A44B-3F04-4AE4-BB34-617CFCB2D61A}"/>
              </a:ext>
            </a:extLst>
          </p:cNvPr>
          <p:cNvSpPr>
            <a:spLocks noGrp="1"/>
          </p:cNvSpPr>
          <p:nvPr>
            <p:ph type="title"/>
          </p:nvPr>
        </p:nvSpPr>
        <p:spPr>
          <a:xfrm>
            <a:off x="453630" y="533405"/>
            <a:ext cx="3619025" cy="5416391"/>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00400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itle 1">
            <a:extLst>
              <a:ext uri="{FF2B5EF4-FFF2-40B4-BE49-F238E27FC236}">
                <a16:creationId xmlns:a16="http://schemas.microsoft.com/office/drawing/2014/main" id="{62F3EA24-D477-4698-B38F-1C4519294966}"/>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683490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rmAutofit/>
          </a:bodyPr>
          <a:lstStyle>
            <a:lvl1pPr marL="0" indent="0">
              <a:buNone/>
              <a:defRPr sz="2800" b="1">
                <a:solidFill>
                  <a:schemeClr val="bg1"/>
                </a:solidFill>
              </a:defRPr>
            </a:lvl1pPr>
            <a:lvl2pPr marL="257168" indent="0">
              <a:buNone/>
              <a:defRPr/>
            </a:lvl2pPr>
          </a:lstStyle>
          <a:p>
            <a:pPr lvl="0"/>
            <a:r>
              <a:rPr lang="en-US"/>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a:extLst>
              <a:ext uri="{FF2B5EF4-FFF2-40B4-BE49-F238E27FC236}">
                <a16:creationId xmlns:a16="http://schemas.microsoft.com/office/drawing/2014/main" id="{80C04F03-75F7-44AA-9785-7EDDF26FA358}"/>
              </a:ext>
            </a:extLst>
          </p:cNvPr>
          <p:cNvSpPr>
            <a:spLocks noGrp="1"/>
          </p:cNvSpPr>
          <p:nvPr>
            <p:ph type="ftr" sz="quarter" idx="29"/>
          </p:nvPr>
        </p:nvSpPr>
        <p:spPr/>
        <p:txBody>
          <a:bodyPr/>
          <a:lstStyle>
            <a:lvl1pPr>
              <a:defRPr>
                <a:solidFill>
                  <a:schemeClr val="bg1"/>
                </a:solidFill>
              </a:defRPr>
            </a:lvl1pPr>
          </a:lstStyle>
          <a:p>
            <a:endParaRPr lang="en-US"/>
          </a:p>
        </p:txBody>
      </p:sp>
      <p:sp>
        <p:nvSpPr>
          <p:cNvPr id="16" name="Slide Number Placeholder 15">
            <a:extLst>
              <a:ext uri="{FF2B5EF4-FFF2-40B4-BE49-F238E27FC236}">
                <a16:creationId xmlns:a16="http://schemas.microsoft.com/office/drawing/2014/main" id="{6F1B5E99-5953-439D-8ECA-998F28FB8A7F}"/>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256521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Autofit/>
          </a:bodyPr>
          <a:lstStyle>
            <a:lvl1pPr marL="0" indent="0">
              <a:buNone/>
              <a:defRPr sz="2800" b="1">
                <a:solidFill>
                  <a:schemeClr val="bg1"/>
                </a:solidFill>
              </a:defRPr>
            </a:lvl1pPr>
            <a:lvl2pPr marL="257168" indent="0">
              <a:buNone/>
              <a:defRPr/>
            </a:lvl2pPr>
          </a:lstStyle>
          <a:p>
            <a:pPr lvl="0"/>
            <a:r>
              <a:rPr lang="en-US"/>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4FD56746-33F8-4CAE-9625-F8F69B41C2A0}"/>
              </a:ext>
            </a:extLst>
          </p:cNvPr>
          <p:cNvSpPr>
            <a:spLocks noGrp="1"/>
          </p:cNvSpPr>
          <p:nvPr>
            <p:ph type="ftr" sz="quarter" idx="29"/>
          </p:nvPr>
        </p:nvSpPr>
        <p:spPr/>
        <p:txBody>
          <a:bodyPr/>
          <a:lstStyle>
            <a:lvl1pPr>
              <a:defRPr>
                <a:solidFill>
                  <a:schemeClr val="bg1"/>
                </a:solidFill>
              </a:defRPr>
            </a:lvl1pPr>
          </a:lstStyle>
          <a:p>
            <a:endParaRPr lang="en-US"/>
          </a:p>
        </p:txBody>
      </p:sp>
      <p:sp>
        <p:nvSpPr>
          <p:cNvPr id="13" name="Slide Number Placeholder 12">
            <a:extLst>
              <a:ext uri="{FF2B5EF4-FFF2-40B4-BE49-F238E27FC236}">
                <a16:creationId xmlns:a16="http://schemas.microsoft.com/office/drawing/2014/main" id="{B1494F2D-B7D7-48D2-9E7A-659F611AB325}"/>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2848817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6" y="548644"/>
            <a:ext cx="6677404" cy="2562223"/>
          </a:xfrm>
          <a:prstGeom prst="rect">
            <a:avLst/>
          </a:prstGeom>
        </p:spPr>
        <p:txBody>
          <a:bodyPr anchor="b">
            <a:normAutofit/>
          </a:bodyPr>
          <a:lstStyle>
            <a:lvl1pPr algn="l">
              <a:defRPr sz="4400" b="1"/>
            </a:lvl1pPr>
          </a:lstStyle>
          <a:p>
            <a:r>
              <a:rPr lang="en-US"/>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658367" y="3771897"/>
            <a:ext cx="6673973"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62144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4" y="548644"/>
            <a:ext cx="6677406" cy="2562223"/>
          </a:xfrm>
          <a:prstGeom prst="rect">
            <a:avLst/>
          </a:prstGeom>
        </p:spPr>
        <p:txBody>
          <a:bodyPr anchor="b">
            <a:normAutofit/>
          </a:bodyPr>
          <a:lstStyle>
            <a:lvl1pPr algn="l">
              <a:defRPr sz="4400" b="1"/>
            </a:lvl1pPr>
          </a:lstStyle>
          <a:p>
            <a:r>
              <a:rPr lang="en-US"/>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1364099" y="3941834"/>
            <a:ext cx="2983236" cy="731694"/>
          </a:xfrm>
        </p:spPr>
        <p:txBody>
          <a:bodyPr anchor="ctr">
            <a:normAutofit/>
          </a:bodyPr>
          <a:lstStyle>
            <a:lvl1pPr marL="0" indent="0">
              <a:buNone/>
              <a:defRPr sz="1500"/>
            </a:lvl1pPr>
          </a:lstStyle>
          <a:p>
            <a:pPr lvl="0"/>
            <a:r>
              <a:rPr lang="en-US" noProof="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1364099" y="5232562"/>
            <a:ext cx="2983236" cy="731694"/>
          </a:xfrm>
        </p:spPr>
        <p:txBody>
          <a:bodyPr anchor="ctr">
            <a:normAutofit/>
          </a:bodyPr>
          <a:lstStyle>
            <a:lvl1pPr marL="0" indent="0">
              <a:buNone/>
              <a:defRPr sz="1500"/>
            </a:lvl1pPr>
          </a:lstStyle>
          <a:p>
            <a:pPr lvl="0"/>
            <a:r>
              <a:rPr lang="en-US" noProof="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5271707" y="3944572"/>
            <a:ext cx="2983236" cy="731694"/>
          </a:xfrm>
        </p:spPr>
        <p:txBody>
          <a:bodyPr anchor="ctr">
            <a:normAutofit/>
          </a:bodyPr>
          <a:lstStyle>
            <a:lvl1pPr marL="0" indent="0">
              <a:buNone/>
              <a:defRPr sz="15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5271707" y="5235301"/>
            <a:ext cx="2983236" cy="731694"/>
          </a:xfrm>
        </p:spPr>
        <p:txBody>
          <a:bodyPr anchor="ctr">
            <a:normAutofit/>
          </a:bodyPr>
          <a:lstStyle>
            <a:lvl1pPr marL="0" indent="0">
              <a:buNone/>
              <a:defRPr sz="1500"/>
            </a:lvl1pPr>
          </a:lstStyle>
          <a:p>
            <a:pPr lvl="0"/>
            <a:r>
              <a:rPr lang="en-US" noProof="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637795" y="3869176"/>
            <a:ext cx="663926" cy="885235"/>
          </a:xfrm>
          <a:prstGeom prst="ellipse">
            <a:avLst/>
          </a:prstGeom>
          <a:solidFill>
            <a:schemeClr val="bg1"/>
          </a:solidFill>
          <a:ln w="19050">
            <a:noFill/>
          </a:ln>
        </p:spPr>
        <p:txBody>
          <a:bodyPr>
            <a:normAutofit/>
          </a:bodyPr>
          <a:lstStyle>
            <a:lvl1pPr>
              <a:defRPr sz="600"/>
            </a:lvl1pPr>
          </a:lstStyle>
          <a:p>
            <a:r>
              <a:rPr lang="en-US" noProof="0"/>
              <a:t>Click icon to add picture</a:t>
            </a:r>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637795"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4545403" y="3869176"/>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4545403"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p>
        </p:txBody>
      </p:sp>
    </p:spTree>
    <p:extLst>
      <p:ext uri="{BB962C8B-B14F-4D97-AF65-F5344CB8AC3E}">
        <p14:creationId xmlns:p14="http://schemas.microsoft.com/office/powerpoint/2010/main" val="3972567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C81D25E-5050-4F35-B021-8324DCFC31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 y="-1451"/>
            <a:ext cx="9141714" cy="6860903"/>
          </a:xfrm>
          <a:prstGeom prst="rect">
            <a:avLst/>
          </a:prstGeom>
        </p:spPr>
      </p:pic>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2057400" y="1438643"/>
            <a:ext cx="5029200" cy="1796248"/>
          </a:xfrm>
        </p:spPr>
        <p:txBody>
          <a:bodyPr anchor="ctr">
            <a:normAutofit/>
          </a:bodyPr>
          <a:lstStyle>
            <a:lvl1pPr algn="ctr">
              <a:defRPr sz="7200" b="0">
                <a:solidFill>
                  <a:schemeClr val="accent6"/>
                </a:solidFill>
              </a:defRPr>
            </a:lvl1pPr>
          </a:lstStyle>
          <a:p>
            <a:endParaRPr lang="en-US"/>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534692" y="3356202"/>
            <a:ext cx="3972781" cy="365760"/>
          </a:xfrm>
        </p:spPr>
        <p:txBody>
          <a:bodyPr anchor="t">
            <a:noAutofit/>
          </a:bodyPr>
          <a:lstStyle>
            <a:lvl1pPr marL="0" indent="0" algn="r">
              <a:buNone/>
              <a:defRPr sz="1800" b="1"/>
            </a:lvl1pPr>
            <a:lvl2pPr>
              <a:defRPr sz="1050"/>
            </a:lvl2pPr>
            <a:lvl3pPr>
              <a:defRPr sz="1050"/>
            </a:lvl3pPr>
            <a:lvl4pPr>
              <a:defRPr sz="1050"/>
            </a:lvl4pPr>
            <a:lvl5pPr>
              <a:defRPr sz="1050"/>
            </a:lvl5pPr>
          </a:lstStyle>
          <a:p>
            <a:pPr lvl="0"/>
            <a:r>
              <a:rPr lang="en-US"/>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4630617" y="3356202"/>
            <a:ext cx="3972780" cy="821212"/>
          </a:xfrm>
        </p:spPr>
        <p:txBody>
          <a:bodyPr anchor="t">
            <a:normAutofit/>
          </a:bodyPr>
          <a:lstStyle>
            <a:lvl1pPr marL="0" indent="0">
              <a:lnSpc>
                <a:spcPct val="100000"/>
              </a:lnSpc>
              <a:spcBef>
                <a:spcPts val="225"/>
              </a:spcBef>
              <a:buNone/>
              <a:defRPr sz="1400"/>
            </a:lvl1pPr>
            <a:lvl2pPr marL="342900" indent="0">
              <a:buNone/>
              <a:defRPr sz="1050"/>
            </a:lvl2pPr>
            <a:lvl3pPr>
              <a:defRPr sz="1050"/>
            </a:lvl3pPr>
            <a:lvl4pPr>
              <a:defRPr sz="1050"/>
            </a:lvl4pPr>
            <a:lvl5pPr>
              <a:defRPr sz="1050"/>
            </a:lvl5pPr>
          </a:lstStyle>
          <a:p>
            <a:pPr lvl="0"/>
            <a:r>
              <a:rPr lang="en-US"/>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1352792" y="3675336"/>
            <a:ext cx="3154680" cy="471082"/>
          </a:xfrm>
        </p:spPr>
        <p:txBody>
          <a:bodyPr anchor="t">
            <a:normAutofit/>
          </a:bodyPr>
          <a:lstStyle>
            <a:lvl1pPr marL="0" indent="0" algn="r">
              <a:lnSpc>
                <a:spcPct val="100000"/>
              </a:lnSpc>
              <a:spcBef>
                <a:spcPts val="0"/>
              </a:spcBef>
              <a:buNone/>
              <a:defRPr sz="1200" i="1"/>
            </a:lvl1pPr>
            <a:lvl2pPr>
              <a:defRPr sz="1050"/>
            </a:lvl2pPr>
            <a:lvl3pPr>
              <a:defRPr sz="1050"/>
            </a:lvl3pPr>
            <a:lvl4pPr>
              <a:defRPr sz="1050"/>
            </a:lvl4pPr>
            <a:lvl5pPr>
              <a:defRPr sz="1050"/>
            </a:lvl5pPr>
          </a:lstStyle>
          <a:p>
            <a:pPr lvl="0"/>
            <a:r>
              <a:rPr lang="en-US"/>
              <a:t>Click to edit Master text styles</a:t>
            </a:r>
          </a:p>
        </p:txBody>
      </p:sp>
      <p:cxnSp>
        <p:nvCxnSpPr>
          <p:cNvPr id="7" name="Straight Connector 6">
            <a:extLst>
              <a:ext uri="{FF2B5EF4-FFF2-40B4-BE49-F238E27FC236}">
                <a16:creationId xmlns:a16="http://schemas.microsoft.com/office/drawing/2014/main" id="{59ECCEE6-DD1D-4F76-9223-514F4666101F}"/>
              </a:ext>
            </a:extLst>
          </p:cNvPr>
          <p:cNvCxnSpPr>
            <a:cxnSpLocks/>
          </p:cNvCxnSpPr>
          <p:nvPr userDrawn="1"/>
        </p:nvCxnSpPr>
        <p:spPr>
          <a:xfrm>
            <a:off x="4572000" y="3375568"/>
            <a:ext cx="0" cy="801846"/>
          </a:xfrm>
          <a:prstGeom prst="line">
            <a:avLst/>
          </a:prstGeom>
          <a:ln w="38100">
            <a:solidFill>
              <a:srgbClr val="E9E3DC"/>
            </a:solidFill>
          </a:ln>
        </p:spPr>
        <p:style>
          <a:lnRef idx="1">
            <a:schemeClr val="accent5"/>
          </a:lnRef>
          <a:fillRef idx="0">
            <a:schemeClr val="accent5"/>
          </a:fillRef>
          <a:effectRef idx="0">
            <a:schemeClr val="accent5"/>
          </a:effectRef>
          <a:fontRef idx="minor">
            <a:schemeClr val="tx1"/>
          </a:fontRef>
        </p:style>
      </p:cxn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2994660" y="4959427"/>
            <a:ext cx="3154680" cy="640080"/>
          </a:xfrm>
        </p:spPr>
        <p:txBody>
          <a:bodyPr anchor="ctr">
            <a:normAutofit/>
          </a:bodyPr>
          <a:lstStyle>
            <a:lvl1pPr marL="0" indent="0" algn="ctr">
              <a:buNone/>
              <a:defRPr sz="1400" b="0">
                <a:solidFill>
                  <a:schemeClr val="tx1"/>
                </a:solidFill>
              </a:defRPr>
            </a:lvl1pPr>
            <a:lvl2pPr>
              <a:defRPr sz="1050"/>
            </a:lvl2pPr>
            <a:lvl3pPr>
              <a:defRPr sz="105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2172252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635508" y="548640"/>
            <a:ext cx="7872984" cy="114204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3229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37796" y="548644"/>
            <a:ext cx="6668007" cy="2562223"/>
          </a:xfrm>
          <a:prstGeom prst="rect">
            <a:avLst/>
          </a:prstGeom>
        </p:spPr>
        <p:txBody>
          <a:bodyPr anchor="b">
            <a:normAutofit/>
          </a:bodyPr>
          <a:lstStyle>
            <a:lvl1pPr algn="l">
              <a:defRPr sz="4400" b="1"/>
            </a:lvl1pPr>
          </a:lstStyle>
          <a:p>
            <a:r>
              <a:rPr lang="en-US"/>
              <a:t>Click to edit Master title style</a:t>
            </a:r>
          </a:p>
        </p:txBody>
      </p:sp>
      <p:sp>
        <p:nvSpPr>
          <p:cNvPr id="3" name="Text Placeholder 2"/>
          <p:cNvSpPr>
            <a:spLocks noGrp="1"/>
          </p:cNvSpPr>
          <p:nvPr>
            <p:ph type="body" idx="1"/>
          </p:nvPr>
        </p:nvSpPr>
        <p:spPr>
          <a:xfrm>
            <a:off x="658367" y="3771897"/>
            <a:ext cx="6664581"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29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73761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77743" y="1825625"/>
            <a:ext cx="373760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3036526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1819280"/>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1819279"/>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1819279"/>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754371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6BA8EFCF-0251-4014-9D85-6625151EAC02}"/>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2451084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635509" y="3218847"/>
            <a:ext cx="3789332" cy="2286000"/>
          </a:xfrm>
        </p:spPr>
        <p:txBody>
          <a:bodyPr/>
          <a:lstStyle>
            <a:lvl1pPr>
              <a:defRPr sz="1350"/>
            </a:lvl1pPr>
            <a:lvl2pPr>
              <a:defRPr sz="1200"/>
            </a:lvl2pPr>
            <a:lvl3pPr>
              <a:defRPr sz="1050"/>
            </a:lvl3pPr>
            <a:lvl4pPr>
              <a:defRPr sz="900"/>
            </a:lvl4pPr>
            <a:lvl5pPr>
              <a:defRPr sz="7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4719641" y="3218847"/>
            <a:ext cx="3788853" cy="2286000"/>
          </a:xfrm>
        </p:spPr>
        <p:txBody>
          <a:bodyPr/>
          <a:lstStyle>
            <a:lvl1pPr>
              <a:defRPr sz="1350"/>
            </a:lvl1pPr>
            <a:lvl2pPr>
              <a:defRPr sz="1200"/>
            </a:lvl2pPr>
            <a:lvl3pPr>
              <a:defRPr sz="1050"/>
            </a:lvl3pPr>
            <a:lvl4pPr>
              <a:defRPr sz="900"/>
            </a:lvl4pPr>
            <a:lvl5pPr>
              <a:defRPr sz="750"/>
            </a:lvl5pPr>
          </a:lstStyle>
          <a:p>
            <a:pPr lvl="0"/>
            <a:r>
              <a:rPr lang="en-US"/>
              <a:t>Click</a:t>
            </a:r>
          </a:p>
          <a:p>
            <a:pPr lvl="0"/>
            <a:r>
              <a:rPr lang="en-US"/>
              <a: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635509" y="1818072"/>
            <a:ext cx="3789332" cy="1273401"/>
          </a:xfrm>
        </p:spPr>
        <p:txBody>
          <a:bodyPr anchor="b">
            <a:normAutofit/>
          </a:bodyPr>
          <a:lstStyle>
            <a:lvl1pPr marL="0" indent="0">
              <a:buNone/>
              <a:defRPr sz="2700" b="0"/>
            </a:lvl1pPr>
            <a:lvl2pPr marL="257168" indent="0">
              <a:buNone/>
              <a:defRPr/>
            </a:lvl2pPr>
          </a:lstStyle>
          <a:p>
            <a:pPr lvl="0"/>
            <a:r>
              <a:rPr lang="en-US"/>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4719162" y="1818072"/>
            <a:ext cx="3789330" cy="1273401"/>
          </a:xfrm>
        </p:spPr>
        <p:txBody>
          <a:bodyPr anchor="b">
            <a:normAutofit/>
          </a:bodyPr>
          <a:lstStyle>
            <a:lvl1pPr marL="0" indent="0">
              <a:buNone/>
              <a:defRPr sz="2700" b="0"/>
            </a:lvl1pPr>
            <a:lvl2pPr marL="257168" indent="0">
              <a:buNone/>
              <a:defRPr/>
            </a:lvl2pPr>
          </a:lstStyle>
          <a:p>
            <a:pPr lvl="0"/>
            <a:r>
              <a:rPr lang="en-US"/>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635508" y="548640"/>
            <a:ext cx="7872984" cy="114204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72658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3218848"/>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642366" y="1819280"/>
            <a:ext cx="2468880" cy="1272193"/>
          </a:xfrm>
        </p:spPr>
        <p:txBody>
          <a:bodyPr anchor="b">
            <a:noAutofit/>
          </a:bodyPr>
          <a:lstStyle>
            <a:lvl1pPr marL="0" indent="0">
              <a:buNone/>
              <a:defRPr sz="2700" b="0"/>
            </a:lvl1pPr>
            <a:lvl2pPr marL="257168" indent="0">
              <a:buNone/>
              <a:defRPr/>
            </a:lvl2pPr>
          </a:lstStyle>
          <a:p>
            <a:pPr lvl="0"/>
            <a:r>
              <a:rPr lang="en-US"/>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6038755" y="1819280"/>
            <a:ext cx="2468880" cy="1272193"/>
          </a:xfrm>
        </p:spPr>
        <p:txBody>
          <a:bodyPr anchor="b">
            <a:noAutofit/>
          </a:bodyPr>
          <a:lstStyle>
            <a:lvl1pPr marL="0" indent="0">
              <a:buNone/>
              <a:defRPr sz="2700" b="0"/>
            </a:lvl1pPr>
            <a:lvl2pPr marL="257168" indent="0">
              <a:buNone/>
              <a:defRPr/>
            </a:lvl2pPr>
          </a:lstStyle>
          <a:p>
            <a:pPr lvl="0"/>
            <a:r>
              <a:rPr lang="en-US"/>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3340561" y="1819280"/>
            <a:ext cx="2468880" cy="1272193"/>
          </a:xfrm>
        </p:spPr>
        <p:txBody>
          <a:bodyPr anchor="b">
            <a:noAutofit/>
          </a:bodyPr>
          <a:lstStyle>
            <a:lvl1pPr marL="0" indent="0">
              <a:buNone/>
              <a:defRPr sz="2700" b="0"/>
            </a:lvl1pPr>
            <a:lvl2pPr marL="257168" indent="0">
              <a:buNone/>
              <a:defRPr/>
            </a:lvl2pPr>
          </a:lstStyle>
          <a:p>
            <a:pPr lvl="0"/>
            <a:r>
              <a:rPr lang="en-US"/>
              <a:t>Click to edit Master text styles</a:t>
            </a:r>
          </a:p>
        </p:txBody>
      </p:sp>
    </p:spTree>
    <p:extLst>
      <p:ext uri="{BB962C8B-B14F-4D97-AF65-F5344CB8AC3E}">
        <p14:creationId xmlns:p14="http://schemas.microsoft.com/office/powerpoint/2010/main" val="3985018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9B1548-0D1B-4118-B46F-9AC7DC68A40F}"/>
              </a:ext>
            </a:extLst>
          </p:cNvPr>
          <p:cNvSpPr>
            <a:spLocks noGrp="1"/>
          </p:cNvSpPr>
          <p:nvPr>
            <p:ph type="title"/>
          </p:nvPr>
        </p:nvSpPr>
        <p:spPr>
          <a:xfrm>
            <a:off x="635508" y="548640"/>
            <a:ext cx="7872984" cy="114204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17313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589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129"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89892"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a:t>Click to edit Master title style</a:t>
            </a:r>
          </a:p>
        </p:txBody>
      </p:sp>
    </p:spTree>
    <p:extLst>
      <p:ext uri="{BB962C8B-B14F-4D97-AF65-F5344CB8AC3E}">
        <p14:creationId xmlns:p14="http://schemas.microsoft.com/office/powerpoint/2010/main" val="3602853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a:solidFill>
                  <a:schemeClr val="bg1"/>
                </a:solidFill>
              </a:rPr>
              <a:t>“</a:t>
            </a:r>
          </a:p>
        </p:txBody>
      </p:sp>
    </p:spTree>
    <p:extLst>
      <p:ext uri="{BB962C8B-B14F-4D97-AF65-F5344CB8AC3E}">
        <p14:creationId xmlns:p14="http://schemas.microsoft.com/office/powerpoint/2010/main" val="2053757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3310128" y="914399"/>
            <a:ext cx="5198364" cy="5029200"/>
          </a:xfrm>
        </p:spPr>
        <p:txBody>
          <a:bodyPr/>
          <a:lstStyle/>
          <a:p>
            <a:endParaRPr lang="en-US"/>
          </a:p>
        </p:txBody>
      </p:sp>
    </p:spTree>
    <p:extLst>
      <p:ext uri="{BB962C8B-B14F-4D97-AF65-F5344CB8AC3E}">
        <p14:creationId xmlns:p14="http://schemas.microsoft.com/office/powerpoint/2010/main" val="4280061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3310128" y="914404"/>
            <a:ext cx="2523744" cy="2428875"/>
          </a:xfrm>
        </p:spPr>
        <p:txBody>
          <a:bodyPr/>
          <a:lstStyle/>
          <a:p>
            <a:endParaRPr lang="en-US"/>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3310128" y="3514731"/>
            <a:ext cx="2523744" cy="2428875"/>
          </a:xfrm>
        </p:spPr>
        <p:txBody>
          <a:bodyPr/>
          <a:lstStyle/>
          <a:p>
            <a:endParaRPr lang="en-US"/>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5984748" y="914404"/>
            <a:ext cx="2523744" cy="2428875"/>
          </a:xfrm>
        </p:spPr>
        <p:txBody>
          <a:bodyPr/>
          <a:lstStyle/>
          <a:p>
            <a:endParaRPr lang="en-US"/>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5984748" y="3514731"/>
            <a:ext cx="2523744" cy="2428875"/>
          </a:xfrm>
        </p:spPr>
        <p:txBody>
          <a:bodyPr/>
          <a:lstStyle/>
          <a:p>
            <a:endParaRPr lang="en-US"/>
          </a:p>
        </p:txBody>
      </p:sp>
    </p:spTree>
    <p:extLst>
      <p:ext uri="{BB962C8B-B14F-4D97-AF65-F5344CB8AC3E}">
        <p14:creationId xmlns:p14="http://schemas.microsoft.com/office/powerpoint/2010/main" val="3521690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642366"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lstStyle>
            <a:lvl1pPr algn="l">
              <a:defRPr/>
            </a:lvl1pPr>
          </a:lstStyle>
          <a:p>
            <a:r>
              <a:rPr lang="en-US"/>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a:p>
        </p:txBody>
      </p:sp>
    </p:spTree>
    <p:extLst>
      <p:ext uri="{BB962C8B-B14F-4D97-AF65-F5344CB8AC3E}">
        <p14:creationId xmlns:p14="http://schemas.microsoft.com/office/powerpoint/2010/main" val="4043921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normAutofit/>
          </a:bodyPr>
          <a:lstStyle>
            <a:lvl1pPr algn="l">
              <a:defRPr sz="3600"/>
            </a:lvl1pPr>
          </a:lstStyle>
          <a:p>
            <a:r>
              <a:rPr lang="en-US"/>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a:p>
        </p:txBody>
      </p:sp>
      <p:sp>
        <p:nvSpPr>
          <p:cNvPr id="9" name="Picture Placeholder 2">
            <a:extLst>
              <a:ext uri="{FF2B5EF4-FFF2-40B4-BE49-F238E27FC236}">
                <a16:creationId xmlns:a16="http://schemas.microsoft.com/office/drawing/2014/main" id="{524F8709-F72F-49EA-B407-C95F183C2938}"/>
              </a:ext>
            </a:extLst>
          </p:cNvPr>
          <p:cNvSpPr>
            <a:spLocks noGrp="1"/>
          </p:cNvSpPr>
          <p:nvPr>
            <p:ph type="pic" sz="quarter" idx="27"/>
          </p:nvPr>
        </p:nvSpPr>
        <p:spPr>
          <a:xfrm>
            <a:off x="635508" y="3514730"/>
            <a:ext cx="2523744" cy="2428875"/>
          </a:xfrm>
        </p:spPr>
        <p:txBody>
          <a:bodyPr/>
          <a:lstStyle/>
          <a:p>
            <a:endParaRPr lang="en-US"/>
          </a:p>
        </p:txBody>
      </p:sp>
    </p:spTree>
    <p:extLst>
      <p:ext uri="{BB962C8B-B14F-4D97-AF65-F5344CB8AC3E}">
        <p14:creationId xmlns:p14="http://schemas.microsoft.com/office/powerpoint/2010/main" val="3826364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844"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91322"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3" y="3514731"/>
            <a:ext cx="519822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a:t>Click to edit Master title style</a:t>
            </a:r>
          </a:p>
        </p:txBody>
      </p:sp>
    </p:spTree>
    <p:extLst>
      <p:ext uri="{BB962C8B-B14F-4D97-AF65-F5344CB8AC3E}">
        <p14:creationId xmlns:p14="http://schemas.microsoft.com/office/powerpoint/2010/main" val="3335148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4"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5991322"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635508" y="908210"/>
            <a:ext cx="7872984" cy="2435064"/>
          </a:xfrm>
        </p:spPr>
        <p:txBody>
          <a:bodyPr anchor="ctr"/>
          <a:lstStyle>
            <a:lvl1pPr marL="0" indent="0" algn="ctr">
              <a:buNone/>
              <a:defRPr/>
            </a:lvl1pPr>
          </a:lstStyle>
          <a:p>
            <a:endParaRPr lang="en-US"/>
          </a:p>
        </p:txBody>
      </p:sp>
    </p:spTree>
    <p:extLst>
      <p:ext uri="{BB962C8B-B14F-4D97-AF65-F5344CB8AC3E}">
        <p14:creationId xmlns:p14="http://schemas.microsoft.com/office/powerpoint/2010/main" val="394339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848809" y="2764677"/>
            <a:ext cx="905256" cy="9052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2475319" y="2763293"/>
            <a:ext cx="905256" cy="9052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4119372" y="2810583"/>
            <a:ext cx="905256" cy="90525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5726430" y="2763293"/>
            <a:ext cx="905256" cy="905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7375779" y="2744997"/>
            <a:ext cx="905256" cy="9052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dirty="0">
                <a:solidFill>
                  <a:schemeClr val="lt1"/>
                </a:solidFill>
              </a:defRPr>
            </a:lvl1pPr>
          </a:lstStyle>
          <a:p>
            <a:pPr marL="0" lvl="0" algn="ctr"/>
            <a:r>
              <a:rPr lang="en-US"/>
              <a:t>Click icon to add picture</a:t>
            </a:r>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797663"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795730"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241401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241401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405307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405307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566470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566470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731748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731748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780957" y="2393357"/>
            <a:ext cx="534430"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315387" y="2393352"/>
            <a:ext cx="162783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2943227" y="2391883"/>
            <a:ext cx="162877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4572001" y="2391883"/>
            <a:ext cx="1621136"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6193137" y="2402544"/>
            <a:ext cx="16418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7835034" y="2398796"/>
            <a:ext cx="501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222913" y="228782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2853872" y="229286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4488011" y="2288841"/>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6095767" y="2297879"/>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7756511" y="2290384"/>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31" name="Title 1">
            <a:extLst>
              <a:ext uri="{FF2B5EF4-FFF2-40B4-BE49-F238E27FC236}">
                <a16:creationId xmlns:a16="http://schemas.microsoft.com/office/drawing/2014/main" id="{CE1BE77E-9301-43D2-B133-3F75438164D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734063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731317"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2793650"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4903763"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7006367"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5218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25886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4698023"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6800627"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5218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25886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4698023"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6800627"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17" name="Title 1">
            <a:extLst>
              <a:ext uri="{FF2B5EF4-FFF2-40B4-BE49-F238E27FC236}">
                <a16:creationId xmlns:a16="http://schemas.microsoft.com/office/drawing/2014/main" id="{0B6C07B7-1A77-4DA1-AC2E-8D69016DDC3A}"/>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3371092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endParaRPr lang="en-US" dirty="0"/>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452915"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11887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327412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a:solidFill>
                  <a:schemeClr val="bg1"/>
                </a:solidFill>
              </a:rPr>
              <a:t>“</a:t>
            </a:r>
          </a:p>
        </p:txBody>
      </p:sp>
    </p:spTree>
    <p:extLst>
      <p:ext uri="{BB962C8B-B14F-4D97-AF65-F5344CB8AC3E}">
        <p14:creationId xmlns:p14="http://schemas.microsoft.com/office/powerpoint/2010/main" val="36683714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hanks">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C81D25E-5050-4F35-B021-8324DCFC31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 y="-1451"/>
            <a:ext cx="9141714" cy="6860903"/>
          </a:xfrm>
          <a:prstGeom prst="rect">
            <a:avLst/>
          </a:prstGeom>
        </p:spPr>
      </p:pic>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2057400" y="1438643"/>
            <a:ext cx="5029200" cy="1796248"/>
          </a:xfrm>
        </p:spPr>
        <p:txBody>
          <a:bodyPr anchor="ctr">
            <a:normAutofit/>
          </a:bodyPr>
          <a:lstStyle>
            <a:lvl1pPr algn="ctr">
              <a:defRPr sz="7200" b="0">
                <a:solidFill>
                  <a:schemeClr val="accent6"/>
                </a:solidFill>
              </a:defRPr>
            </a:lvl1pPr>
          </a:lstStyle>
          <a:p>
            <a:endParaRPr lang="en-US" dirty="0"/>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534692" y="3356202"/>
            <a:ext cx="3972781" cy="365760"/>
          </a:xfrm>
        </p:spPr>
        <p:txBody>
          <a:bodyPr anchor="t">
            <a:noAutofit/>
          </a:bodyPr>
          <a:lstStyle>
            <a:lvl1pPr marL="0" indent="0" algn="r">
              <a:buNone/>
              <a:defRPr sz="1800" b="1"/>
            </a:lvl1pPr>
            <a:lvl2pPr>
              <a:defRPr sz="1050"/>
            </a:lvl2pPr>
            <a:lvl3pPr>
              <a:defRPr sz="1050"/>
            </a:lvl3pPr>
            <a:lvl4pPr>
              <a:defRPr sz="1050"/>
            </a:lvl4pPr>
            <a:lvl5pPr>
              <a:defRPr sz="1050"/>
            </a:lvl5pPr>
          </a:lstStyle>
          <a:p>
            <a:pPr lvl="0"/>
            <a:r>
              <a:rPr lang="en-US" dirty="0"/>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4630617" y="3356202"/>
            <a:ext cx="3972780" cy="821212"/>
          </a:xfrm>
        </p:spPr>
        <p:txBody>
          <a:bodyPr anchor="t">
            <a:normAutofit/>
          </a:bodyPr>
          <a:lstStyle>
            <a:lvl1pPr marL="0" indent="0">
              <a:lnSpc>
                <a:spcPct val="100000"/>
              </a:lnSpc>
              <a:spcBef>
                <a:spcPts val="225"/>
              </a:spcBef>
              <a:buNone/>
              <a:defRPr sz="1400"/>
            </a:lvl1pPr>
            <a:lvl2pPr marL="342900" indent="0">
              <a:buNone/>
              <a:defRPr sz="1050"/>
            </a:lvl2pPr>
            <a:lvl3pPr>
              <a:defRPr sz="1050"/>
            </a:lvl3pPr>
            <a:lvl4pPr>
              <a:defRPr sz="1050"/>
            </a:lvl4pPr>
            <a:lvl5pPr>
              <a:defRPr sz="1050"/>
            </a:lvl5pPr>
          </a:lstStyle>
          <a:p>
            <a:pPr lvl="0"/>
            <a:r>
              <a:rPr lang="en-US" dirty="0"/>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1352792" y="3675336"/>
            <a:ext cx="3154680" cy="471082"/>
          </a:xfrm>
        </p:spPr>
        <p:txBody>
          <a:bodyPr anchor="t">
            <a:normAutofit/>
          </a:bodyPr>
          <a:lstStyle>
            <a:lvl1pPr marL="0" indent="0" algn="r">
              <a:lnSpc>
                <a:spcPct val="100000"/>
              </a:lnSpc>
              <a:spcBef>
                <a:spcPts val="0"/>
              </a:spcBef>
              <a:buNone/>
              <a:defRPr sz="1200" i="1"/>
            </a:lvl1pPr>
            <a:lvl2pPr>
              <a:defRPr sz="1050"/>
            </a:lvl2pPr>
            <a:lvl3pPr>
              <a:defRPr sz="1050"/>
            </a:lvl3pPr>
            <a:lvl4pPr>
              <a:defRPr sz="1050"/>
            </a:lvl4pPr>
            <a:lvl5pPr>
              <a:defRPr sz="1050"/>
            </a:lvl5pPr>
          </a:lstStyle>
          <a:p>
            <a:pPr lvl="0"/>
            <a:r>
              <a:rPr lang="en-US" dirty="0"/>
              <a:t>Click to edit Master text styles</a:t>
            </a:r>
          </a:p>
        </p:txBody>
      </p:sp>
      <p:cxnSp>
        <p:nvCxnSpPr>
          <p:cNvPr id="7" name="Straight Connector 6">
            <a:extLst>
              <a:ext uri="{FF2B5EF4-FFF2-40B4-BE49-F238E27FC236}">
                <a16:creationId xmlns:a16="http://schemas.microsoft.com/office/drawing/2014/main" id="{59ECCEE6-DD1D-4F76-9223-514F4666101F}"/>
              </a:ext>
            </a:extLst>
          </p:cNvPr>
          <p:cNvCxnSpPr>
            <a:cxnSpLocks/>
          </p:cNvCxnSpPr>
          <p:nvPr userDrawn="1"/>
        </p:nvCxnSpPr>
        <p:spPr>
          <a:xfrm>
            <a:off x="4572000" y="3375568"/>
            <a:ext cx="0" cy="801846"/>
          </a:xfrm>
          <a:prstGeom prst="line">
            <a:avLst/>
          </a:prstGeom>
          <a:ln w="38100">
            <a:solidFill>
              <a:srgbClr val="E9E3DC"/>
            </a:solidFill>
          </a:ln>
        </p:spPr>
        <p:style>
          <a:lnRef idx="1">
            <a:schemeClr val="accent5"/>
          </a:lnRef>
          <a:fillRef idx="0">
            <a:schemeClr val="accent5"/>
          </a:fillRef>
          <a:effectRef idx="0">
            <a:schemeClr val="accent5"/>
          </a:effectRef>
          <a:fontRef idx="minor">
            <a:schemeClr val="tx1"/>
          </a:fontRef>
        </p:style>
      </p:cxn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2994660" y="4959427"/>
            <a:ext cx="3154680" cy="640080"/>
          </a:xfrm>
        </p:spPr>
        <p:txBody>
          <a:bodyPr anchor="ctr">
            <a:normAutofit/>
          </a:bodyPr>
          <a:lstStyle>
            <a:lvl1pPr marL="0" indent="0" algn="ctr">
              <a:buNone/>
              <a:defRPr sz="1400" b="0">
                <a:solidFill>
                  <a:schemeClr val="tx1"/>
                </a:solidFill>
              </a:defRPr>
            </a:lvl1pPr>
            <a:lvl2pPr>
              <a:defRPr sz="1050"/>
            </a:lvl2pPr>
            <a:lvl3pPr>
              <a:defRPr sz="1050"/>
            </a:lvl3pPr>
            <a:lvl4pPr>
              <a:defRPr sz="1050"/>
            </a:lvl4pPr>
            <a:lvl5pPr>
              <a:defRPr sz="1050"/>
            </a:lvl5pPr>
          </a:lstStyle>
          <a:p>
            <a:pPr lvl="0"/>
            <a:r>
              <a:rPr lang="en-US" dirty="0"/>
              <a:t>Click to edit Master text styles</a:t>
            </a:r>
          </a:p>
        </p:txBody>
      </p:sp>
    </p:spTree>
    <p:extLst>
      <p:ext uri="{BB962C8B-B14F-4D97-AF65-F5344CB8AC3E}">
        <p14:creationId xmlns:p14="http://schemas.microsoft.com/office/powerpoint/2010/main" val="3322406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6" y="548644"/>
            <a:ext cx="6677404" cy="2562223"/>
          </a:xfrm>
          <a:prstGeom prst="rect">
            <a:avLst/>
          </a:prstGeom>
        </p:spPr>
        <p:txBody>
          <a:bodyPr anchor="b">
            <a:normAutofit/>
          </a:bodyPr>
          <a:lstStyle>
            <a:lvl1pPr algn="l">
              <a:defRPr sz="4400" b="1"/>
            </a:lvl1pPr>
          </a:lstStyle>
          <a:p>
            <a:r>
              <a:rPr lang="en-US" dirty="0"/>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658367" y="3771897"/>
            <a:ext cx="6673973"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25095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4" y="548644"/>
            <a:ext cx="6677406" cy="2562223"/>
          </a:xfrm>
          <a:prstGeom prst="rect">
            <a:avLst/>
          </a:prstGeom>
        </p:spPr>
        <p:txBody>
          <a:bodyPr anchor="b">
            <a:normAutofit/>
          </a:bodyPr>
          <a:lstStyle>
            <a:lvl1pPr algn="l">
              <a:defRPr sz="4400" b="1"/>
            </a:lvl1pPr>
          </a:lstStyle>
          <a:p>
            <a:r>
              <a:rPr lang="en-US" dirty="0"/>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1364099" y="3941834"/>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1364099" y="5232562"/>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5271707" y="3944572"/>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5271707" y="5235301"/>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637795" y="3869176"/>
            <a:ext cx="663926" cy="885235"/>
          </a:xfrm>
          <a:prstGeom prst="ellipse">
            <a:avLst/>
          </a:prstGeom>
          <a:solidFill>
            <a:schemeClr val="bg1"/>
          </a:solidFill>
          <a:ln w="19050">
            <a:noFill/>
          </a:ln>
        </p:spPr>
        <p:txBody>
          <a:bodyPr>
            <a:normAutofit/>
          </a:bodyPr>
          <a:lstStyle>
            <a:lvl1pPr>
              <a:defRPr sz="600"/>
            </a:lvl1pPr>
          </a:lstStyle>
          <a:p>
            <a:r>
              <a:rPr lang="en-US" noProof="0"/>
              <a:t>Click icon to add picture</a:t>
            </a:r>
            <a:endParaRPr lang="en-US" noProof="0" dirty="0"/>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637795"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4545403" y="3869176"/>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4545403"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3697689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234781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37796" y="548644"/>
            <a:ext cx="6668007" cy="2562223"/>
          </a:xfrm>
          <a:prstGeom prst="rect">
            <a:avLst/>
          </a:prstGeom>
        </p:spPr>
        <p:txBody>
          <a:bodyPr anchor="b">
            <a:normAutofit/>
          </a:bodyPr>
          <a:lstStyle>
            <a:lvl1pPr algn="l">
              <a:defRPr sz="4400" b="1"/>
            </a:lvl1pPr>
          </a:lstStyle>
          <a:p>
            <a:r>
              <a:rPr lang="en-US" dirty="0"/>
              <a:t>Click to edit Master title style</a:t>
            </a:r>
          </a:p>
        </p:txBody>
      </p:sp>
      <p:sp>
        <p:nvSpPr>
          <p:cNvPr id="3" name="Text Placeholder 2"/>
          <p:cNvSpPr>
            <a:spLocks noGrp="1"/>
          </p:cNvSpPr>
          <p:nvPr>
            <p:ph type="body" idx="1"/>
          </p:nvPr>
        </p:nvSpPr>
        <p:spPr>
          <a:xfrm>
            <a:off x="658367" y="3771897"/>
            <a:ext cx="6664581"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8383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73761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77743" y="1825625"/>
            <a:ext cx="3737609"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560362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6BA8EFCF-0251-4014-9D85-6625151EAC02}"/>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878847738"/>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635509" y="3218847"/>
            <a:ext cx="3789332" cy="2286000"/>
          </a:xfrm>
        </p:spPr>
        <p:txBody>
          <a:bodyPr/>
          <a:lstStyle>
            <a:lvl1pPr>
              <a:defRPr sz="1350"/>
            </a:lvl1pPr>
            <a:lvl2pPr>
              <a:defRPr sz="1200"/>
            </a:lvl2pPr>
            <a:lvl3pPr>
              <a:defRPr sz="1050"/>
            </a:lvl3pPr>
            <a:lvl4pPr>
              <a:defRPr sz="900"/>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4719641" y="3218847"/>
            <a:ext cx="3788853" cy="2286000"/>
          </a:xfrm>
        </p:spPr>
        <p:txBody>
          <a:bodyPr/>
          <a:lstStyle>
            <a:lvl1pPr>
              <a:defRPr sz="1350"/>
            </a:lvl1pPr>
            <a:lvl2pPr>
              <a:defRPr sz="1200"/>
            </a:lvl2pPr>
            <a:lvl3pPr>
              <a:defRPr sz="1050"/>
            </a:lvl3pPr>
            <a:lvl4pPr>
              <a:defRPr sz="900"/>
            </a:lvl4pPr>
            <a:lvl5pPr>
              <a:defRPr sz="750"/>
            </a:lvl5pPr>
          </a:lstStyle>
          <a:p>
            <a:pPr lvl="0"/>
            <a:r>
              <a:rPr lang="en-US" dirty="0"/>
              <a:t>Click</a:t>
            </a:r>
          </a:p>
          <a:p>
            <a:pPr lvl="0"/>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635509" y="1818072"/>
            <a:ext cx="3789332"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4719162" y="1818072"/>
            <a:ext cx="3789330"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112920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3218848"/>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642366"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6038755"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3340561"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Tree>
    <p:extLst>
      <p:ext uri="{BB962C8B-B14F-4D97-AF65-F5344CB8AC3E}">
        <p14:creationId xmlns:p14="http://schemas.microsoft.com/office/powerpoint/2010/main" val="42568530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9B1548-0D1B-4118-B46F-9AC7DC68A40F}"/>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904872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3" y="0"/>
            <a:ext cx="9143999" cy="6858000"/>
          </a:xfrm>
        </p:spPr>
        <p:txBody>
          <a:bodyPr anchor="ctr"/>
          <a:lstStyle>
            <a:lvl1pPr marL="0" indent="0" algn="ctr">
              <a:buNone/>
              <a:defRPr/>
            </a:lvl1pPr>
          </a:lstStyle>
          <a:p>
            <a:endParaRPr lang="en-US"/>
          </a:p>
        </p:txBody>
      </p:sp>
      <p:sp>
        <p:nvSpPr>
          <p:cNvPr id="5" name="Footer Placeholder 4">
            <a:extLst>
              <a:ext uri="{FF2B5EF4-FFF2-40B4-BE49-F238E27FC236}">
                <a16:creationId xmlns:a16="http://schemas.microsoft.com/office/drawing/2014/main" id="{A3C4F66C-FB46-45B9-8206-4DE86B99AA9E}"/>
              </a:ext>
            </a:extLst>
          </p:cNvPr>
          <p:cNvSpPr>
            <a:spLocks noGrp="1"/>
          </p:cNvSpPr>
          <p:nvPr>
            <p:ph type="ftr" sz="quarter" idx="15"/>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08C8336-9E94-4380-96D7-2388EC76DA77}"/>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2896722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457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129"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89892"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7643618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3310128" y="914399"/>
            <a:ext cx="5198364" cy="5029200"/>
          </a:xfrm>
        </p:spPr>
        <p:txBody>
          <a:bodyPr/>
          <a:lstStyle/>
          <a:p>
            <a:endParaRPr lang="en-US" dirty="0"/>
          </a:p>
        </p:txBody>
      </p:sp>
    </p:spTree>
    <p:extLst>
      <p:ext uri="{BB962C8B-B14F-4D97-AF65-F5344CB8AC3E}">
        <p14:creationId xmlns:p14="http://schemas.microsoft.com/office/powerpoint/2010/main" val="16898601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3310128" y="914404"/>
            <a:ext cx="2523744" cy="2428875"/>
          </a:xfrm>
        </p:spPr>
        <p:txBody>
          <a:bodyPr/>
          <a:lstStyle/>
          <a:p>
            <a:endParaRPr lang="en-US" dirty="0"/>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3310128" y="3514731"/>
            <a:ext cx="2523744" cy="2428875"/>
          </a:xfrm>
        </p:spPr>
        <p:txBody>
          <a:bodyPr/>
          <a:lstStyle/>
          <a:p>
            <a:endParaRPr lang="en-US" dirty="0"/>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5984748" y="914404"/>
            <a:ext cx="2523744" cy="2428875"/>
          </a:xfrm>
        </p:spPr>
        <p:txBody>
          <a:bodyPr/>
          <a:lstStyle/>
          <a:p>
            <a:endParaRPr lang="en-US" dirty="0"/>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5984748" y="3514731"/>
            <a:ext cx="2523744" cy="2428875"/>
          </a:xfrm>
        </p:spPr>
        <p:txBody>
          <a:bodyPr/>
          <a:lstStyle/>
          <a:p>
            <a:endParaRPr lang="en-US" dirty="0"/>
          </a:p>
        </p:txBody>
      </p:sp>
    </p:spTree>
    <p:extLst>
      <p:ext uri="{BB962C8B-B14F-4D97-AF65-F5344CB8AC3E}">
        <p14:creationId xmlns:p14="http://schemas.microsoft.com/office/powerpoint/2010/main" val="39812614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642366"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lstStyle>
            <a:lvl1pPr algn="l">
              <a:defRPr/>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dirty="0"/>
          </a:p>
        </p:txBody>
      </p:sp>
    </p:spTree>
    <p:extLst>
      <p:ext uri="{BB962C8B-B14F-4D97-AF65-F5344CB8AC3E}">
        <p14:creationId xmlns:p14="http://schemas.microsoft.com/office/powerpoint/2010/main" val="643834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844"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91322"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3" y="3514731"/>
            <a:ext cx="519822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24316866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4"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5991322"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dirty="0"/>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635508" y="908210"/>
            <a:ext cx="7872984" cy="2435064"/>
          </a:xfr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398013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848809" y="2764677"/>
            <a:ext cx="905256" cy="9052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2475319" y="2763293"/>
            <a:ext cx="905256" cy="9052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4119372" y="2810583"/>
            <a:ext cx="905256" cy="90525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5726430" y="2763293"/>
            <a:ext cx="905256" cy="905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7375779" y="2744997"/>
            <a:ext cx="905256" cy="9052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dirty="0">
                <a:solidFill>
                  <a:schemeClr val="lt1"/>
                </a:solidFill>
              </a:defRPr>
            </a:lvl1pPr>
          </a:lstStyle>
          <a:p>
            <a:pPr marL="0" lvl="0" algn="ctr"/>
            <a:r>
              <a:rPr lang="en-US"/>
              <a:t>Click icon to add picture</a:t>
            </a:r>
            <a:endParaRPr lang="en-US" dirty="0"/>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797663"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795730"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241401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241401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405307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405307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566470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566470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731748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731748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780957" y="2393357"/>
            <a:ext cx="534430"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315387" y="2393352"/>
            <a:ext cx="162783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2943227" y="2391883"/>
            <a:ext cx="162877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4572001" y="2391883"/>
            <a:ext cx="1621136"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6193137" y="2402544"/>
            <a:ext cx="16418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7835034" y="2398796"/>
            <a:ext cx="501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222913" y="228782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2853872" y="229286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4488011" y="2288841"/>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6095767" y="2297879"/>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7756511" y="2290384"/>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31" name="Title 1">
            <a:extLst>
              <a:ext uri="{FF2B5EF4-FFF2-40B4-BE49-F238E27FC236}">
                <a16:creationId xmlns:a16="http://schemas.microsoft.com/office/drawing/2014/main" id="{CE1BE77E-9301-43D2-B133-3F75438164D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7710859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731317"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2793650"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4903763"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7006367"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5218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25886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4698023"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6800627"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5218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25886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4698023"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6800627"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17" name="Title 1">
            <a:extLst>
              <a:ext uri="{FF2B5EF4-FFF2-40B4-BE49-F238E27FC236}">
                <a16:creationId xmlns:a16="http://schemas.microsoft.com/office/drawing/2014/main" id="{0B6C07B7-1A77-4DA1-AC2E-8D69016DDC3A}"/>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2041961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Titl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B6912E4-C0D4-4115-9789-DE6E736E2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pic>
        <p:nvPicPr>
          <p:cNvPr id="13" name="Picture 12" descr="Text&#10;&#10;Description automatically generated">
            <a:extLst>
              <a:ext uri="{FF2B5EF4-FFF2-40B4-BE49-F238E27FC236}">
                <a16:creationId xmlns:a16="http://schemas.microsoft.com/office/drawing/2014/main" id="{CC834C02-558D-4A3A-85DE-A6899DB10D4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696"/>
          <a:stretch/>
        </p:blipFill>
        <p:spPr>
          <a:xfrm>
            <a:off x="1828800" y="2725735"/>
            <a:ext cx="5486400" cy="1406530"/>
          </a:xfrm>
          <a:prstGeom prst="rect">
            <a:avLst/>
          </a:prstGeom>
        </p:spPr>
      </p:pic>
    </p:spTree>
    <p:extLst>
      <p:ext uri="{BB962C8B-B14F-4D97-AF65-F5344CB8AC3E}">
        <p14:creationId xmlns:p14="http://schemas.microsoft.com/office/powerpoint/2010/main" val="1545345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0"/>
            <a:ext cx="4526280" cy="6858000"/>
          </a:xfrm>
        </p:spPr>
        <p:txBody>
          <a:bodyPr anchor="ctr"/>
          <a:lstStyle>
            <a:lvl1pPr marL="0" indent="0" algn="ctr">
              <a:buNone/>
              <a:defRPr/>
            </a:lvl1pPr>
          </a:lstStyle>
          <a:p>
            <a:endParaRPr lang="en-US"/>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0"/>
            <a:ext cx="4526280" cy="6858000"/>
          </a:xfrm>
        </p:spPr>
        <p:txBody>
          <a:bodyPr anchor="ctr"/>
          <a:lstStyle>
            <a:lvl1pPr marL="0" indent="0" algn="ctr">
              <a:buNone/>
              <a:defRPr/>
            </a:lvl1pPr>
          </a:lstStyle>
          <a:p>
            <a:endParaRPr lang="en-US"/>
          </a:p>
        </p:txBody>
      </p:sp>
      <p:sp>
        <p:nvSpPr>
          <p:cNvPr id="2" name="Footer Placeholder 1">
            <a:extLst>
              <a:ext uri="{FF2B5EF4-FFF2-40B4-BE49-F238E27FC236}">
                <a16:creationId xmlns:a16="http://schemas.microsoft.com/office/drawing/2014/main" id="{A7F84428-91D2-49CF-B4BF-80CD750CBB7E}"/>
              </a:ext>
            </a:extLst>
          </p:cNvPr>
          <p:cNvSpPr>
            <a:spLocks noGrp="1"/>
          </p:cNvSpPr>
          <p:nvPr>
            <p:ph type="ftr" sz="quarter" idx="15"/>
          </p:nvPr>
        </p:nvSpPr>
        <p:spPr/>
        <p:txBody>
          <a:bodyPr/>
          <a:lstStyle>
            <a:lvl1pPr>
              <a:defRPr>
                <a:solidFill>
                  <a:schemeClr val="bg1"/>
                </a:solidFill>
              </a:defRPr>
            </a:lvl1pPr>
          </a:lstStyle>
          <a:p>
            <a:endParaRPr lang="en-US"/>
          </a:p>
        </p:txBody>
      </p:sp>
      <p:sp>
        <p:nvSpPr>
          <p:cNvPr id="3" name="Slide Number Placeholder 2">
            <a:extLst>
              <a:ext uri="{FF2B5EF4-FFF2-40B4-BE49-F238E27FC236}">
                <a16:creationId xmlns:a16="http://schemas.microsoft.com/office/drawing/2014/main" id="{E765BC11-E44D-4B53-A090-017C11571C21}"/>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8494358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C81D25E-5050-4F35-B021-8324DCFC31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 y="-1451"/>
            <a:ext cx="9141714" cy="6860903"/>
          </a:xfrm>
          <a:prstGeom prst="rect">
            <a:avLst/>
          </a:prstGeom>
        </p:spPr>
      </p:pic>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2057400" y="1438643"/>
            <a:ext cx="5029200" cy="1796248"/>
          </a:xfrm>
        </p:spPr>
        <p:txBody>
          <a:bodyPr anchor="ctr">
            <a:normAutofit/>
          </a:bodyPr>
          <a:lstStyle>
            <a:lvl1pPr algn="ctr">
              <a:defRPr sz="7200" b="0">
                <a:solidFill>
                  <a:schemeClr val="accent6"/>
                </a:solidFill>
              </a:defRPr>
            </a:lvl1pPr>
          </a:lstStyle>
          <a:p>
            <a:endParaRPr lang="en-US" dirty="0"/>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534692" y="3356202"/>
            <a:ext cx="3972781" cy="365760"/>
          </a:xfrm>
        </p:spPr>
        <p:txBody>
          <a:bodyPr anchor="t">
            <a:noAutofit/>
          </a:bodyPr>
          <a:lstStyle>
            <a:lvl1pPr marL="0" indent="0" algn="r">
              <a:buNone/>
              <a:defRPr sz="1800" b="1"/>
            </a:lvl1pPr>
            <a:lvl2pPr>
              <a:defRPr sz="1050"/>
            </a:lvl2pPr>
            <a:lvl3pPr>
              <a:defRPr sz="1050"/>
            </a:lvl3pPr>
            <a:lvl4pPr>
              <a:defRPr sz="1050"/>
            </a:lvl4pPr>
            <a:lvl5pPr>
              <a:defRPr sz="1050"/>
            </a:lvl5pPr>
          </a:lstStyle>
          <a:p>
            <a:pPr lvl="0"/>
            <a:r>
              <a:rPr lang="en-US" dirty="0"/>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4630617" y="3356202"/>
            <a:ext cx="3972780" cy="821212"/>
          </a:xfrm>
        </p:spPr>
        <p:txBody>
          <a:bodyPr anchor="t">
            <a:normAutofit/>
          </a:bodyPr>
          <a:lstStyle>
            <a:lvl1pPr marL="0" indent="0">
              <a:lnSpc>
                <a:spcPct val="100000"/>
              </a:lnSpc>
              <a:spcBef>
                <a:spcPts val="225"/>
              </a:spcBef>
              <a:buNone/>
              <a:defRPr sz="1400"/>
            </a:lvl1pPr>
            <a:lvl2pPr marL="342900" indent="0">
              <a:buNone/>
              <a:defRPr sz="1050"/>
            </a:lvl2pPr>
            <a:lvl3pPr>
              <a:defRPr sz="1050"/>
            </a:lvl3pPr>
            <a:lvl4pPr>
              <a:defRPr sz="1050"/>
            </a:lvl4pPr>
            <a:lvl5pPr>
              <a:defRPr sz="1050"/>
            </a:lvl5pPr>
          </a:lstStyle>
          <a:p>
            <a:pPr lvl="0"/>
            <a:r>
              <a:rPr lang="en-US" dirty="0"/>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1352792" y="3675336"/>
            <a:ext cx="3154680" cy="471082"/>
          </a:xfrm>
        </p:spPr>
        <p:txBody>
          <a:bodyPr anchor="t">
            <a:normAutofit/>
          </a:bodyPr>
          <a:lstStyle>
            <a:lvl1pPr marL="0" indent="0" algn="r">
              <a:lnSpc>
                <a:spcPct val="100000"/>
              </a:lnSpc>
              <a:spcBef>
                <a:spcPts val="0"/>
              </a:spcBef>
              <a:buNone/>
              <a:defRPr sz="1200" i="1"/>
            </a:lvl1pPr>
            <a:lvl2pPr>
              <a:defRPr sz="1050"/>
            </a:lvl2pPr>
            <a:lvl3pPr>
              <a:defRPr sz="1050"/>
            </a:lvl3pPr>
            <a:lvl4pPr>
              <a:defRPr sz="1050"/>
            </a:lvl4pPr>
            <a:lvl5pPr>
              <a:defRPr sz="1050"/>
            </a:lvl5pPr>
          </a:lstStyle>
          <a:p>
            <a:pPr lvl="0"/>
            <a:r>
              <a:rPr lang="en-US" dirty="0"/>
              <a:t>Click to edit Master text styles</a:t>
            </a:r>
          </a:p>
        </p:txBody>
      </p:sp>
      <p:cxnSp>
        <p:nvCxnSpPr>
          <p:cNvPr id="7" name="Straight Connector 6">
            <a:extLst>
              <a:ext uri="{FF2B5EF4-FFF2-40B4-BE49-F238E27FC236}">
                <a16:creationId xmlns:a16="http://schemas.microsoft.com/office/drawing/2014/main" id="{59ECCEE6-DD1D-4F76-9223-514F4666101F}"/>
              </a:ext>
            </a:extLst>
          </p:cNvPr>
          <p:cNvCxnSpPr>
            <a:cxnSpLocks/>
          </p:cNvCxnSpPr>
          <p:nvPr userDrawn="1"/>
        </p:nvCxnSpPr>
        <p:spPr>
          <a:xfrm>
            <a:off x="4572000" y="3375568"/>
            <a:ext cx="0" cy="801846"/>
          </a:xfrm>
          <a:prstGeom prst="line">
            <a:avLst/>
          </a:prstGeom>
          <a:ln w="38100">
            <a:solidFill>
              <a:srgbClr val="E9E3DC"/>
            </a:solidFill>
          </a:ln>
        </p:spPr>
        <p:style>
          <a:lnRef idx="1">
            <a:schemeClr val="accent5"/>
          </a:lnRef>
          <a:fillRef idx="0">
            <a:schemeClr val="accent5"/>
          </a:fillRef>
          <a:effectRef idx="0">
            <a:schemeClr val="accent5"/>
          </a:effectRef>
          <a:fontRef idx="minor">
            <a:schemeClr val="tx1"/>
          </a:fontRef>
        </p:style>
      </p:cxn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2994660" y="4959427"/>
            <a:ext cx="3154680" cy="640080"/>
          </a:xfrm>
        </p:spPr>
        <p:txBody>
          <a:bodyPr anchor="ctr">
            <a:normAutofit/>
          </a:bodyPr>
          <a:lstStyle>
            <a:lvl1pPr marL="0" indent="0" algn="ctr">
              <a:buNone/>
              <a:defRPr sz="1400" b="0">
                <a:solidFill>
                  <a:schemeClr val="tx1"/>
                </a:solidFill>
              </a:defRPr>
            </a:lvl1pPr>
            <a:lvl2pPr>
              <a:defRPr sz="1050"/>
            </a:lvl2pPr>
            <a:lvl3pPr>
              <a:defRPr sz="1050"/>
            </a:lvl3pPr>
            <a:lvl4pPr>
              <a:defRPr sz="1050"/>
            </a:lvl4pPr>
            <a:lvl5pPr>
              <a:defRPr sz="1050"/>
            </a:lvl5pPr>
          </a:lstStyle>
          <a:p>
            <a:pPr lvl="0"/>
            <a:r>
              <a:rPr lang="en-US" dirty="0"/>
              <a:t>Click to edit Master text styles</a:t>
            </a:r>
          </a:p>
        </p:txBody>
      </p:sp>
    </p:spTree>
    <p:extLst>
      <p:ext uri="{BB962C8B-B14F-4D97-AF65-F5344CB8AC3E}">
        <p14:creationId xmlns:p14="http://schemas.microsoft.com/office/powerpoint/2010/main" val="38478039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858126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4014897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3" y="0"/>
            <a:ext cx="9143999" cy="6858000"/>
          </a:xfrm>
        </p:spPr>
        <p:txBody>
          <a:bodyPr anchor="ctr"/>
          <a:lstStyle>
            <a:lvl1pPr marL="0" indent="0" algn="ctr">
              <a:buNone/>
              <a:defRPr/>
            </a:lvl1pPr>
          </a:lstStyle>
          <a:p>
            <a:endParaRPr lang="en-US" dirty="0"/>
          </a:p>
        </p:txBody>
      </p:sp>
      <p:sp>
        <p:nvSpPr>
          <p:cNvPr id="5" name="Footer Placeholder 4">
            <a:extLst>
              <a:ext uri="{FF2B5EF4-FFF2-40B4-BE49-F238E27FC236}">
                <a16:creationId xmlns:a16="http://schemas.microsoft.com/office/drawing/2014/main" id="{A3C4F66C-FB46-45B9-8206-4DE86B99AA9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7" name="Slide Number Placeholder 6">
            <a:extLst>
              <a:ext uri="{FF2B5EF4-FFF2-40B4-BE49-F238E27FC236}">
                <a16:creationId xmlns:a16="http://schemas.microsoft.com/office/drawing/2014/main" id="{D08C8336-9E94-4380-96D7-2388EC76DA77}"/>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5232447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0"/>
            <a:ext cx="4526280" cy="6858000"/>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0"/>
            <a:ext cx="4526280" cy="6858000"/>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A7F84428-91D2-49CF-B4BF-80CD750CBB7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E765BC11-E44D-4B53-A090-017C11571C21}"/>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34424465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1"/>
            <a:ext cx="4526280" cy="3355848"/>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1"/>
            <a:ext cx="4526280" cy="3355848"/>
          </a:xfrm>
        </p:spPr>
        <p:txBody>
          <a:bodyPr anchor="ctr"/>
          <a:lstStyle>
            <a:lvl1pPr marL="0" indent="0" algn="ctr">
              <a:buNone/>
              <a:defRPr/>
            </a:lvl1pPr>
          </a:lstStyle>
          <a:p>
            <a:endParaRPr lang="en-US" dirty="0"/>
          </a:p>
        </p:txBody>
      </p:sp>
      <p:sp>
        <p:nvSpPr>
          <p:cNvPr id="7" name="Picture Placeholder 8">
            <a:extLst>
              <a:ext uri="{FF2B5EF4-FFF2-40B4-BE49-F238E27FC236}">
                <a16:creationId xmlns:a16="http://schemas.microsoft.com/office/drawing/2014/main" id="{C2AE5AE4-EAC1-4FAD-8ACB-EDC50CFCD4D4}"/>
              </a:ext>
            </a:extLst>
          </p:cNvPr>
          <p:cNvSpPr>
            <a:spLocks noGrp="1"/>
          </p:cNvSpPr>
          <p:nvPr>
            <p:ph type="pic" sz="quarter" idx="15"/>
          </p:nvPr>
        </p:nvSpPr>
        <p:spPr>
          <a:xfrm>
            <a:off x="4617720" y="3502152"/>
            <a:ext cx="4526280" cy="3355848"/>
          </a:xfrm>
        </p:spPr>
        <p:txBody>
          <a:bodyPr anchor="ctr"/>
          <a:lstStyle>
            <a:lvl1pPr marL="0" indent="0" algn="ctr">
              <a:buNone/>
              <a:defRPr/>
            </a:lvl1pPr>
          </a:lstStyle>
          <a:p>
            <a:endParaRPr lang="en-US" dirty="0"/>
          </a:p>
        </p:txBody>
      </p:sp>
      <p:sp>
        <p:nvSpPr>
          <p:cNvPr id="8" name="Picture Placeholder 8">
            <a:extLst>
              <a:ext uri="{FF2B5EF4-FFF2-40B4-BE49-F238E27FC236}">
                <a16:creationId xmlns:a16="http://schemas.microsoft.com/office/drawing/2014/main" id="{431124D4-E78E-489D-A6CB-3E98B9D7C8C9}"/>
              </a:ext>
            </a:extLst>
          </p:cNvPr>
          <p:cNvSpPr>
            <a:spLocks noGrp="1"/>
          </p:cNvSpPr>
          <p:nvPr>
            <p:ph type="pic" sz="quarter" idx="16"/>
          </p:nvPr>
        </p:nvSpPr>
        <p:spPr>
          <a:xfrm>
            <a:off x="1" y="3502152"/>
            <a:ext cx="4526280" cy="3355848"/>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220BD415-C1DB-44A5-B49B-6FD2363534EB}"/>
              </a:ext>
            </a:extLst>
          </p:cNvPr>
          <p:cNvSpPr>
            <a:spLocks noGrp="1"/>
          </p:cNvSpPr>
          <p:nvPr>
            <p:ph type="ftr" sz="quarter" idx="17"/>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3B2FFEC9-D3C8-420C-818D-1549E53CA035}"/>
              </a:ext>
            </a:extLst>
          </p:cNvPr>
          <p:cNvSpPr>
            <a:spLocks noGrp="1"/>
          </p:cNvSpPr>
          <p:nvPr>
            <p:ph type="sldNum" sz="quarter" idx="18"/>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3487627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and Two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FD35BC66-8B10-4093-9779-5C79A7910D63}"/>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1" name="Slide Number Placeholder 10">
            <a:extLst>
              <a:ext uri="{FF2B5EF4-FFF2-40B4-BE49-F238E27FC236}">
                <a16:creationId xmlns:a16="http://schemas.microsoft.com/office/drawing/2014/main" id="{E3470219-9A4B-4B0C-92DE-7B4C6B7736E8}"/>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2B387EAB-07EE-4092-BBBD-F3E2585DDCE1}"/>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89372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and Three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2717B384-2A6E-4D45-9B02-D74040A3EB07}"/>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2" name="Slide Number Placeholder 11">
            <a:extLst>
              <a:ext uri="{FF2B5EF4-FFF2-40B4-BE49-F238E27FC236}">
                <a16:creationId xmlns:a16="http://schemas.microsoft.com/office/drawing/2014/main" id="{D7056475-7420-4D27-B542-CF28BA493A0E}"/>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895FBAD9-43F1-4D18-B356-13961348AB40}"/>
              </a:ext>
            </a:extLst>
          </p:cNvPr>
          <p:cNvSpPr>
            <a:spLocks noGrp="1"/>
          </p:cNvSpPr>
          <p:nvPr>
            <p:ph type="title"/>
          </p:nvPr>
        </p:nvSpPr>
        <p:spPr>
          <a:xfrm>
            <a:off x="452914" y="3191827"/>
            <a:ext cx="2468880" cy="2757964"/>
          </a:xfrm>
        </p:spPr>
        <p:txBody>
          <a:bodyPr anchor="t">
            <a:normAutofit/>
          </a:bodyP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05594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452915"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367120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B1D44815-E786-435F-9153-D87B47A5585C}"/>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1848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1"/>
            <a:ext cx="4526280" cy="3355848"/>
          </a:xfrm>
        </p:spPr>
        <p:txBody>
          <a:bodyPr anchor="ctr"/>
          <a:lstStyle>
            <a:lvl1pPr marL="0" indent="0" algn="ctr">
              <a:buNone/>
              <a:defRPr/>
            </a:lvl1pPr>
          </a:lstStyle>
          <a:p>
            <a:endParaRPr lang="en-US"/>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1"/>
            <a:ext cx="4526280" cy="3355848"/>
          </a:xfrm>
        </p:spPr>
        <p:txBody>
          <a:bodyPr anchor="ctr"/>
          <a:lstStyle>
            <a:lvl1pPr marL="0" indent="0" algn="ctr">
              <a:buNone/>
              <a:defRPr/>
            </a:lvl1pPr>
          </a:lstStyle>
          <a:p>
            <a:endParaRPr lang="en-US"/>
          </a:p>
        </p:txBody>
      </p:sp>
      <p:sp>
        <p:nvSpPr>
          <p:cNvPr id="7" name="Picture Placeholder 8">
            <a:extLst>
              <a:ext uri="{FF2B5EF4-FFF2-40B4-BE49-F238E27FC236}">
                <a16:creationId xmlns:a16="http://schemas.microsoft.com/office/drawing/2014/main" id="{C2AE5AE4-EAC1-4FAD-8ACB-EDC50CFCD4D4}"/>
              </a:ext>
            </a:extLst>
          </p:cNvPr>
          <p:cNvSpPr>
            <a:spLocks noGrp="1"/>
          </p:cNvSpPr>
          <p:nvPr>
            <p:ph type="pic" sz="quarter" idx="15"/>
          </p:nvPr>
        </p:nvSpPr>
        <p:spPr>
          <a:xfrm>
            <a:off x="4617720" y="3502152"/>
            <a:ext cx="4526280" cy="3355848"/>
          </a:xfrm>
        </p:spPr>
        <p:txBody>
          <a:bodyPr anchor="ctr"/>
          <a:lstStyle>
            <a:lvl1pPr marL="0" indent="0" algn="ctr">
              <a:buNone/>
              <a:defRPr/>
            </a:lvl1pPr>
          </a:lstStyle>
          <a:p>
            <a:endParaRPr lang="en-US"/>
          </a:p>
        </p:txBody>
      </p:sp>
      <p:sp>
        <p:nvSpPr>
          <p:cNvPr id="8" name="Picture Placeholder 8">
            <a:extLst>
              <a:ext uri="{FF2B5EF4-FFF2-40B4-BE49-F238E27FC236}">
                <a16:creationId xmlns:a16="http://schemas.microsoft.com/office/drawing/2014/main" id="{431124D4-E78E-489D-A6CB-3E98B9D7C8C9}"/>
              </a:ext>
            </a:extLst>
          </p:cNvPr>
          <p:cNvSpPr>
            <a:spLocks noGrp="1"/>
          </p:cNvSpPr>
          <p:nvPr>
            <p:ph type="pic" sz="quarter" idx="16"/>
          </p:nvPr>
        </p:nvSpPr>
        <p:spPr>
          <a:xfrm>
            <a:off x="1" y="3502152"/>
            <a:ext cx="4526280" cy="3355848"/>
          </a:xfrm>
        </p:spPr>
        <p:txBody>
          <a:bodyPr anchor="ctr"/>
          <a:lstStyle>
            <a:lvl1pPr marL="0" indent="0" algn="ctr">
              <a:buNone/>
              <a:defRPr/>
            </a:lvl1pPr>
          </a:lstStyle>
          <a:p>
            <a:endParaRPr lang="en-US"/>
          </a:p>
        </p:txBody>
      </p:sp>
      <p:sp>
        <p:nvSpPr>
          <p:cNvPr id="2" name="Footer Placeholder 1">
            <a:extLst>
              <a:ext uri="{FF2B5EF4-FFF2-40B4-BE49-F238E27FC236}">
                <a16:creationId xmlns:a16="http://schemas.microsoft.com/office/drawing/2014/main" id="{220BD415-C1DB-44A5-B49B-6FD2363534EB}"/>
              </a:ext>
            </a:extLst>
          </p:cNvPr>
          <p:cNvSpPr>
            <a:spLocks noGrp="1"/>
          </p:cNvSpPr>
          <p:nvPr>
            <p:ph type="ftr" sz="quarter" idx="17"/>
          </p:nvPr>
        </p:nvSpPr>
        <p:spPr/>
        <p:txBody>
          <a:bodyPr/>
          <a:lstStyle>
            <a:lvl1pPr>
              <a:defRPr>
                <a:solidFill>
                  <a:schemeClr val="bg1"/>
                </a:solidFill>
              </a:defRPr>
            </a:lvl1pPr>
          </a:lstStyle>
          <a:p>
            <a:endParaRPr lang="en-US"/>
          </a:p>
        </p:txBody>
      </p:sp>
      <p:sp>
        <p:nvSpPr>
          <p:cNvPr id="3" name="Slide Number Placeholder 2">
            <a:extLst>
              <a:ext uri="{FF2B5EF4-FFF2-40B4-BE49-F238E27FC236}">
                <a16:creationId xmlns:a16="http://schemas.microsoft.com/office/drawing/2014/main" id="{3B2FFEC9-D3C8-420C-818D-1549E53CA035}"/>
              </a:ext>
            </a:extLst>
          </p:cNvPr>
          <p:cNvSpPr>
            <a:spLocks noGrp="1"/>
          </p:cNvSpPr>
          <p:nvPr>
            <p:ph type="sldNum" sz="quarter" idx="18"/>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1565347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and Two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569BA7FF-884C-49F7-9638-26374919290D}"/>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13ED446E-7FD3-4EC8-AF3E-490DDA50F2AE}"/>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4" name="Title 1">
            <a:extLst>
              <a:ext uri="{FF2B5EF4-FFF2-40B4-BE49-F238E27FC236}">
                <a16:creationId xmlns:a16="http://schemas.microsoft.com/office/drawing/2014/main" id="{57491AAE-3CCA-4D1E-8D7E-5D204E8AAB0D}"/>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366019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and Three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14">
            <a:extLst>
              <a:ext uri="{FF2B5EF4-FFF2-40B4-BE49-F238E27FC236}">
                <a16:creationId xmlns:a16="http://schemas.microsoft.com/office/drawing/2014/main" id="{549F3862-850A-479E-B8BC-C246112C42C0}"/>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2BB6CB06-CF64-46DC-9E61-D788FA831F2C}"/>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7" name="Title 1">
            <a:extLst>
              <a:ext uri="{FF2B5EF4-FFF2-40B4-BE49-F238E27FC236}">
                <a16:creationId xmlns:a16="http://schemas.microsoft.com/office/drawing/2014/main" id="{C4721248-5C65-4F78-998A-472ACB8F2B88}"/>
              </a:ext>
            </a:extLst>
          </p:cNvPr>
          <p:cNvSpPr>
            <a:spLocks noGrp="1"/>
          </p:cNvSpPr>
          <p:nvPr>
            <p:ph type="title"/>
          </p:nvPr>
        </p:nvSpPr>
        <p:spPr>
          <a:xfrm>
            <a:off x="452914" y="3191827"/>
            <a:ext cx="2468880" cy="2757964"/>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41775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1" name="Title 1">
            <a:extLst>
              <a:ext uri="{FF2B5EF4-FFF2-40B4-BE49-F238E27FC236}">
                <a16:creationId xmlns:a16="http://schemas.microsoft.com/office/drawing/2014/main" id="{3087A44B-3F04-4AE4-BB34-617CFCB2D61A}"/>
              </a:ext>
            </a:extLst>
          </p:cNvPr>
          <p:cNvSpPr>
            <a:spLocks noGrp="1"/>
          </p:cNvSpPr>
          <p:nvPr>
            <p:ph type="title"/>
          </p:nvPr>
        </p:nvSpPr>
        <p:spPr>
          <a:xfrm>
            <a:off x="453630"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855594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62F3EA24-D477-4698-B38F-1C4519294966}"/>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154891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80C04F03-75F7-44AA-9785-7EDDF26FA358}"/>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6F1B5E99-5953-439D-8ECA-998F28FB8A7F}"/>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1253710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4FD56746-33F8-4CAE-9625-F8F69B41C2A0}"/>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B1494F2D-B7D7-48D2-9E7A-659F611AB325}"/>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109122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and Two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D35BC66-8B10-4093-9779-5C79A7910D63}"/>
              </a:ext>
            </a:extLst>
          </p:cNvPr>
          <p:cNvSpPr>
            <a:spLocks noGrp="1"/>
          </p:cNvSpPr>
          <p:nvPr>
            <p:ph type="ftr" sz="quarter" idx="20"/>
          </p:nvPr>
        </p:nvSpPr>
        <p:spPr/>
        <p:txBody>
          <a:bodyPr/>
          <a:lstStyle>
            <a:lvl1pPr>
              <a:defRPr>
                <a:solidFill>
                  <a:schemeClr val="bg1"/>
                </a:solidFill>
              </a:defRPr>
            </a:lvl1pPr>
          </a:lstStyle>
          <a:p>
            <a:endParaRPr lang="en-US"/>
          </a:p>
        </p:txBody>
      </p:sp>
      <p:sp>
        <p:nvSpPr>
          <p:cNvPr id="11" name="Slide Number Placeholder 10">
            <a:extLst>
              <a:ext uri="{FF2B5EF4-FFF2-40B4-BE49-F238E27FC236}">
                <a16:creationId xmlns:a16="http://schemas.microsoft.com/office/drawing/2014/main" id="{E3470219-9A4B-4B0C-92DE-7B4C6B7736E8}"/>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3" name="Title 1">
            <a:extLst>
              <a:ext uri="{FF2B5EF4-FFF2-40B4-BE49-F238E27FC236}">
                <a16:creationId xmlns:a16="http://schemas.microsoft.com/office/drawing/2014/main" id="{2B387EAB-07EE-4092-BBBD-F3E2585DDCE1}"/>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995385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nd Three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717B384-2A6E-4D45-9B02-D74040A3EB07}"/>
              </a:ext>
            </a:extLst>
          </p:cNvPr>
          <p:cNvSpPr>
            <a:spLocks noGrp="1"/>
          </p:cNvSpPr>
          <p:nvPr>
            <p:ph type="ftr" sz="quarter" idx="21"/>
          </p:nvPr>
        </p:nvSpPr>
        <p:spPr/>
        <p:txBody>
          <a:bodyPr/>
          <a:lstStyle>
            <a:lvl1pPr>
              <a:defRPr>
                <a:solidFill>
                  <a:schemeClr val="bg1"/>
                </a:solidFill>
              </a:defRPr>
            </a:lvl1pPr>
          </a:lstStyle>
          <a:p>
            <a:endParaRPr lang="en-US"/>
          </a:p>
        </p:txBody>
      </p:sp>
      <p:sp>
        <p:nvSpPr>
          <p:cNvPr id="12" name="Slide Number Placeholder 11">
            <a:extLst>
              <a:ext uri="{FF2B5EF4-FFF2-40B4-BE49-F238E27FC236}">
                <a16:creationId xmlns:a16="http://schemas.microsoft.com/office/drawing/2014/main" id="{D7056475-7420-4D27-B542-CF28BA493A0E}"/>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3" name="Title 1">
            <a:extLst>
              <a:ext uri="{FF2B5EF4-FFF2-40B4-BE49-F238E27FC236}">
                <a16:creationId xmlns:a16="http://schemas.microsoft.com/office/drawing/2014/main" id="{895FBAD9-43F1-4D18-B356-13961348AB40}"/>
              </a:ext>
            </a:extLst>
          </p:cNvPr>
          <p:cNvSpPr>
            <a:spLocks noGrp="1"/>
          </p:cNvSpPr>
          <p:nvPr>
            <p:ph type="title"/>
          </p:nvPr>
        </p:nvSpPr>
        <p:spPr>
          <a:xfrm>
            <a:off x="452914" y="3191827"/>
            <a:ext cx="2468880" cy="2757964"/>
          </a:xfrm>
        </p:spPr>
        <p:txBody>
          <a:bodyPr anchor="t">
            <a:normAutofit/>
          </a:bodyPr>
          <a:lstStyle>
            <a:lvl1pPr algn="l">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585905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image" Target="../media/image2.svg"/><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image" Target="../media/image1.png"/><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image" Target="../media/image2.svg"/><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image" Target="../media/image1.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4.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BC9BD-3806-4E16-A033-BEFF03F49978}"/>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DF6EF7-3E42-4B71-91DF-101AD361857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44353A-A281-43AA-9C67-B482E6F0B8DE}"/>
              </a:ext>
            </a:extLst>
          </p:cNvPr>
          <p:cNvSpPr>
            <a:spLocks noGrp="1"/>
          </p:cNvSpPr>
          <p:nvPr>
            <p:ph type="ftr" sz="quarter" idx="3"/>
          </p:nvPr>
        </p:nvSpPr>
        <p:spPr>
          <a:xfrm>
            <a:off x="459783" y="6107751"/>
            <a:ext cx="3086100" cy="365125"/>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a:solidFill>
                <a:srgbClr val="898989"/>
              </a:solidFill>
            </a:endParaRPr>
          </a:p>
        </p:txBody>
      </p:sp>
      <p:sp>
        <p:nvSpPr>
          <p:cNvPr id="8" name="Slide Number Placeholder 5">
            <a:extLst>
              <a:ext uri="{FF2B5EF4-FFF2-40B4-BE49-F238E27FC236}">
                <a16:creationId xmlns:a16="http://schemas.microsoft.com/office/drawing/2014/main" id="{767F7F0A-A3E2-4A86-9EB6-120D8E330621}"/>
              </a:ext>
            </a:extLst>
          </p:cNvPr>
          <p:cNvSpPr>
            <a:spLocks noGrp="1"/>
          </p:cNvSpPr>
          <p:nvPr>
            <p:ph type="sldNum" sz="quarter" idx="4"/>
          </p:nvPr>
        </p:nvSpPr>
        <p:spPr>
          <a:xfrm>
            <a:off x="8286750" y="5949796"/>
            <a:ext cx="457200" cy="681037"/>
          </a:xfrm>
          <a:prstGeom prst="rect">
            <a:avLst/>
          </a:prstGeom>
        </p:spPr>
        <p:txBody>
          <a:bodyPr vert="horz" lIns="91440" tIns="45720" rIns="91440" bIns="45720" rtlCol="0" anchor="ctr"/>
          <a:lstStyle>
            <a:lvl1pPr algn="ctr">
              <a:defRPr sz="750">
                <a:solidFill>
                  <a:schemeClr val="tx1">
                    <a:tint val="75000"/>
                  </a:schemeClr>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1427618905"/>
      </p:ext>
    </p:extLst>
  </p:cSld>
  <p:clrMap bg1="lt1" tx1="dk1" bg2="lt2" tx2="dk2" accent1="accent1" accent2="accent2" accent3="accent3" accent4="accent4" accent5="accent5" accent6="accent6" hlink="hlink" folHlink="folHlink"/>
  <p:sldLayoutIdLst>
    <p:sldLayoutId id="2147483781" r:id="rId1"/>
    <p:sldLayoutId id="2147483798" r:id="rId2"/>
    <p:sldLayoutId id="2147483660" r:id="rId3"/>
    <p:sldLayoutId id="2147483779" r:id="rId4"/>
    <p:sldLayoutId id="2147483768" r:id="rId5"/>
    <p:sldLayoutId id="2147483770" r:id="rId6"/>
    <p:sldLayoutId id="2147483769" r:id="rId7"/>
    <p:sldLayoutId id="2147483747" r:id="rId8"/>
    <p:sldLayoutId id="2147483751" r:id="rId9"/>
    <p:sldLayoutId id="2147483670" r:id="rId10"/>
    <p:sldLayoutId id="2147483762" r:id="rId11"/>
    <p:sldLayoutId id="2147483745" r:id="rId12"/>
    <p:sldLayoutId id="2147483746" r:id="rId13"/>
    <p:sldLayoutId id="2147483708" r:id="rId14"/>
    <p:sldLayoutId id="2147483761" r:id="rId15"/>
    <p:sldLayoutId id="2147483774" r:id="rId16"/>
    <p:sldLayoutId id="2147483732" r:id="rId17"/>
  </p:sldLayoutIdLst>
  <p:hf sldNum="0" hdr="0" ftr="0" dt="0"/>
  <p:txStyles>
    <p:titleStyle>
      <a:lvl1pPr algn="l" defTabSz="685783"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Clr>
          <a:schemeClr val="accent1"/>
        </a:buClr>
        <a:buFont typeface="Arial" panose="020B0604020202020204" pitchFamily="34" charset="0"/>
        <a:buChar char="•"/>
        <a:defRPr sz="9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779F788-FB1F-41CF-958A-2BBD4A690D66}"/>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550190"/>
            <a:ext cx="7886700" cy="11404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4D89082D-1B13-4B68-898C-FF602334F68C}"/>
              </a:ext>
            </a:extLst>
          </p:cNvPr>
          <p:cNvSpPr txBox="1">
            <a:spLocks/>
          </p:cNvSpPr>
          <p:nvPr userDrawn="1"/>
        </p:nvSpPr>
        <p:spPr>
          <a:xfrm>
            <a:off x="467533" y="6107751"/>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rPr>
              <a:t>Georgia Department of Community Affairs</a:t>
            </a:r>
          </a:p>
        </p:txBody>
      </p:sp>
      <p:sp>
        <p:nvSpPr>
          <p:cNvPr id="15" name="Slide Number Placeholder 5">
            <a:extLst>
              <a:ext uri="{FF2B5EF4-FFF2-40B4-BE49-F238E27FC236}">
                <a16:creationId xmlns:a16="http://schemas.microsoft.com/office/drawing/2014/main" id="{726A88FF-AE87-4DB5-8ADF-1135E6A7A937}"/>
              </a:ext>
            </a:extLst>
          </p:cNvPr>
          <p:cNvSpPr txBox="1">
            <a:spLocks/>
          </p:cNvSpPr>
          <p:nvPr userDrawn="1"/>
        </p:nvSpPr>
        <p:spPr>
          <a:xfrm>
            <a:off x="8286750" y="5949796"/>
            <a:ext cx="457200" cy="681037"/>
          </a:xfrm>
          <a:prstGeom prst="rect">
            <a:avLst/>
          </a:prstGeom>
        </p:spPr>
        <p:txBody>
          <a:bodyPr vert="horz" lIns="91440" tIns="45720" rIns="91440" bIns="45720" rtlCol="0" anchor="ctr"/>
          <a:lstStyle>
            <a:defPPr>
              <a:defRPr lang="en-US"/>
            </a:defPPr>
            <a:lvl1pPr marL="0" algn="ct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CAF254-72B9-406C-9E86-C9D983240C82}"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1117408515"/>
      </p:ext>
    </p:extLst>
  </p:cSld>
  <p:clrMap bg1="lt1" tx1="dk1" bg2="lt2" tx2="dk2" accent1="accent1" accent2="accent2" accent3="accent3" accent4="accent4" accent5="accent5" accent6="accent6" hlink="hlink" folHlink="folHlink"/>
  <p:sldLayoutIdLst>
    <p:sldLayoutId id="2147483727" r:id="rId1"/>
    <p:sldLayoutId id="2147483765" r:id="rId2"/>
    <p:sldLayoutId id="2147483696" r:id="rId3"/>
    <p:sldLayoutId id="2147483697" r:id="rId4"/>
    <p:sldLayoutId id="2147483698" r:id="rId5"/>
    <p:sldLayoutId id="2147483795" r:id="rId6"/>
    <p:sldLayoutId id="2147483788" r:id="rId7"/>
    <p:sldLayoutId id="2147483711" r:id="rId8"/>
    <p:sldLayoutId id="2147483753" r:id="rId9"/>
    <p:sldLayoutId id="2147483700" r:id="rId10"/>
    <p:sldLayoutId id="2147483790" r:id="rId11"/>
    <p:sldLayoutId id="2147483759" r:id="rId12"/>
    <p:sldLayoutId id="2147483758" r:id="rId13"/>
    <p:sldLayoutId id="2147483757" r:id="rId14"/>
    <p:sldLayoutId id="2147483754" r:id="rId15"/>
    <p:sldLayoutId id="2147483797" r:id="rId16"/>
    <p:sldLayoutId id="2147483756" r:id="rId17"/>
    <p:sldLayoutId id="2147483755" r:id="rId18"/>
    <p:sldLayoutId id="2147483733" r:id="rId19"/>
    <p:sldLayoutId id="2147483734" r:id="rId20"/>
    <p:sldLayoutId id="2147483799" r:id="rId21"/>
    <p:sldLayoutId id="2147483800" r:id="rId22"/>
    <p:sldLayoutId id="2147483803" r:id="rId23"/>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779F788-FB1F-41CF-958A-2BBD4A690D6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550190"/>
            <a:ext cx="7886700" cy="11404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4D89082D-1B13-4B68-898C-FF602334F68C}"/>
              </a:ext>
            </a:extLst>
          </p:cNvPr>
          <p:cNvSpPr txBox="1">
            <a:spLocks/>
          </p:cNvSpPr>
          <p:nvPr userDrawn="1"/>
        </p:nvSpPr>
        <p:spPr>
          <a:xfrm>
            <a:off x="467533" y="6107751"/>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rPr>
              <a:t>Georgia Department of Community Affairs</a:t>
            </a:r>
          </a:p>
        </p:txBody>
      </p:sp>
      <p:sp>
        <p:nvSpPr>
          <p:cNvPr id="15" name="Slide Number Placeholder 5">
            <a:extLst>
              <a:ext uri="{FF2B5EF4-FFF2-40B4-BE49-F238E27FC236}">
                <a16:creationId xmlns:a16="http://schemas.microsoft.com/office/drawing/2014/main" id="{726A88FF-AE87-4DB5-8ADF-1135E6A7A937}"/>
              </a:ext>
            </a:extLst>
          </p:cNvPr>
          <p:cNvSpPr txBox="1">
            <a:spLocks/>
          </p:cNvSpPr>
          <p:nvPr userDrawn="1"/>
        </p:nvSpPr>
        <p:spPr>
          <a:xfrm>
            <a:off x="8286750" y="5949796"/>
            <a:ext cx="457200" cy="681037"/>
          </a:xfrm>
          <a:prstGeom prst="rect">
            <a:avLst/>
          </a:prstGeom>
        </p:spPr>
        <p:txBody>
          <a:bodyPr vert="horz" lIns="91440" tIns="45720" rIns="91440" bIns="45720" rtlCol="0" anchor="ctr"/>
          <a:lstStyle>
            <a:defPPr>
              <a:defRPr lang="en-US"/>
            </a:defPPr>
            <a:lvl1pPr marL="0" algn="ct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CAF254-72B9-406C-9E86-C9D983240C82}"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94788422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BC9BD-3806-4E16-A033-BEFF03F49978}"/>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DF6EF7-3E42-4B71-91DF-101AD361857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A44353A-A281-43AA-9C67-B482E6F0B8DE}"/>
              </a:ext>
            </a:extLst>
          </p:cNvPr>
          <p:cNvSpPr>
            <a:spLocks noGrp="1"/>
          </p:cNvSpPr>
          <p:nvPr>
            <p:ph type="ftr" sz="quarter" idx="3"/>
          </p:nvPr>
        </p:nvSpPr>
        <p:spPr>
          <a:xfrm>
            <a:off x="459783" y="6107751"/>
            <a:ext cx="3086100" cy="365125"/>
          </a:xfrm>
          <a:prstGeom prst="rect">
            <a:avLst/>
          </a:prstGeom>
        </p:spPr>
        <p:txBody>
          <a:bodyPr vert="horz" lIns="91440" tIns="45720" rIns="91440" bIns="45720" rtlCol="0" anchor="ctr"/>
          <a:lstStyle>
            <a:lvl1pPr algn="l">
              <a:defRPr sz="750">
                <a:solidFill>
                  <a:schemeClr val="tx1">
                    <a:tint val="75000"/>
                  </a:schemeClr>
                </a:solidFill>
              </a:defRPr>
            </a:lvl1pPr>
          </a:lstStyle>
          <a:p>
            <a:r>
              <a:rPr lang="en-US" dirty="0"/>
              <a:t>Georgia Department of Community </a:t>
            </a:r>
            <a:r>
              <a:rPr lang="en-US" dirty="0">
                <a:solidFill>
                  <a:srgbClr val="898989"/>
                </a:solidFill>
              </a:rPr>
              <a:t>Affairs</a:t>
            </a:r>
          </a:p>
        </p:txBody>
      </p:sp>
      <p:sp>
        <p:nvSpPr>
          <p:cNvPr id="8" name="Slide Number Placeholder 5">
            <a:extLst>
              <a:ext uri="{FF2B5EF4-FFF2-40B4-BE49-F238E27FC236}">
                <a16:creationId xmlns:a16="http://schemas.microsoft.com/office/drawing/2014/main" id="{767F7F0A-A3E2-4A86-9EB6-120D8E330621}"/>
              </a:ext>
            </a:extLst>
          </p:cNvPr>
          <p:cNvSpPr>
            <a:spLocks noGrp="1"/>
          </p:cNvSpPr>
          <p:nvPr>
            <p:ph type="sldNum" sz="quarter" idx="4"/>
          </p:nvPr>
        </p:nvSpPr>
        <p:spPr>
          <a:xfrm>
            <a:off x="8286750" y="5949796"/>
            <a:ext cx="457200" cy="681037"/>
          </a:xfrm>
          <a:prstGeom prst="rect">
            <a:avLst/>
          </a:prstGeom>
        </p:spPr>
        <p:txBody>
          <a:bodyPr vert="horz" lIns="91440" tIns="45720" rIns="91440" bIns="45720" rtlCol="0" anchor="ctr"/>
          <a:lstStyle>
            <a:lvl1pPr algn="ctr">
              <a:defRPr sz="750">
                <a:solidFill>
                  <a:schemeClr val="tx1">
                    <a:tint val="75000"/>
                  </a:schemeClr>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920510424"/>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Lst>
  <p:hf hdr="0" dt="0"/>
  <p:txStyles>
    <p:titleStyle>
      <a:lvl1pPr algn="l" defTabSz="685783"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Clr>
          <a:schemeClr val="accent1"/>
        </a:buClr>
        <a:buFont typeface="Arial" panose="020B0604020202020204" pitchFamily="34" charset="0"/>
        <a:buChar char="•"/>
        <a:defRPr sz="9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hyperlink" Target="mailto:planning@dca.ga.gov" TargetMode="External"/><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11.png"/><Relationship Id="rId5" Type="http://schemas.microsoft.com/office/2011/relationships/webextension" Target="../webextensions/webextension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diagramColors" Target="../diagrams/colors2.xml"/><Relationship Id="rId11" Type="http://schemas.openxmlformats.org/officeDocument/2006/relationships/image" Target="../media/image55.svg"/><Relationship Id="rId5" Type="http://schemas.openxmlformats.org/officeDocument/2006/relationships/diagramQuickStyle" Target="../diagrams/quickStyle2.xml"/><Relationship Id="rId15" Type="http://schemas.openxmlformats.org/officeDocument/2006/relationships/image" Target="../media/image59.svg"/><Relationship Id="rId10" Type="http://schemas.openxmlformats.org/officeDocument/2006/relationships/image" Target="../media/image54.png"/><Relationship Id="rId4" Type="http://schemas.openxmlformats.org/officeDocument/2006/relationships/diagramLayout" Target="../diagrams/layout2.xml"/><Relationship Id="rId9" Type="http://schemas.openxmlformats.org/officeDocument/2006/relationships/image" Target="../media/image53.svg"/><Relationship Id="rId1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3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67.gif"/></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72.JP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diagramColors" Target="../diagrams/colors1.xml"/><Relationship Id="rId11" Type="http://schemas.openxmlformats.org/officeDocument/2006/relationships/image" Target="../media/image18.svg"/><Relationship Id="rId5" Type="http://schemas.openxmlformats.org/officeDocument/2006/relationships/diagramQuickStyle" Target="../diagrams/quickStyle1.xml"/><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diagramLayout" Target="../diagrams/layout1.xml"/><Relationship Id="rId9" Type="http://schemas.openxmlformats.org/officeDocument/2006/relationships/image" Target="../media/image16.sv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8.xml"/><Relationship Id="rId5" Type="http://schemas.openxmlformats.org/officeDocument/2006/relationships/image" Target="../media/image24.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9.xml"/><Relationship Id="rId16" Type="http://schemas.openxmlformats.org/officeDocument/2006/relationships/image" Target="../media/image37.jpeg"/><Relationship Id="rId1" Type="http://schemas.openxmlformats.org/officeDocument/2006/relationships/slideLayout" Target="../slideLayouts/slideLayout20.xml"/><Relationship Id="rId6" Type="http://schemas.openxmlformats.org/officeDocument/2006/relationships/image" Target="../media/image22.svg"/><Relationship Id="rId11" Type="http://schemas.openxmlformats.org/officeDocument/2006/relationships/image" Target="../media/image34.svg"/><Relationship Id="rId5" Type="http://schemas.openxmlformats.org/officeDocument/2006/relationships/image" Target="../media/image21.png"/><Relationship Id="rId15" Type="http://schemas.openxmlformats.org/officeDocument/2006/relationships/image" Target="../media/image16.svg"/><Relationship Id="rId10" Type="http://schemas.openxmlformats.org/officeDocument/2006/relationships/image" Target="../media/image33.png"/><Relationship Id="rId4" Type="http://schemas.openxmlformats.org/officeDocument/2006/relationships/image" Target="../media/image29.svg"/><Relationship Id="rId9" Type="http://schemas.openxmlformats.org/officeDocument/2006/relationships/image" Target="../media/image32.sv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D6CDB8-11F4-4BB1-82E0-62082C47BC2B}"/>
              </a:ext>
            </a:extLst>
          </p:cNvPr>
          <p:cNvPicPr>
            <a:picLocks noChangeAspect="1"/>
          </p:cNvPicPr>
          <p:nvPr/>
        </p:nvPicPr>
        <p:blipFill>
          <a:blip r:embed="rId3"/>
          <a:stretch>
            <a:fillRect/>
          </a:stretch>
        </p:blipFill>
        <p:spPr>
          <a:xfrm>
            <a:off x="6673081" y="6141155"/>
            <a:ext cx="1956986" cy="303638"/>
          </a:xfrm>
          <a:prstGeom prst="rect">
            <a:avLst/>
          </a:prstGeom>
        </p:spPr>
      </p:pic>
      <p:pic>
        <p:nvPicPr>
          <p:cNvPr id="5" name="Picture 4">
            <a:extLst>
              <a:ext uri="{FF2B5EF4-FFF2-40B4-BE49-F238E27FC236}">
                <a16:creationId xmlns:a16="http://schemas.microsoft.com/office/drawing/2014/main" id="{4C8B051A-D203-4DCB-902D-835D4E12EF64}"/>
              </a:ext>
            </a:extLst>
          </p:cNvPr>
          <p:cNvPicPr>
            <a:picLocks noChangeAspect="1"/>
          </p:cNvPicPr>
          <p:nvPr/>
        </p:nvPicPr>
        <p:blipFill>
          <a:blip r:embed="rId4"/>
          <a:stretch>
            <a:fillRect/>
          </a:stretch>
        </p:blipFill>
        <p:spPr>
          <a:xfrm>
            <a:off x="505310" y="3264393"/>
            <a:ext cx="1950889" cy="329213"/>
          </a:xfrm>
          <a:prstGeom prst="rect">
            <a:avLst/>
          </a:prstGeom>
        </p:spPr>
      </p:pic>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a:xfrm>
            <a:off x="5661171" y="2303272"/>
            <a:ext cx="3169129" cy="1922242"/>
          </a:xfrm>
        </p:spPr>
        <p:txBody>
          <a:bodyPr>
            <a:normAutofit/>
          </a:bodyPr>
          <a:lstStyle/>
          <a:p>
            <a:pPr algn="ctr"/>
            <a:r>
              <a:rPr lang="en-US" b="0" dirty="0"/>
              <a:t>The</a:t>
            </a:r>
            <a:r>
              <a:rPr lang="en-US" dirty="0"/>
              <a:t> </a:t>
            </a:r>
            <a:r>
              <a:rPr lang="en-US" dirty="0" err="1"/>
              <a:t>Plan</a:t>
            </a:r>
            <a:r>
              <a:rPr lang="en-US" b="0" dirty="0" err="1"/>
              <a:t>First</a:t>
            </a:r>
            <a:r>
              <a:rPr lang="en-US" dirty="0"/>
              <a:t> </a:t>
            </a:r>
            <a:r>
              <a:rPr lang="en-US" b="0" dirty="0"/>
              <a:t>Program </a:t>
            </a:r>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a:xfrm>
            <a:off x="3971242" y="6141155"/>
            <a:ext cx="4932219" cy="318656"/>
          </a:xfrm>
        </p:spPr>
        <p:txBody>
          <a:bodyPr/>
          <a:lstStyle/>
          <a:p>
            <a:r>
              <a:rPr lang="en-US" dirty="0"/>
              <a:t>Daniel Gaddis, Planning Outreach Coordinator</a:t>
            </a:r>
          </a:p>
        </p:txBody>
      </p:sp>
      <p:pic>
        <p:nvPicPr>
          <p:cNvPr id="2" name="Picture 1">
            <a:extLst>
              <a:ext uri="{FF2B5EF4-FFF2-40B4-BE49-F238E27FC236}">
                <a16:creationId xmlns:a16="http://schemas.microsoft.com/office/drawing/2014/main" id="{0410154A-EC79-4C9D-9BD1-7DBF45E92CB6}"/>
              </a:ext>
            </a:extLst>
          </p:cNvPr>
          <p:cNvPicPr>
            <a:picLocks noChangeAspect="1"/>
          </p:cNvPicPr>
          <p:nvPr/>
        </p:nvPicPr>
        <p:blipFill>
          <a:blip r:embed="rId5"/>
          <a:stretch>
            <a:fillRect/>
          </a:stretch>
        </p:blipFill>
        <p:spPr>
          <a:xfrm>
            <a:off x="505310" y="1491137"/>
            <a:ext cx="5231625" cy="3875723"/>
          </a:xfrm>
          <a:prstGeom prst="rect">
            <a:avLst/>
          </a:prstGeom>
        </p:spPr>
      </p:pic>
      <p:sp>
        <p:nvSpPr>
          <p:cNvPr id="3" name="Rectangle 2">
            <a:extLst>
              <a:ext uri="{FF2B5EF4-FFF2-40B4-BE49-F238E27FC236}">
                <a16:creationId xmlns:a16="http://schemas.microsoft.com/office/drawing/2014/main" id="{47F43DC5-BE47-45FB-9AEE-AC9D3CD97FB2}"/>
              </a:ext>
            </a:extLst>
          </p:cNvPr>
          <p:cNvSpPr/>
          <p:nvPr/>
        </p:nvSpPr>
        <p:spPr>
          <a:xfrm>
            <a:off x="535102" y="6126137"/>
            <a:ext cx="1942266" cy="318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049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CA08ED-9496-4DF4-B1B8-28897D7140B0}"/>
              </a:ext>
            </a:extLst>
          </p:cNvPr>
          <p:cNvSpPr>
            <a:spLocks noGrp="1"/>
          </p:cNvSpPr>
          <p:nvPr>
            <p:ph type="body" sz="quarter" idx="23"/>
          </p:nvPr>
        </p:nvSpPr>
        <p:spPr>
          <a:xfrm>
            <a:off x="459783" y="807166"/>
            <a:ext cx="3703320" cy="475526"/>
          </a:xfrm>
        </p:spPr>
        <p:txBody>
          <a:bodyPr>
            <a:normAutofit fontScale="85000" lnSpcReduction="10000"/>
          </a:bodyPr>
          <a:lstStyle/>
          <a:p>
            <a:r>
              <a:rPr lang="en-US" dirty="0" err="1"/>
              <a:t>PlanFirst</a:t>
            </a:r>
            <a:r>
              <a:rPr lang="en-US" dirty="0"/>
              <a:t> Communities</a:t>
            </a:r>
          </a:p>
        </p:txBody>
      </p:sp>
      <p:sp>
        <p:nvSpPr>
          <p:cNvPr id="5" name="Content Placeholder 4">
            <a:extLst>
              <a:ext uri="{FF2B5EF4-FFF2-40B4-BE49-F238E27FC236}">
                <a16:creationId xmlns:a16="http://schemas.microsoft.com/office/drawing/2014/main" id="{63A4CBC6-C67C-4701-ABD6-4B0F54A9AD8E}"/>
              </a:ext>
            </a:extLst>
          </p:cNvPr>
          <p:cNvSpPr>
            <a:spLocks noGrp="1"/>
          </p:cNvSpPr>
          <p:nvPr>
            <p:ph sz="quarter" idx="27"/>
          </p:nvPr>
        </p:nvSpPr>
        <p:spPr>
          <a:xfrm>
            <a:off x="357032" y="2777029"/>
            <a:ext cx="3702844" cy="2286000"/>
          </a:xfrm>
        </p:spPr>
        <p:txBody>
          <a:bodyPr>
            <a:normAutofit/>
          </a:bodyPr>
          <a:lstStyle/>
          <a:p>
            <a:pPr marL="0" indent="0" algn="ctr">
              <a:buNone/>
            </a:pPr>
            <a:r>
              <a:rPr lang="en-US" sz="2800" dirty="0">
                <a:ea typeface="Nunito Light" charset="0"/>
                <a:cs typeface="Nunito Light" charset="0"/>
              </a:rPr>
              <a:t>There are 25 active </a:t>
            </a:r>
            <a:r>
              <a:rPr lang="en-US" sz="2800" dirty="0" err="1">
                <a:ea typeface="Nunito Light" charset="0"/>
                <a:cs typeface="Nunito Light" charset="0"/>
              </a:rPr>
              <a:t>PlanFirst</a:t>
            </a:r>
            <a:r>
              <a:rPr lang="en-US" sz="2800" dirty="0">
                <a:ea typeface="Nunito Light" charset="0"/>
                <a:cs typeface="Nunito Light" charset="0"/>
              </a:rPr>
              <a:t> Communities.</a:t>
            </a:r>
          </a:p>
        </p:txBody>
      </p:sp>
      <p:pic>
        <p:nvPicPr>
          <p:cNvPr id="4" name="Picture 3">
            <a:extLst>
              <a:ext uri="{FF2B5EF4-FFF2-40B4-BE49-F238E27FC236}">
                <a16:creationId xmlns:a16="http://schemas.microsoft.com/office/drawing/2014/main" id="{5A2DB26F-998E-4202-B2D0-97766BFF73AA}"/>
              </a:ext>
            </a:extLst>
          </p:cNvPr>
          <p:cNvPicPr>
            <a:picLocks noChangeAspect="1"/>
          </p:cNvPicPr>
          <p:nvPr/>
        </p:nvPicPr>
        <p:blipFill>
          <a:blip r:embed="rId3"/>
          <a:stretch>
            <a:fillRect/>
          </a:stretch>
        </p:blipFill>
        <p:spPr>
          <a:xfrm>
            <a:off x="4911693" y="1631304"/>
            <a:ext cx="4036941" cy="3811113"/>
          </a:xfrm>
          <a:prstGeom prst="rect">
            <a:avLst/>
          </a:prstGeom>
        </p:spPr>
      </p:pic>
      <p:sp>
        <p:nvSpPr>
          <p:cNvPr id="9" name="Rectangle 8">
            <a:extLst>
              <a:ext uri="{FF2B5EF4-FFF2-40B4-BE49-F238E27FC236}">
                <a16:creationId xmlns:a16="http://schemas.microsoft.com/office/drawing/2014/main" id="{7548FFC2-9A9F-4A97-866A-7ECBEC4934A6}"/>
              </a:ext>
            </a:extLst>
          </p:cNvPr>
          <p:cNvSpPr/>
          <p:nvPr/>
        </p:nvSpPr>
        <p:spPr>
          <a:xfrm>
            <a:off x="5125979" y="5255533"/>
            <a:ext cx="1134657" cy="186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C07771B-03E2-4299-A511-6817555E3021}"/>
              </a:ext>
            </a:extLst>
          </p:cNvPr>
          <p:cNvPicPr>
            <a:picLocks noChangeAspect="1"/>
          </p:cNvPicPr>
          <p:nvPr/>
        </p:nvPicPr>
        <p:blipFill>
          <a:blip r:embed="rId4"/>
          <a:stretch>
            <a:fillRect/>
          </a:stretch>
        </p:blipFill>
        <p:spPr>
          <a:xfrm>
            <a:off x="6712509" y="5387196"/>
            <a:ext cx="1574241" cy="55221"/>
          </a:xfrm>
          <a:prstGeom prst="rect">
            <a:avLst/>
          </a:prstGeom>
        </p:spPr>
      </p:pic>
    </p:spTree>
    <p:extLst>
      <p:ext uri="{BB962C8B-B14F-4D97-AF65-F5344CB8AC3E}">
        <p14:creationId xmlns:p14="http://schemas.microsoft.com/office/powerpoint/2010/main" val="156298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How did we get here?</a:t>
            </a:r>
          </a:p>
        </p:txBody>
      </p:sp>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636367" y="1888951"/>
            <a:ext cx="7954696" cy="3080098"/>
          </a:xfrm>
        </p:spPr>
        <p:txBody>
          <a:bodyPr>
            <a:normAutofit fontScale="92500" lnSpcReduction="10000"/>
          </a:bodyPr>
          <a:lstStyle/>
          <a:p>
            <a:r>
              <a:rPr lang="en-US" dirty="0"/>
              <a:t>You must be a Qualified Local Government, and have a                     history of same.</a:t>
            </a:r>
          </a:p>
          <a:p>
            <a:r>
              <a:rPr lang="en-US" dirty="0"/>
              <a:t>Must also have a verified SDS, and have submitted the required surveys (GOMI, RLGF).</a:t>
            </a:r>
          </a:p>
          <a:p>
            <a:r>
              <a:rPr lang="en-US" dirty="0"/>
              <a:t>Must have met (and hopefully exceeded) the MINIMUM Performance Standards established by the local regional commission.</a:t>
            </a:r>
          </a:p>
          <a:p>
            <a:r>
              <a:rPr lang="en-US" dirty="0"/>
              <a:t>Must illustrate how planning is important to your community.</a:t>
            </a:r>
          </a:p>
          <a:p>
            <a:r>
              <a:rPr lang="en-US" dirty="0"/>
              <a:t>Required to reach out </a:t>
            </a:r>
            <a:r>
              <a:rPr lang="en-US" dirty="0">
                <a:hlinkClick r:id="rId3"/>
              </a:rPr>
              <a:t>planning@dca.ga.gov</a:t>
            </a:r>
            <a:r>
              <a:rPr lang="en-US" dirty="0"/>
              <a:t> by April 15 to check eligibility.</a:t>
            </a:r>
          </a:p>
          <a:p>
            <a:r>
              <a:rPr lang="en-US" dirty="0"/>
              <a:t>Must completely fill out the application and sign it - due May 15.</a:t>
            </a:r>
          </a:p>
          <a:p>
            <a:endParaRPr lang="en-US" dirty="0"/>
          </a:p>
        </p:txBody>
      </p:sp>
    </p:spTree>
    <p:extLst>
      <p:ext uri="{BB962C8B-B14F-4D97-AF65-F5344CB8AC3E}">
        <p14:creationId xmlns:p14="http://schemas.microsoft.com/office/powerpoint/2010/main" val="3322211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F36590-33A8-4031-BCF4-CF76A0B0047A}"/>
              </a:ext>
            </a:extLst>
          </p:cNvPr>
          <p:cNvSpPr>
            <a:spLocks noGrp="1"/>
          </p:cNvSpPr>
          <p:nvPr>
            <p:ph type="body" sz="quarter" idx="24"/>
          </p:nvPr>
        </p:nvSpPr>
        <p:spPr>
          <a:xfrm>
            <a:off x="459783" y="1282692"/>
            <a:ext cx="3703320" cy="1491267"/>
          </a:xfrm>
        </p:spPr>
        <p:txBody>
          <a:bodyPr/>
          <a:lstStyle/>
          <a:p>
            <a:r>
              <a:rPr lang="en-US" dirty="0"/>
              <a:t>FIVE INDICATORS</a:t>
            </a:r>
          </a:p>
        </p:txBody>
      </p:sp>
      <p:sp>
        <p:nvSpPr>
          <p:cNvPr id="5" name="Content Placeholder 4">
            <a:extLst>
              <a:ext uri="{FF2B5EF4-FFF2-40B4-BE49-F238E27FC236}">
                <a16:creationId xmlns:a16="http://schemas.microsoft.com/office/drawing/2014/main" id="{63A4CBC6-C67C-4701-ABD6-4B0F54A9AD8E}"/>
              </a:ext>
            </a:extLst>
          </p:cNvPr>
          <p:cNvSpPr>
            <a:spLocks noGrp="1"/>
          </p:cNvSpPr>
          <p:nvPr>
            <p:ph sz="quarter" idx="27"/>
          </p:nvPr>
        </p:nvSpPr>
        <p:spPr>
          <a:xfrm>
            <a:off x="460259" y="3289308"/>
            <a:ext cx="3702844" cy="2286000"/>
          </a:xfrm>
        </p:spPr>
        <p:txBody>
          <a:bodyPr>
            <a:normAutofit lnSpcReduction="10000"/>
          </a:bodyPr>
          <a:lstStyle/>
          <a:p>
            <a:r>
              <a:rPr lang="en-US" sz="2800" dirty="0">
                <a:ea typeface="Nunito Light" charset="0"/>
                <a:cs typeface="Nunito Light" charset="0"/>
              </a:rPr>
              <a:t>Goals</a:t>
            </a:r>
          </a:p>
          <a:p>
            <a:r>
              <a:rPr lang="en-US" sz="2800" dirty="0">
                <a:ea typeface="Nunito Light" charset="0"/>
                <a:cs typeface="Nunito Light" charset="0"/>
              </a:rPr>
              <a:t>Leadership</a:t>
            </a:r>
          </a:p>
          <a:p>
            <a:r>
              <a:rPr lang="en-US" sz="2800" dirty="0">
                <a:ea typeface="Nunito Light" charset="0"/>
                <a:cs typeface="Nunito Light" charset="0"/>
              </a:rPr>
              <a:t>Participation</a:t>
            </a:r>
          </a:p>
          <a:p>
            <a:r>
              <a:rPr lang="en-US" sz="2800" dirty="0">
                <a:ea typeface="Nunito Light" charset="0"/>
                <a:cs typeface="Nunito Light" charset="0"/>
              </a:rPr>
              <a:t>Implementation</a:t>
            </a:r>
          </a:p>
          <a:p>
            <a:r>
              <a:rPr lang="en-US" sz="2800" dirty="0">
                <a:ea typeface="Nunito Light" charset="0"/>
                <a:cs typeface="Nunito Light" charset="0"/>
              </a:rPr>
              <a:t>Impact</a:t>
            </a:r>
          </a:p>
        </p:txBody>
      </p:sp>
      <p:pic>
        <p:nvPicPr>
          <p:cNvPr id="4" name="Picture 3">
            <a:extLst>
              <a:ext uri="{FF2B5EF4-FFF2-40B4-BE49-F238E27FC236}">
                <a16:creationId xmlns:a16="http://schemas.microsoft.com/office/drawing/2014/main" id="{2ABFCB26-F528-5155-2ABD-0A3D906363D9}"/>
              </a:ext>
            </a:extLst>
          </p:cNvPr>
          <p:cNvPicPr>
            <a:picLocks noChangeAspect="1"/>
          </p:cNvPicPr>
          <p:nvPr/>
        </p:nvPicPr>
        <p:blipFill>
          <a:blip r:embed="rId3"/>
          <a:stretch>
            <a:fillRect/>
          </a:stretch>
        </p:blipFill>
        <p:spPr>
          <a:xfrm>
            <a:off x="4980899" y="437309"/>
            <a:ext cx="3648075" cy="5553075"/>
          </a:xfrm>
          <a:prstGeom prst="rect">
            <a:avLst/>
          </a:prstGeom>
        </p:spPr>
      </p:pic>
    </p:spTree>
    <p:extLst>
      <p:ext uri="{BB962C8B-B14F-4D97-AF65-F5344CB8AC3E}">
        <p14:creationId xmlns:p14="http://schemas.microsoft.com/office/powerpoint/2010/main" val="2566785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701417"/>
            <a:ext cx="5134980" cy="2263394"/>
          </a:xfrm>
        </p:spPr>
        <p:txBody>
          <a:bodyPr anchor="t">
            <a:normAutofit fontScale="92500" lnSpcReduction="10000"/>
          </a:bodyPr>
          <a:lstStyle/>
          <a:p>
            <a:r>
              <a:rPr lang="en-US" dirty="0">
                <a:solidFill>
                  <a:schemeClr val="tx2"/>
                </a:solidFill>
                <a:ea typeface="Nunito Light" charset="0"/>
                <a:cs typeface="Nunito Light" charset="0"/>
              </a:rPr>
              <a:t>Community and Leadership Support</a:t>
            </a:r>
          </a:p>
          <a:p>
            <a:r>
              <a:rPr lang="en-US" dirty="0">
                <a:solidFill>
                  <a:schemeClr val="tx2"/>
                </a:solidFill>
                <a:ea typeface="Nunito Light" charset="0"/>
                <a:cs typeface="Nunito Light" charset="0"/>
              </a:rPr>
              <a:t>Ambitious and Achievable </a:t>
            </a:r>
          </a:p>
          <a:p>
            <a:r>
              <a:rPr lang="en-US" dirty="0">
                <a:solidFill>
                  <a:schemeClr val="tx2"/>
                </a:solidFill>
                <a:ea typeface="Nunito Light" charset="0"/>
                <a:cs typeface="Nunito Light" charset="0"/>
              </a:rPr>
              <a:t>Steer Local Decision-Making</a:t>
            </a:r>
          </a:p>
          <a:p>
            <a:r>
              <a:rPr lang="en-US" dirty="0">
                <a:solidFill>
                  <a:schemeClr val="tx2"/>
                </a:solidFill>
                <a:ea typeface="Nunito Light" charset="0"/>
                <a:cs typeface="Nunito Light" charset="0"/>
              </a:rPr>
              <a:t>Show how community organizations and other partners continue to support goals in your comp plan</a:t>
            </a:r>
          </a:p>
          <a:p>
            <a:r>
              <a:rPr lang="en-US" dirty="0">
                <a:solidFill>
                  <a:schemeClr val="tx2"/>
                </a:solidFill>
                <a:ea typeface="Nunito Light" charset="0"/>
                <a:cs typeface="Nunito Light" charset="0"/>
              </a:rPr>
              <a:t>Consistent Progress</a:t>
            </a:r>
          </a:p>
          <a:p>
            <a:endParaRPr lang="en-US" dirty="0"/>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a:t>Indicator: Goals</a:t>
            </a:r>
          </a:p>
        </p:txBody>
      </p:sp>
      <p:pic>
        <p:nvPicPr>
          <p:cNvPr id="2" name="Picture 1">
            <a:extLst>
              <a:ext uri="{FF2B5EF4-FFF2-40B4-BE49-F238E27FC236}">
                <a16:creationId xmlns:a16="http://schemas.microsoft.com/office/drawing/2014/main" id="{38346778-AF36-4E70-8A65-2BACE79AB510}"/>
              </a:ext>
            </a:extLst>
          </p:cNvPr>
          <p:cNvPicPr>
            <a:picLocks noChangeAspect="1"/>
          </p:cNvPicPr>
          <p:nvPr/>
        </p:nvPicPr>
        <p:blipFill>
          <a:blip r:embed="rId3"/>
          <a:stretch>
            <a:fillRect/>
          </a:stretch>
        </p:blipFill>
        <p:spPr>
          <a:xfrm>
            <a:off x="5820644" y="2146193"/>
            <a:ext cx="2686991" cy="2703202"/>
          </a:xfrm>
          <a:prstGeom prst="rect">
            <a:avLst/>
          </a:prstGeom>
        </p:spPr>
      </p:pic>
      <p:sp>
        <p:nvSpPr>
          <p:cNvPr id="10" name="TextBox 9">
            <a:extLst>
              <a:ext uri="{FF2B5EF4-FFF2-40B4-BE49-F238E27FC236}">
                <a16:creationId xmlns:a16="http://schemas.microsoft.com/office/drawing/2014/main" id="{E2D18C0D-314B-452C-BD5B-974C307C7008}"/>
              </a:ext>
            </a:extLst>
          </p:cNvPr>
          <p:cNvSpPr txBox="1"/>
          <p:nvPr/>
        </p:nvSpPr>
        <p:spPr>
          <a:xfrm>
            <a:off x="5771345" y="4733979"/>
            <a:ext cx="3136992" cy="230832"/>
          </a:xfrm>
          <a:prstGeom prst="rect">
            <a:avLst/>
          </a:prstGeom>
          <a:noFill/>
        </p:spPr>
        <p:txBody>
          <a:bodyPr wrap="square">
            <a:spAutoFit/>
          </a:bodyPr>
          <a:lstStyle/>
          <a:p>
            <a:r>
              <a:rPr lang="en-US" sz="900"/>
              <a:t>City of Thomasville Victoria Place Overlay District</a:t>
            </a:r>
          </a:p>
        </p:txBody>
      </p:sp>
    </p:spTree>
    <p:extLst>
      <p:ext uri="{BB962C8B-B14F-4D97-AF65-F5344CB8AC3E}">
        <p14:creationId xmlns:p14="http://schemas.microsoft.com/office/powerpoint/2010/main" val="3919891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151616"/>
            <a:ext cx="5134980" cy="2213476"/>
          </a:xfrm>
        </p:spPr>
        <p:txBody>
          <a:bodyPr anchor="t">
            <a:normAutofit lnSpcReduction="10000"/>
          </a:bodyPr>
          <a:lstStyle/>
          <a:p>
            <a:r>
              <a:rPr lang="en-US" dirty="0">
                <a:solidFill>
                  <a:schemeClr val="tx2"/>
                </a:solidFill>
                <a:ea typeface="Nunito Light" charset="0"/>
                <a:cs typeface="Nunito Light" charset="0"/>
              </a:rPr>
              <a:t>Effective Planning Staff</a:t>
            </a:r>
          </a:p>
          <a:p>
            <a:r>
              <a:rPr lang="en-US" dirty="0">
                <a:solidFill>
                  <a:schemeClr val="tx2"/>
                </a:solidFill>
                <a:ea typeface="Nunito Light" charset="0"/>
                <a:cs typeface="Nunito Light" charset="0"/>
              </a:rPr>
              <a:t>Active Planning Commission</a:t>
            </a:r>
          </a:p>
          <a:p>
            <a:r>
              <a:rPr lang="en-US" dirty="0">
                <a:solidFill>
                  <a:schemeClr val="tx2"/>
                </a:solidFill>
                <a:ea typeface="Nunito Light" charset="0"/>
                <a:cs typeface="Nunito Light" charset="0"/>
              </a:rPr>
              <a:t>Effectively Evaluate Planning</a:t>
            </a:r>
          </a:p>
          <a:p>
            <a:r>
              <a:rPr lang="en-US" dirty="0">
                <a:solidFill>
                  <a:schemeClr val="tx2"/>
                </a:solidFill>
                <a:ea typeface="Nunito Light" charset="0"/>
                <a:cs typeface="Nunito Light" charset="0"/>
              </a:rPr>
              <a:t>Trained Local Officials</a:t>
            </a:r>
          </a:p>
          <a:p>
            <a:r>
              <a:rPr lang="en-US" dirty="0"/>
              <a:t>Discuss ongoing or new collaborative efforts</a:t>
            </a:r>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a:t>Indicator: Leadership</a:t>
            </a:r>
          </a:p>
        </p:txBody>
      </p:sp>
      <p:pic>
        <p:nvPicPr>
          <p:cNvPr id="11" name="Picture 10">
            <a:extLst>
              <a:ext uri="{FF2B5EF4-FFF2-40B4-BE49-F238E27FC236}">
                <a16:creationId xmlns:a16="http://schemas.microsoft.com/office/drawing/2014/main" id="{6F9531EF-4241-43E5-A383-655C84705A3A}"/>
              </a:ext>
            </a:extLst>
          </p:cNvPr>
          <p:cNvPicPr>
            <a:picLocks noChangeAspect="1"/>
          </p:cNvPicPr>
          <p:nvPr/>
        </p:nvPicPr>
        <p:blipFill>
          <a:blip r:embed="rId3"/>
          <a:stretch>
            <a:fillRect/>
          </a:stretch>
        </p:blipFill>
        <p:spPr>
          <a:xfrm>
            <a:off x="636365" y="4365092"/>
            <a:ext cx="4895512" cy="1778048"/>
          </a:xfrm>
          <a:prstGeom prst="rect">
            <a:avLst/>
          </a:prstGeom>
        </p:spPr>
      </p:pic>
      <p:pic>
        <p:nvPicPr>
          <p:cNvPr id="12" name="Picture 11">
            <a:extLst>
              <a:ext uri="{FF2B5EF4-FFF2-40B4-BE49-F238E27FC236}">
                <a16:creationId xmlns:a16="http://schemas.microsoft.com/office/drawing/2014/main" id="{7ABD188B-605E-4386-98BD-176B0747BE52}"/>
              </a:ext>
            </a:extLst>
          </p:cNvPr>
          <p:cNvPicPr>
            <a:picLocks noChangeAspect="1"/>
          </p:cNvPicPr>
          <p:nvPr/>
        </p:nvPicPr>
        <p:blipFill>
          <a:blip r:embed="rId4"/>
          <a:stretch>
            <a:fillRect/>
          </a:stretch>
        </p:blipFill>
        <p:spPr>
          <a:xfrm>
            <a:off x="5351082" y="1606229"/>
            <a:ext cx="3276287" cy="4360732"/>
          </a:xfrm>
          <a:prstGeom prst="rect">
            <a:avLst/>
          </a:prstGeom>
        </p:spPr>
      </p:pic>
    </p:spTree>
    <p:extLst>
      <p:ext uri="{BB962C8B-B14F-4D97-AF65-F5344CB8AC3E}">
        <p14:creationId xmlns:p14="http://schemas.microsoft.com/office/powerpoint/2010/main" val="583442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151616"/>
            <a:ext cx="5134980" cy="2213476"/>
          </a:xfrm>
        </p:spPr>
        <p:txBody>
          <a:bodyPr anchor="t">
            <a:normAutofit fontScale="85000" lnSpcReduction="20000"/>
          </a:bodyPr>
          <a:lstStyle/>
          <a:p>
            <a:r>
              <a:rPr lang="en-US" sz="2800" dirty="0">
                <a:solidFill>
                  <a:schemeClr val="tx2"/>
                </a:solidFill>
                <a:ea typeface="Nunito Light" charset="0"/>
                <a:cs typeface="Nunito Light" charset="0"/>
              </a:rPr>
              <a:t>Lots of Opportunities for Community Input</a:t>
            </a:r>
          </a:p>
          <a:p>
            <a:r>
              <a:rPr lang="en-US" sz="2800" dirty="0">
                <a:solidFill>
                  <a:schemeClr val="tx2"/>
                </a:solidFill>
                <a:ea typeface="Nunito Light" charset="0"/>
                <a:cs typeface="Nunito Light" charset="0"/>
              </a:rPr>
              <a:t>Community Input Incorporated in Your Plan</a:t>
            </a:r>
          </a:p>
          <a:p>
            <a:r>
              <a:rPr lang="en-US" sz="2800" dirty="0">
                <a:solidFill>
                  <a:schemeClr val="tx2"/>
                </a:solidFill>
                <a:ea typeface="Nunito Light" charset="0"/>
                <a:cs typeface="Nunito Light" charset="0"/>
              </a:rPr>
              <a:t>Effective Outreach Process</a:t>
            </a:r>
          </a:p>
          <a:p>
            <a:r>
              <a:rPr lang="en-US" sz="2800" b="1" dirty="0">
                <a:solidFill>
                  <a:schemeClr val="tx2"/>
                </a:solidFill>
                <a:ea typeface="Nunito Light" charset="0"/>
                <a:cs typeface="Nunito Light" charset="0"/>
              </a:rPr>
              <a:t>Hard-to-reach populations</a:t>
            </a:r>
          </a:p>
          <a:p>
            <a:endParaRPr lang="en-US" dirty="0"/>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a:t>Indicator: Participation</a:t>
            </a:r>
          </a:p>
        </p:txBody>
      </p:sp>
      <p:sp>
        <p:nvSpPr>
          <p:cNvPr id="10" name="TextBox 9">
            <a:extLst>
              <a:ext uri="{FF2B5EF4-FFF2-40B4-BE49-F238E27FC236}">
                <a16:creationId xmlns:a16="http://schemas.microsoft.com/office/drawing/2014/main" id="{E2D18C0D-314B-452C-BD5B-974C307C7008}"/>
              </a:ext>
            </a:extLst>
          </p:cNvPr>
          <p:cNvSpPr txBox="1"/>
          <p:nvPr/>
        </p:nvSpPr>
        <p:spPr>
          <a:xfrm>
            <a:off x="5048447" y="6040069"/>
            <a:ext cx="1397017" cy="230832"/>
          </a:xfrm>
          <a:prstGeom prst="rect">
            <a:avLst/>
          </a:prstGeom>
          <a:noFill/>
        </p:spPr>
        <p:txBody>
          <a:bodyPr wrap="square">
            <a:spAutoFit/>
          </a:bodyPr>
          <a:lstStyle/>
          <a:p>
            <a:r>
              <a:rPr lang="en-US" sz="900"/>
              <a:t>City of Powder Springs</a:t>
            </a:r>
          </a:p>
        </p:txBody>
      </p:sp>
      <p:pic>
        <p:nvPicPr>
          <p:cNvPr id="4" name="Picture 3">
            <a:extLst>
              <a:ext uri="{FF2B5EF4-FFF2-40B4-BE49-F238E27FC236}">
                <a16:creationId xmlns:a16="http://schemas.microsoft.com/office/drawing/2014/main" id="{086901D0-2A43-4004-A825-37F734C016E8}"/>
              </a:ext>
            </a:extLst>
          </p:cNvPr>
          <p:cNvPicPr>
            <a:picLocks noChangeAspect="1"/>
          </p:cNvPicPr>
          <p:nvPr/>
        </p:nvPicPr>
        <p:blipFill>
          <a:blip r:embed="rId3"/>
          <a:stretch>
            <a:fillRect/>
          </a:stretch>
        </p:blipFill>
        <p:spPr>
          <a:xfrm>
            <a:off x="1225322" y="4264975"/>
            <a:ext cx="5220142" cy="1795210"/>
          </a:xfrm>
          <a:prstGeom prst="rect">
            <a:avLst/>
          </a:prstGeom>
        </p:spPr>
      </p:pic>
      <p:pic>
        <p:nvPicPr>
          <p:cNvPr id="5" name="Picture 4">
            <a:extLst>
              <a:ext uri="{FF2B5EF4-FFF2-40B4-BE49-F238E27FC236}">
                <a16:creationId xmlns:a16="http://schemas.microsoft.com/office/drawing/2014/main" id="{4F14423C-6CF2-4145-9CEE-86F4D640A894}"/>
              </a:ext>
            </a:extLst>
          </p:cNvPr>
          <p:cNvPicPr>
            <a:picLocks noChangeAspect="1"/>
          </p:cNvPicPr>
          <p:nvPr/>
        </p:nvPicPr>
        <p:blipFill>
          <a:blip r:embed="rId4"/>
          <a:stretch>
            <a:fillRect/>
          </a:stretch>
        </p:blipFill>
        <p:spPr>
          <a:xfrm>
            <a:off x="5771345" y="1947210"/>
            <a:ext cx="2858710" cy="2260654"/>
          </a:xfrm>
          <a:prstGeom prst="rect">
            <a:avLst/>
          </a:prstGeom>
        </p:spPr>
      </p:pic>
      <p:sp>
        <p:nvSpPr>
          <p:cNvPr id="9" name="TextBox 8">
            <a:extLst>
              <a:ext uri="{FF2B5EF4-FFF2-40B4-BE49-F238E27FC236}">
                <a16:creationId xmlns:a16="http://schemas.microsoft.com/office/drawing/2014/main" id="{D9D7CE66-671E-4FE7-ACFB-17E761B40E97}"/>
              </a:ext>
            </a:extLst>
          </p:cNvPr>
          <p:cNvSpPr txBox="1"/>
          <p:nvPr/>
        </p:nvSpPr>
        <p:spPr>
          <a:xfrm>
            <a:off x="7134990" y="4207864"/>
            <a:ext cx="1868835" cy="230832"/>
          </a:xfrm>
          <a:prstGeom prst="rect">
            <a:avLst/>
          </a:prstGeom>
          <a:noFill/>
        </p:spPr>
        <p:txBody>
          <a:bodyPr wrap="square" rtlCol="0">
            <a:spAutoFit/>
          </a:bodyPr>
          <a:lstStyle/>
          <a:p>
            <a:r>
              <a:rPr lang="en-US" sz="900"/>
              <a:t>Jones County Plan Meeting</a:t>
            </a:r>
          </a:p>
        </p:txBody>
      </p:sp>
    </p:spTree>
    <p:extLst>
      <p:ext uri="{BB962C8B-B14F-4D97-AF65-F5344CB8AC3E}">
        <p14:creationId xmlns:p14="http://schemas.microsoft.com/office/powerpoint/2010/main" val="4002270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151616"/>
            <a:ext cx="5134980" cy="2213476"/>
          </a:xfrm>
        </p:spPr>
        <p:txBody>
          <a:bodyPr anchor="t">
            <a:normAutofit/>
          </a:bodyPr>
          <a:lstStyle/>
          <a:p>
            <a:r>
              <a:rPr lang="en-US" dirty="0">
                <a:solidFill>
                  <a:schemeClr val="tx2"/>
                </a:solidFill>
                <a:ea typeface="Nunito Light" charset="0"/>
                <a:cs typeface="Nunito Light" charset="0"/>
              </a:rPr>
              <a:t>Five examples!</a:t>
            </a:r>
          </a:p>
          <a:p>
            <a:r>
              <a:rPr lang="en-US" dirty="0">
                <a:solidFill>
                  <a:schemeClr val="tx2"/>
                </a:solidFill>
                <a:ea typeface="Nunito Light" charset="0"/>
                <a:cs typeface="Nunito Light" charset="0"/>
              </a:rPr>
              <a:t>Work Program Addresses Local Needs</a:t>
            </a:r>
          </a:p>
          <a:p>
            <a:r>
              <a:rPr lang="en-US" dirty="0">
                <a:solidFill>
                  <a:schemeClr val="tx2"/>
                </a:solidFill>
                <a:ea typeface="Nunito Light" charset="0"/>
                <a:cs typeface="Nunito Light" charset="0"/>
              </a:rPr>
              <a:t>Consistent Capital Budget</a:t>
            </a:r>
          </a:p>
          <a:p>
            <a:r>
              <a:rPr lang="en-US" dirty="0">
                <a:solidFill>
                  <a:schemeClr val="tx2"/>
                </a:solidFill>
                <a:ea typeface="Nunito Light" charset="0"/>
                <a:cs typeface="Nunito Light" charset="0"/>
              </a:rPr>
              <a:t>Recent</a:t>
            </a:r>
          </a:p>
          <a:p>
            <a:r>
              <a:rPr lang="en-US" dirty="0">
                <a:solidFill>
                  <a:schemeClr val="tx2"/>
                </a:solidFill>
              </a:rPr>
              <a:t>Include comp plan references</a:t>
            </a:r>
            <a:endParaRPr lang="en-US" dirty="0"/>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a:t>Indicator: Implementation</a:t>
            </a:r>
          </a:p>
        </p:txBody>
      </p:sp>
      <p:sp>
        <p:nvSpPr>
          <p:cNvPr id="9" name="TextBox 8">
            <a:extLst>
              <a:ext uri="{FF2B5EF4-FFF2-40B4-BE49-F238E27FC236}">
                <a16:creationId xmlns:a16="http://schemas.microsoft.com/office/drawing/2014/main" id="{D9D7CE66-671E-4FE7-ACFB-17E761B40E97}"/>
              </a:ext>
            </a:extLst>
          </p:cNvPr>
          <p:cNvSpPr txBox="1"/>
          <p:nvPr/>
        </p:nvSpPr>
        <p:spPr>
          <a:xfrm>
            <a:off x="6500918" y="4911976"/>
            <a:ext cx="2084471" cy="230832"/>
          </a:xfrm>
          <a:prstGeom prst="rect">
            <a:avLst/>
          </a:prstGeom>
          <a:noFill/>
        </p:spPr>
        <p:txBody>
          <a:bodyPr wrap="square" rtlCol="0">
            <a:spAutoFit/>
          </a:bodyPr>
          <a:lstStyle/>
          <a:p>
            <a:r>
              <a:rPr lang="en-US" sz="900"/>
              <a:t>Amphitheater in Woodstock City Park </a:t>
            </a:r>
          </a:p>
        </p:txBody>
      </p:sp>
      <p:pic>
        <p:nvPicPr>
          <p:cNvPr id="6" name="Picture 5">
            <a:extLst>
              <a:ext uri="{FF2B5EF4-FFF2-40B4-BE49-F238E27FC236}">
                <a16:creationId xmlns:a16="http://schemas.microsoft.com/office/drawing/2014/main" id="{5622997D-D32E-4E1D-AB88-893BAE0C1DA4}"/>
              </a:ext>
            </a:extLst>
          </p:cNvPr>
          <p:cNvPicPr>
            <a:picLocks noChangeAspect="1"/>
          </p:cNvPicPr>
          <p:nvPr/>
        </p:nvPicPr>
        <p:blipFill>
          <a:blip r:embed="rId3"/>
          <a:stretch>
            <a:fillRect/>
          </a:stretch>
        </p:blipFill>
        <p:spPr>
          <a:xfrm>
            <a:off x="4632344" y="3060517"/>
            <a:ext cx="3875291" cy="1851459"/>
          </a:xfrm>
          <a:prstGeom prst="rect">
            <a:avLst/>
          </a:prstGeom>
        </p:spPr>
      </p:pic>
      <p:pic>
        <p:nvPicPr>
          <p:cNvPr id="2" name="Picture 1">
            <a:extLst>
              <a:ext uri="{FF2B5EF4-FFF2-40B4-BE49-F238E27FC236}">
                <a16:creationId xmlns:a16="http://schemas.microsoft.com/office/drawing/2014/main" id="{0FA80F19-573C-4148-875B-AFA654092746}"/>
              </a:ext>
            </a:extLst>
          </p:cNvPr>
          <p:cNvPicPr>
            <a:picLocks noChangeAspect="1"/>
          </p:cNvPicPr>
          <p:nvPr/>
        </p:nvPicPr>
        <p:blipFill>
          <a:blip r:embed="rId4"/>
          <a:stretch>
            <a:fillRect/>
          </a:stretch>
        </p:blipFill>
        <p:spPr>
          <a:xfrm>
            <a:off x="636365" y="4117651"/>
            <a:ext cx="4214719" cy="1943661"/>
          </a:xfrm>
          <a:prstGeom prst="rect">
            <a:avLst/>
          </a:prstGeom>
        </p:spPr>
      </p:pic>
    </p:spTree>
    <p:extLst>
      <p:ext uri="{BB962C8B-B14F-4D97-AF65-F5344CB8AC3E}">
        <p14:creationId xmlns:p14="http://schemas.microsoft.com/office/powerpoint/2010/main" val="352534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410455" y="1602976"/>
            <a:ext cx="5134980" cy="2213476"/>
          </a:xfrm>
        </p:spPr>
        <p:txBody>
          <a:bodyPr anchor="t">
            <a:normAutofit lnSpcReduction="10000"/>
          </a:bodyPr>
          <a:lstStyle/>
          <a:p>
            <a:r>
              <a:rPr lang="en-US" dirty="0">
                <a:solidFill>
                  <a:schemeClr val="tx2"/>
                </a:solidFill>
                <a:ea typeface="Nunito Light" charset="0"/>
                <a:cs typeface="Nunito Light" charset="0"/>
              </a:rPr>
              <a:t>What impact has the </a:t>
            </a:r>
            <a:r>
              <a:rPr lang="en-US" dirty="0" err="1">
                <a:solidFill>
                  <a:schemeClr val="tx2"/>
                </a:solidFill>
                <a:ea typeface="Nunito Light" charset="0"/>
                <a:cs typeface="Nunito Light" charset="0"/>
              </a:rPr>
              <a:t>PlanFirst</a:t>
            </a:r>
            <a:r>
              <a:rPr lang="en-US" dirty="0">
                <a:solidFill>
                  <a:schemeClr val="tx2"/>
                </a:solidFill>
                <a:ea typeface="Nunito Light" charset="0"/>
                <a:cs typeface="Nunito Light" charset="0"/>
              </a:rPr>
              <a:t> designation had on </a:t>
            </a:r>
            <a:r>
              <a:rPr lang="en-US" b="1" dirty="0">
                <a:solidFill>
                  <a:schemeClr val="tx2"/>
                </a:solidFill>
                <a:ea typeface="Nunito Light" charset="0"/>
                <a:cs typeface="Nunito Light" charset="0"/>
              </a:rPr>
              <a:t>your</a:t>
            </a:r>
            <a:r>
              <a:rPr lang="en-US" dirty="0">
                <a:solidFill>
                  <a:schemeClr val="tx2"/>
                </a:solidFill>
                <a:ea typeface="Nunito Light" charset="0"/>
                <a:cs typeface="Nunito Light" charset="0"/>
              </a:rPr>
              <a:t> community?</a:t>
            </a:r>
          </a:p>
          <a:p>
            <a:r>
              <a:rPr lang="en-US" dirty="0">
                <a:solidFill>
                  <a:schemeClr val="tx2"/>
                </a:solidFill>
              </a:rPr>
              <a:t>Has it served a role in educating your leaders and citizens?</a:t>
            </a:r>
          </a:p>
          <a:p>
            <a:r>
              <a:rPr lang="en-US" dirty="0">
                <a:solidFill>
                  <a:schemeClr val="tx2"/>
                </a:solidFill>
              </a:rPr>
              <a:t>Have you pursued </a:t>
            </a:r>
            <a:r>
              <a:rPr lang="en-US" dirty="0" err="1">
                <a:solidFill>
                  <a:schemeClr val="tx2"/>
                </a:solidFill>
              </a:rPr>
              <a:t>PlanFirst</a:t>
            </a:r>
            <a:r>
              <a:rPr lang="en-US" dirty="0">
                <a:solidFill>
                  <a:schemeClr val="tx2"/>
                </a:solidFill>
              </a:rPr>
              <a:t> incentives? </a:t>
            </a:r>
          </a:p>
          <a:p>
            <a:r>
              <a:rPr lang="en-US" dirty="0">
                <a:solidFill>
                  <a:schemeClr val="tx2"/>
                </a:solidFill>
              </a:rPr>
              <a:t>Has your Comp Plan been impacted by </a:t>
            </a:r>
            <a:r>
              <a:rPr lang="en-US" dirty="0" err="1">
                <a:solidFill>
                  <a:schemeClr val="tx2"/>
                </a:solidFill>
              </a:rPr>
              <a:t>PlanFirst</a:t>
            </a:r>
            <a:r>
              <a:rPr lang="en-US" dirty="0">
                <a:solidFill>
                  <a:schemeClr val="tx2"/>
                </a:solidFill>
              </a:rPr>
              <a:t>?</a:t>
            </a:r>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dirty="0"/>
              <a:t>Indicator: Impact</a:t>
            </a:r>
          </a:p>
        </p:txBody>
      </p:sp>
      <p:sp>
        <p:nvSpPr>
          <p:cNvPr id="9" name="TextBox 8">
            <a:extLst>
              <a:ext uri="{FF2B5EF4-FFF2-40B4-BE49-F238E27FC236}">
                <a16:creationId xmlns:a16="http://schemas.microsoft.com/office/drawing/2014/main" id="{D9D7CE66-671E-4FE7-ACFB-17E761B40E97}"/>
              </a:ext>
            </a:extLst>
          </p:cNvPr>
          <p:cNvSpPr txBox="1"/>
          <p:nvPr/>
        </p:nvSpPr>
        <p:spPr>
          <a:xfrm>
            <a:off x="6500918" y="4911976"/>
            <a:ext cx="2084471" cy="230832"/>
          </a:xfrm>
          <a:prstGeom prst="rect">
            <a:avLst/>
          </a:prstGeom>
          <a:noFill/>
        </p:spPr>
        <p:txBody>
          <a:bodyPr wrap="square" rtlCol="0">
            <a:spAutoFit/>
          </a:bodyPr>
          <a:lstStyle/>
          <a:p>
            <a:r>
              <a:rPr lang="en-US" sz="900"/>
              <a:t>Amphitheater in Woodstock City Park </a:t>
            </a:r>
          </a:p>
        </p:txBody>
      </p:sp>
      <p:pic>
        <p:nvPicPr>
          <p:cNvPr id="4" name="Picture 3">
            <a:extLst>
              <a:ext uri="{FF2B5EF4-FFF2-40B4-BE49-F238E27FC236}">
                <a16:creationId xmlns:a16="http://schemas.microsoft.com/office/drawing/2014/main" id="{B4456D9D-3901-6668-DA52-3864FA4D587A}"/>
              </a:ext>
            </a:extLst>
          </p:cNvPr>
          <p:cNvPicPr>
            <a:picLocks noChangeAspect="1"/>
          </p:cNvPicPr>
          <p:nvPr/>
        </p:nvPicPr>
        <p:blipFill>
          <a:blip r:embed="rId3"/>
          <a:stretch>
            <a:fillRect/>
          </a:stretch>
        </p:blipFill>
        <p:spPr>
          <a:xfrm>
            <a:off x="5545435" y="815074"/>
            <a:ext cx="2843738" cy="3789280"/>
          </a:xfrm>
          <a:prstGeom prst="rect">
            <a:avLst/>
          </a:prstGeom>
        </p:spPr>
      </p:pic>
    </p:spTree>
    <p:extLst>
      <p:ext uri="{BB962C8B-B14F-4D97-AF65-F5344CB8AC3E}">
        <p14:creationId xmlns:p14="http://schemas.microsoft.com/office/powerpoint/2010/main" val="1088010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5FF9C2-8A97-460B-97AA-9151CE555E12}"/>
              </a:ext>
            </a:extLst>
          </p:cNvPr>
          <p:cNvSpPr>
            <a:spLocks noGrp="1"/>
          </p:cNvSpPr>
          <p:nvPr>
            <p:ph type="body" sz="quarter" idx="13"/>
          </p:nvPr>
        </p:nvSpPr>
        <p:spPr/>
        <p:txBody>
          <a:bodyPr/>
          <a:lstStyle/>
          <a:p>
            <a:r>
              <a:rPr lang="en-US" dirty="0"/>
              <a:t>Answer the question completely. </a:t>
            </a:r>
          </a:p>
        </p:txBody>
      </p:sp>
    </p:spTree>
    <p:extLst>
      <p:ext uri="{BB962C8B-B14F-4D97-AF65-F5344CB8AC3E}">
        <p14:creationId xmlns:p14="http://schemas.microsoft.com/office/powerpoint/2010/main" val="1690025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a:xfrm>
            <a:off x="658366" y="2142323"/>
            <a:ext cx="8034077" cy="810429"/>
          </a:xfrm>
        </p:spPr>
        <p:txBody>
          <a:bodyPr>
            <a:normAutofit/>
          </a:bodyPr>
          <a:lstStyle/>
          <a:p>
            <a:r>
              <a:rPr lang="en-US" sz="3500" dirty="0"/>
              <a:t>Question E: Indicator Leadership</a:t>
            </a:r>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a:xfrm>
            <a:off x="658367" y="3771897"/>
            <a:ext cx="7685533" cy="2177894"/>
          </a:xfrm>
        </p:spPr>
        <p:txBody>
          <a:bodyPr>
            <a:normAutofit/>
          </a:bodyPr>
          <a:lstStyle/>
          <a:p>
            <a:r>
              <a:rPr lang="en-US" dirty="0"/>
              <a:t>E. </a:t>
            </a:r>
            <a:r>
              <a:rPr lang="en-US" dirty="0">
                <a:solidFill>
                  <a:schemeClr val="accent4"/>
                </a:solidFill>
              </a:rPr>
              <a:t>Describe your staffing arrangement (local government staff or contracted relationship) for handling community planning issues.</a:t>
            </a:r>
            <a:r>
              <a:rPr lang="en-US" dirty="0"/>
              <a:t> </a:t>
            </a:r>
            <a:r>
              <a:rPr lang="en-US" dirty="0">
                <a:solidFill>
                  <a:srgbClr val="0070C0"/>
                </a:solidFill>
              </a:rPr>
              <a:t>Explain why that is the most appropriate arrangement for your community dynamics. </a:t>
            </a:r>
            <a:r>
              <a:rPr lang="en-US" dirty="0">
                <a:solidFill>
                  <a:schemeClr val="accent1"/>
                </a:solidFill>
              </a:rPr>
              <a:t>Include the number of staff devoted to planning, staff qualifications, continuing education, and organizational structure. </a:t>
            </a:r>
          </a:p>
        </p:txBody>
      </p:sp>
    </p:spTree>
    <p:extLst>
      <p:ext uri="{BB962C8B-B14F-4D97-AF65-F5344CB8AC3E}">
        <p14:creationId xmlns:p14="http://schemas.microsoft.com/office/powerpoint/2010/main" val="222156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a:xfrm>
            <a:off x="496831" y="908214"/>
            <a:ext cx="2686811" cy="2428875"/>
          </a:xfrm>
        </p:spPr>
        <p:txBody>
          <a:bodyPr anchor="ctr"/>
          <a:lstStyle/>
          <a:p>
            <a:r>
              <a:rPr lang="en-US" dirty="0"/>
              <a:t>What is </a:t>
            </a:r>
            <a:r>
              <a:rPr lang="en-US" dirty="0" err="1"/>
              <a:t>PlanFirst</a:t>
            </a:r>
            <a:r>
              <a:rPr lang="en-US" dirty="0"/>
              <a:t> ?</a:t>
            </a:r>
          </a:p>
        </p:txBody>
      </p:sp>
      <p:pic>
        <p:nvPicPr>
          <p:cNvPr id="9" name="Picture Placeholder 8" descr="A picture containing sky, outdoor, mountain, nature&#10;&#10;Description automatically generated">
            <a:extLst>
              <a:ext uri="{FF2B5EF4-FFF2-40B4-BE49-F238E27FC236}">
                <a16:creationId xmlns:a16="http://schemas.microsoft.com/office/drawing/2014/main" id="{8CD7BBF1-4051-4E8D-94FD-E6DD053F34A3}"/>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3" name="Picture Placeholder 12" descr="A picture containing tree, outdoor, sky, nature&#10;&#10;Description automatically generated">
            <a:extLst>
              <a:ext uri="{FF2B5EF4-FFF2-40B4-BE49-F238E27FC236}">
                <a16:creationId xmlns:a16="http://schemas.microsoft.com/office/drawing/2014/main" id="{ABABBF99-BC3B-4080-9547-516A6D290658}"/>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1" name="Picture Placeholder 10" descr="A picture containing tree, outdoor, sky, nature&#10;&#10;Description automatically generated">
            <a:extLst>
              <a:ext uri="{FF2B5EF4-FFF2-40B4-BE49-F238E27FC236}">
                <a16:creationId xmlns:a16="http://schemas.microsoft.com/office/drawing/2014/main" id="{C9B4403C-4AE6-4506-9DE4-DCE02424F284}"/>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5" name="Picture Placeholder 14" descr="A picture containing sky, outdoor, mountain, nature&#10;&#10;Description automatically generated">
            <a:extLst>
              <a:ext uri="{FF2B5EF4-FFF2-40B4-BE49-F238E27FC236}">
                <a16:creationId xmlns:a16="http://schemas.microsoft.com/office/drawing/2014/main" id="{E7054729-2C89-466D-8F5F-2DBF089657E9}"/>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9" name="Picture Placeholder 18" descr="A picture containing sky, outdoor, mountain, nature&#10;&#10;Description automatically generated">
            <a:extLst>
              <a:ext uri="{FF2B5EF4-FFF2-40B4-BE49-F238E27FC236}">
                <a16:creationId xmlns:a16="http://schemas.microsoft.com/office/drawing/2014/main" id="{B877A075-F7CE-4476-A10E-FD959C757050}"/>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l="15359" r="15359"/>
          <a:stretch>
            <a:fillRect/>
          </a:stretch>
        </p:blipFill>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Add-in 5" title="Mentimeter - Interactive Presentations">
                <a:extLst>
                  <a:ext uri="{FF2B5EF4-FFF2-40B4-BE49-F238E27FC236}">
                    <a16:creationId xmlns:a16="http://schemas.microsoft.com/office/drawing/2014/main" id="{FED20DDA-ADF3-09C0-3270-702D1C8ABA19}"/>
                  </a:ext>
                </a:extLst>
              </p:cNvPr>
              <p:cNvGraphicFramePr>
                <a:graphicFrameLocks noGrp="1"/>
              </p:cNvGraphicFramePr>
              <p:nvPr>
                <p:extLst>
                  <p:ext uri="{D42A27DB-BD31-4B8C-83A1-F6EECF244321}">
                    <p14:modId xmlns:p14="http://schemas.microsoft.com/office/powerpoint/2010/main" val="1287789810"/>
                  </p:ext>
                </p:extLst>
              </p:nvPr>
            </p:nvGraphicFramePr>
            <p:xfrm>
              <a:off x="285750" y="265814"/>
              <a:ext cx="8496743" cy="6315739"/>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6" name="Add-in 5" title="Mentimeter - Interactive Presentations">
                <a:extLst>
                  <a:ext uri="{FF2B5EF4-FFF2-40B4-BE49-F238E27FC236}">
                    <a16:creationId xmlns:a16="http://schemas.microsoft.com/office/drawing/2014/main" id="{FED20DDA-ADF3-09C0-3270-702D1C8ABA19}"/>
                  </a:ext>
                </a:extLst>
              </p:cNvPr>
              <p:cNvPicPr>
                <a:picLocks noGrp="1" noRot="1" noChangeAspect="1" noMove="1" noResize="1" noEditPoints="1" noAdjustHandles="1" noChangeArrowheads="1" noChangeShapeType="1"/>
              </p:cNvPicPr>
              <p:nvPr/>
            </p:nvPicPr>
            <p:blipFill>
              <a:blip r:embed="rId6"/>
              <a:stretch>
                <a:fillRect/>
              </a:stretch>
            </p:blipFill>
            <p:spPr>
              <a:xfrm>
                <a:off x="285750" y="265814"/>
                <a:ext cx="8496743" cy="6315739"/>
              </a:xfrm>
              <a:prstGeom prst="rect">
                <a:avLst/>
              </a:prstGeom>
            </p:spPr>
          </p:pic>
        </mc:Fallback>
      </mc:AlternateContent>
    </p:spTree>
    <p:extLst>
      <p:ext uri="{BB962C8B-B14F-4D97-AF65-F5344CB8AC3E}">
        <p14:creationId xmlns:p14="http://schemas.microsoft.com/office/powerpoint/2010/main" val="2187695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28649" y="2208508"/>
            <a:ext cx="7871269" cy="2588082"/>
          </a:xfrm>
        </p:spPr>
        <p:txBody>
          <a:bodyPr anchor="t">
            <a:normAutofit/>
          </a:bodyPr>
          <a:lstStyle/>
          <a:p>
            <a:pPr marL="0" indent="0">
              <a:buNone/>
            </a:pPr>
            <a:r>
              <a:rPr lang="en-US" sz="2800" dirty="0">
                <a:solidFill>
                  <a:schemeClr val="tx2"/>
                </a:solidFill>
                <a:ea typeface="Nunito Light" charset="0"/>
                <a:cs typeface="Nunito Light" charset="0"/>
              </a:rPr>
              <a:t>I All Reviewers </a:t>
            </a:r>
          </a:p>
          <a:p>
            <a:pPr marL="0" indent="0">
              <a:lnSpc>
                <a:spcPct val="115000"/>
              </a:lnSpc>
              <a:spcBef>
                <a:spcPts val="0"/>
              </a:spcBef>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Since your initial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PlanFirst</a:t>
            </a:r>
            <a:r>
              <a:rPr lang="en-US" sz="1800" dirty="0">
                <a:effectLst/>
                <a:latin typeface="Arial" panose="020B0604020202020204" pitchFamily="34" charset="0"/>
                <a:ea typeface="Calibri" panose="020F0502020204030204" pitchFamily="34" charset="0"/>
                <a:cs typeface="Times New Roman" panose="02020603050405020304" pitchFamily="18" charset="0"/>
              </a:rPr>
              <a:t> designation, has your community applied for any of the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PlanFirst</a:t>
            </a:r>
            <a:r>
              <a:rPr lang="en-US" sz="1800" dirty="0">
                <a:effectLst/>
                <a:latin typeface="Arial" panose="020B0604020202020204" pitchFamily="34" charset="0"/>
                <a:ea typeface="Calibri" panose="020F0502020204030204" pitchFamily="34" charset="0"/>
                <a:cs typeface="Times New Roman" panose="02020603050405020304" pitchFamily="18" charset="0"/>
              </a:rPr>
              <a:t> incentives? Those incentives include: the HUD Community Block Grant program (CDBG), the Employment Incentive Program (EIP), the Redevelopment Fund Program (RDF), the Downtown Development Fund Program (DDRLF), and/or the Georgia Environmental Finance Authority (GEFA) state loans.</a:t>
            </a: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Lowest scoring question (2023)</a:t>
            </a:r>
          </a:p>
        </p:txBody>
      </p:sp>
    </p:spTree>
    <p:extLst>
      <p:ext uri="{BB962C8B-B14F-4D97-AF65-F5344CB8AC3E}">
        <p14:creationId xmlns:p14="http://schemas.microsoft.com/office/powerpoint/2010/main" val="3927092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28650" y="2208507"/>
            <a:ext cx="3737610" cy="3731917"/>
          </a:xfrm>
        </p:spPr>
        <p:txBody>
          <a:bodyPr anchor="t">
            <a:normAutofit fontScale="85000" lnSpcReduction="20000"/>
          </a:bodyPr>
          <a:lstStyle/>
          <a:p>
            <a:pPr marL="0" indent="0">
              <a:buNone/>
            </a:pPr>
            <a:r>
              <a:rPr lang="en-US" sz="2800" dirty="0">
                <a:solidFill>
                  <a:schemeClr val="tx2"/>
                </a:solidFill>
                <a:ea typeface="Nunito Light" charset="0"/>
                <a:cs typeface="Nunito Light" charset="0"/>
              </a:rPr>
              <a:t>A (PRG reviewers) </a:t>
            </a:r>
          </a:p>
          <a:p>
            <a:pPr marL="0" marR="0" algn="just">
              <a:lnSpc>
                <a:spcPct val="115000"/>
              </a:lnSpc>
              <a:spcBef>
                <a:spcPts val="0"/>
              </a:spcBef>
              <a:spcAft>
                <a:spcPts val="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A.</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Since your initial </a:t>
            </a:r>
            <a:r>
              <a:rPr lang="en-US" sz="1800" u="sng" dirty="0" err="1">
                <a:effectLst/>
                <a:latin typeface="Arial" panose="020B0604020202020204" pitchFamily="34" charset="0"/>
                <a:ea typeface="Calibri" panose="020F0502020204030204" pitchFamily="34" charset="0"/>
                <a:cs typeface="Times New Roman" panose="02020603050405020304" pitchFamily="18" charset="0"/>
              </a:rPr>
              <a:t>PlanFirst</a:t>
            </a:r>
            <a:r>
              <a:rPr lang="en-US" sz="1800" u="sng" dirty="0">
                <a:effectLst/>
                <a:latin typeface="Arial" panose="020B0604020202020204" pitchFamily="34" charset="0"/>
                <a:ea typeface="Calibri" panose="020F0502020204030204" pitchFamily="34" charset="0"/>
                <a:cs typeface="Times New Roman" panose="02020603050405020304" pitchFamily="18" charset="0"/>
              </a:rPr>
              <a:t> designation</a:t>
            </a:r>
            <a:r>
              <a:rPr lang="en-US" sz="1800" dirty="0">
                <a:effectLst/>
                <a:latin typeface="Arial" panose="020B0604020202020204" pitchFamily="34" charset="0"/>
                <a:ea typeface="Calibri" panose="020F0502020204030204" pitchFamily="34" charset="0"/>
                <a:cs typeface="Times New Roman" panose="02020603050405020304" pitchFamily="18" charset="0"/>
              </a:rPr>
              <a:t>, demonstrate how your Goals and Vision Element continues to push your community to strive for planning excellence. In particular, focus your response on your local leadership’s work towards ambitious goals. For example, show how goals continue to influence decisions made by local leadership, and how community organizations and other partners continue to support goals stated in your Local Comprehensive Plan. Give examples of how your local leadership and your community supports and endorses your goals.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endParaRPr lang="en-US" dirty="0"/>
          </a:p>
        </p:txBody>
      </p:sp>
      <p:sp>
        <p:nvSpPr>
          <p:cNvPr id="3" name="Content Placeholder 2">
            <a:extLst>
              <a:ext uri="{FF2B5EF4-FFF2-40B4-BE49-F238E27FC236}">
                <a16:creationId xmlns:a16="http://schemas.microsoft.com/office/drawing/2014/main" id="{00738815-3E2D-4F09-8681-EE068A83AA53}"/>
              </a:ext>
            </a:extLst>
          </p:cNvPr>
          <p:cNvSpPr>
            <a:spLocks noGrp="1"/>
          </p:cNvSpPr>
          <p:nvPr>
            <p:ph sz="half" idx="2"/>
          </p:nvPr>
        </p:nvSpPr>
        <p:spPr>
          <a:xfrm>
            <a:off x="4777743" y="2208507"/>
            <a:ext cx="3737609" cy="3969871"/>
          </a:xfrm>
        </p:spPr>
        <p:txBody>
          <a:bodyPr anchor="t">
            <a:normAutofit fontScale="92500" lnSpcReduction="20000"/>
          </a:bodyPr>
          <a:lstStyle/>
          <a:p>
            <a:pPr marL="0" indent="0">
              <a:buNone/>
            </a:pPr>
            <a:r>
              <a:rPr lang="en-US" sz="2800" dirty="0">
                <a:solidFill>
                  <a:schemeClr val="tx2"/>
                </a:solidFill>
                <a:ea typeface="Nunito Light" charset="0"/>
                <a:cs typeface="Nunito Light" charset="0"/>
              </a:rPr>
              <a:t>J (Regional reps/communities reviewers)</a:t>
            </a:r>
          </a:p>
          <a:p>
            <a:pPr marL="0" marR="0" algn="just">
              <a:lnSpc>
                <a:spcPct val="115000"/>
              </a:lnSpc>
              <a:spcBef>
                <a:spcPts val="0"/>
              </a:spcBef>
              <a:spcAft>
                <a:spcPts val="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J.</a:t>
            </a:r>
            <a:r>
              <a:rPr lang="en-US" sz="1800" dirty="0">
                <a:effectLst/>
                <a:latin typeface="Arial" panose="020B0604020202020204" pitchFamily="34" charset="0"/>
                <a:ea typeface="Calibri" panose="020F0502020204030204" pitchFamily="34" charset="0"/>
                <a:cs typeface="Times New Roman" panose="02020603050405020304" pitchFamily="18" charset="0"/>
              </a:rPr>
              <a:t> Since your initial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PlanFirst</a:t>
            </a:r>
            <a:r>
              <a:rPr lang="en-US" sz="1800" dirty="0">
                <a:effectLst/>
                <a:latin typeface="Arial" panose="020B0604020202020204" pitchFamily="34" charset="0"/>
                <a:ea typeface="Calibri" panose="020F0502020204030204" pitchFamily="34" charset="0"/>
                <a:cs typeface="Times New Roman" panose="02020603050405020304" pitchFamily="18" charset="0"/>
              </a:rPr>
              <a:t> designation, give three examples how you and your leadership have publicly promoted the Local Comprehensive Plan fostering local access to the Plan by making it generally available to your community. (In addition, if your Local Comprehensive Plan is on your community’s website, please provide the website URL.)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Second lowest scoring questions (2023)</a:t>
            </a:r>
          </a:p>
        </p:txBody>
      </p:sp>
    </p:spTree>
    <p:extLst>
      <p:ext uri="{BB962C8B-B14F-4D97-AF65-F5344CB8AC3E}">
        <p14:creationId xmlns:p14="http://schemas.microsoft.com/office/powerpoint/2010/main" val="547246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sz="2800" kern="1200">
                <a:solidFill>
                  <a:schemeClr val="bg1"/>
                </a:solidFill>
                <a:latin typeface="+mj-lt"/>
                <a:ea typeface="+mj-ea"/>
                <a:cs typeface="+mj-cs"/>
              </a:rPr>
              <a:t>Lowest scored answers of Question A (PRG):</a:t>
            </a:r>
          </a:p>
        </p:txBody>
      </p:sp>
      <p:pic>
        <p:nvPicPr>
          <p:cNvPr id="12" name="Picture 11">
            <a:extLst>
              <a:ext uri="{FF2B5EF4-FFF2-40B4-BE49-F238E27FC236}">
                <a16:creationId xmlns:a16="http://schemas.microsoft.com/office/drawing/2014/main" id="{F2F37060-FA45-B1C4-3B41-8096FED00077}"/>
              </a:ext>
            </a:extLst>
          </p:cNvPr>
          <p:cNvPicPr>
            <a:picLocks noChangeAspect="1"/>
          </p:cNvPicPr>
          <p:nvPr/>
        </p:nvPicPr>
        <p:blipFill>
          <a:blip r:embed="rId3"/>
          <a:stretch>
            <a:fillRect/>
          </a:stretch>
        </p:blipFill>
        <p:spPr>
          <a:xfrm>
            <a:off x="482600" y="2543272"/>
            <a:ext cx="8178799" cy="2658109"/>
          </a:xfrm>
          <a:prstGeom prst="rect">
            <a:avLst/>
          </a:prstGeom>
        </p:spPr>
      </p:pic>
    </p:spTree>
    <p:extLst>
      <p:ext uri="{BB962C8B-B14F-4D97-AF65-F5344CB8AC3E}">
        <p14:creationId xmlns:p14="http://schemas.microsoft.com/office/powerpoint/2010/main" val="169696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5" y="412833"/>
            <a:ext cx="7871270" cy="1142048"/>
          </a:xfrm>
        </p:spPr>
        <p:txBody>
          <a:bodyPr/>
          <a:lstStyle/>
          <a:p>
            <a:r>
              <a:rPr lang="en-US" dirty="0"/>
              <a:t>Lowest scored answers of Question J (external):</a:t>
            </a:r>
          </a:p>
        </p:txBody>
      </p:sp>
      <p:pic>
        <p:nvPicPr>
          <p:cNvPr id="8" name="Picture 7">
            <a:extLst>
              <a:ext uri="{FF2B5EF4-FFF2-40B4-BE49-F238E27FC236}">
                <a16:creationId xmlns:a16="http://schemas.microsoft.com/office/drawing/2014/main" id="{630CE76B-7052-4DD7-AB4A-F216CD3B95DD}"/>
              </a:ext>
            </a:extLst>
          </p:cNvPr>
          <p:cNvPicPr>
            <a:picLocks noChangeAspect="1"/>
          </p:cNvPicPr>
          <p:nvPr/>
        </p:nvPicPr>
        <p:blipFill>
          <a:blip r:embed="rId3"/>
          <a:stretch>
            <a:fillRect/>
          </a:stretch>
        </p:blipFill>
        <p:spPr>
          <a:xfrm>
            <a:off x="1173207" y="1554881"/>
            <a:ext cx="6797585" cy="4914900"/>
          </a:xfrm>
          <a:prstGeom prst="rect">
            <a:avLst/>
          </a:prstGeom>
        </p:spPr>
      </p:pic>
    </p:spTree>
    <p:extLst>
      <p:ext uri="{BB962C8B-B14F-4D97-AF65-F5344CB8AC3E}">
        <p14:creationId xmlns:p14="http://schemas.microsoft.com/office/powerpoint/2010/main" val="1418549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4869357-7C82-CE22-7878-09D5E41CCD1F}"/>
              </a:ext>
            </a:extLst>
          </p:cNvPr>
          <p:cNvSpPr txBox="1"/>
          <p:nvPr/>
        </p:nvSpPr>
        <p:spPr>
          <a:xfrm>
            <a:off x="432093" y="474345"/>
            <a:ext cx="8259261" cy="5863144"/>
          </a:xfrm>
          <a:prstGeom prst="rect">
            <a:avLst/>
          </a:prstGeom>
          <a:noFill/>
        </p:spPr>
        <p:txBody>
          <a:bodyPr wrap="square" rtlCol="0">
            <a:spAutoFit/>
          </a:bodyPr>
          <a:lstStyle/>
          <a:p>
            <a:r>
              <a:rPr lang="en-US" sz="1700" dirty="0"/>
              <a:t>Since our </a:t>
            </a:r>
            <a:r>
              <a:rPr lang="en-US" sz="1700" dirty="0" err="1"/>
              <a:t>PlanFirst</a:t>
            </a:r>
            <a:r>
              <a:rPr lang="en-US" sz="1700" dirty="0"/>
              <a:t> designation, the city has done a complete restructuring of the planning and development departments. The city has an almost entirely new team. Previously, our building inspector was also our zoning administrator and oversaw the planning commission. In 2022, the Community Development Director hired a full-time Main Street Manager and took on the role of city planner and zoning administrator, in addition to Economic Development. The city then created a new City Marshal department. The City Marshal oversees a Code Enforcement officer. Together they do inspections, code enforcement, permitting and plan reviews. The three staff members work together closely with the fire marshal on all permitting applications. The Community Development Director now oversees economic development, the Planning Commission, and handles all zoning requests and annexations. The planning commission also has three of five new commissioners. All of the Planning Commission has completed the required GMA planning training. These changes have been very positive. Together, these new team members have created synergy in the planning and development departments. They have streamlined all processes, developed new protocols, and updated all forms and applications. This has helped to keep all staff members accountable to each other and the citizens. As our city has seen growth and plans to continue to grow, having a smoother process, new protocols, and friendly faces will make it easier for the staff to serve its citizens. All staff and commissioners are dedicated to planning training and working to learn innovative ways to complete projects. Some of the aforementioned updated forms can be founds by clicking the following links:</a:t>
            </a:r>
            <a:r>
              <a:rPr lang="en-US" dirty="0"/>
              <a:t> </a:t>
            </a:r>
          </a:p>
        </p:txBody>
      </p:sp>
      <p:sp>
        <p:nvSpPr>
          <p:cNvPr id="3" name="Rectangle 2">
            <a:extLst>
              <a:ext uri="{FF2B5EF4-FFF2-40B4-BE49-F238E27FC236}">
                <a16:creationId xmlns:a16="http://schemas.microsoft.com/office/drawing/2014/main" id="{2472810E-8166-48AD-AE10-056A17CD51F3}"/>
              </a:ext>
            </a:extLst>
          </p:cNvPr>
          <p:cNvSpPr/>
          <p:nvPr/>
        </p:nvSpPr>
        <p:spPr>
          <a:xfrm>
            <a:off x="37850" y="138457"/>
            <a:ext cx="9047746" cy="477054"/>
          </a:xfrm>
          <a:prstGeom prst="rect">
            <a:avLst/>
          </a:prstGeom>
        </p:spPr>
        <p:txBody>
          <a:bodyPr wrap="square" anchor="ctr">
            <a:spAutoFit/>
          </a:bodyPr>
          <a:lstStyle/>
          <a:p>
            <a:pPr algn="ctr"/>
            <a:r>
              <a:rPr lang="en-US" sz="2500" dirty="0">
                <a:solidFill>
                  <a:schemeClr val="accent4"/>
                </a:solidFill>
                <a:latin typeface="Arial Black" panose="020B0A04020102020204" pitchFamily="34" charset="0"/>
                <a:ea typeface="Nunito" charset="0"/>
                <a:cs typeface="Nunito" charset="0"/>
              </a:rPr>
              <a:t> </a:t>
            </a:r>
            <a:r>
              <a:rPr lang="en-US" sz="2200" dirty="0">
                <a:solidFill>
                  <a:schemeClr val="accent4"/>
                </a:solidFill>
                <a:latin typeface="Arial Black" panose="020B0A04020102020204" pitchFamily="34" charset="0"/>
                <a:ea typeface="Nunito" charset="0"/>
                <a:cs typeface="Nunito" charset="0"/>
              </a:rPr>
              <a:t>Example of answer to question (B) with highest score</a:t>
            </a:r>
            <a:endParaRPr lang="en-US" sz="2200" dirty="0">
              <a:solidFill>
                <a:schemeClr val="accent4"/>
              </a:solidFill>
              <a:ea typeface="Nunito" charset="0"/>
              <a:cs typeface="Nunito" charset="0"/>
            </a:endParaRPr>
          </a:p>
        </p:txBody>
      </p:sp>
      <p:sp>
        <p:nvSpPr>
          <p:cNvPr id="4" name="Arrow: Right 3">
            <a:extLst>
              <a:ext uri="{FF2B5EF4-FFF2-40B4-BE49-F238E27FC236}">
                <a16:creationId xmlns:a16="http://schemas.microsoft.com/office/drawing/2014/main" id="{05D4F88F-54A2-8BED-7192-4372AAD433E3}"/>
              </a:ext>
            </a:extLst>
          </p:cNvPr>
          <p:cNvSpPr/>
          <p:nvPr/>
        </p:nvSpPr>
        <p:spPr>
          <a:xfrm rot="3522412">
            <a:off x="2955058" y="-93282"/>
            <a:ext cx="1005521" cy="367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21E943BC-97D7-11E6-EA13-A0DFDB084E3D}"/>
              </a:ext>
            </a:extLst>
          </p:cNvPr>
          <p:cNvSpPr/>
          <p:nvPr/>
        </p:nvSpPr>
        <p:spPr>
          <a:xfrm rot="3262216">
            <a:off x="2246133" y="4987859"/>
            <a:ext cx="1307804" cy="318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AF29494C-977D-9287-63FA-FDA046CEA64E}"/>
              </a:ext>
            </a:extLst>
          </p:cNvPr>
          <p:cNvSpPr/>
          <p:nvPr/>
        </p:nvSpPr>
        <p:spPr>
          <a:xfrm rot="3522412">
            <a:off x="3325984" y="718302"/>
            <a:ext cx="1005521" cy="367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0EF7F3CF-A81E-1E08-99D1-0AA7FC2CDC53}"/>
              </a:ext>
            </a:extLst>
          </p:cNvPr>
          <p:cNvSpPr/>
          <p:nvPr/>
        </p:nvSpPr>
        <p:spPr>
          <a:xfrm rot="3522412">
            <a:off x="845522" y="1768414"/>
            <a:ext cx="1005521" cy="367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3655A61A-9535-82C7-CD43-4A9B5F3C2F79}"/>
              </a:ext>
            </a:extLst>
          </p:cNvPr>
          <p:cNvSpPr/>
          <p:nvPr/>
        </p:nvSpPr>
        <p:spPr>
          <a:xfrm rot="3522412">
            <a:off x="2076065" y="2242650"/>
            <a:ext cx="1005521" cy="367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99636F1B-B90E-6DF3-345F-97DFBF551AF9}"/>
              </a:ext>
            </a:extLst>
          </p:cNvPr>
          <p:cNvSpPr/>
          <p:nvPr/>
        </p:nvSpPr>
        <p:spPr>
          <a:xfrm rot="3522412">
            <a:off x="624493" y="3105054"/>
            <a:ext cx="1005521" cy="367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15B6FCA6-9C6E-90CA-9DA3-D9040A9F7B7B}"/>
              </a:ext>
            </a:extLst>
          </p:cNvPr>
          <p:cNvSpPr/>
          <p:nvPr/>
        </p:nvSpPr>
        <p:spPr>
          <a:xfrm rot="3522412">
            <a:off x="3020952" y="3796605"/>
            <a:ext cx="1005521" cy="367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030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animBg="1"/>
      <p:bldP spid="12" grpId="0"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42366" y="2216259"/>
            <a:ext cx="2468880" cy="3733538"/>
          </a:xfrm>
        </p:spPr>
        <p:txBody>
          <a:bodyPr anchor="t">
            <a:normAutofit/>
          </a:bodyPr>
          <a:lstStyle/>
          <a:p>
            <a:pPr marL="0" indent="0">
              <a:buNone/>
            </a:pPr>
            <a:r>
              <a:rPr lang="en-US" sz="2800" dirty="0">
                <a:solidFill>
                  <a:schemeClr val="accent1"/>
                </a:solidFill>
                <a:ea typeface="Nunito Light" charset="0"/>
                <a:cs typeface="Nunito Light" charset="0"/>
              </a:rPr>
              <a:t>01</a:t>
            </a:r>
          </a:p>
          <a:p>
            <a:pPr marL="0" indent="0">
              <a:buNone/>
            </a:pPr>
            <a:r>
              <a:rPr lang="en-US" sz="1800" dirty="0">
                <a:solidFill>
                  <a:schemeClr val="tx2"/>
                </a:solidFill>
                <a:ea typeface="Nunito Light" charset="0"/>
                <a:cs typeface="Nunito Light" charset="0"/>
              </a:rPr>
              <a:t>Read the questions carefully and make sure you answer the question asked in its entirety. </a:t>
            </a:r>
          </a:p>
          <a:p>
            <a:endParaRPr lang="en-US" dirty="0"/>
          </a:p>
        </p:txBody>
      </p:sp>
      <p:sp>
        <p:nvSpPr>
          <p:cNvPr id="4" name="Content Placeholder 3">
            <a:extLst>
              <a:ext uri="{FF2B5EF4-FFF2-40B4-BE49-F238E27FC236}">
                <a16:creationId xmlns:a16="http://schemas.microsoft.com/office/drawing/2014/main" id="{5B0CC394-E59F-418C-9DDA-C31BDAF59FF1}"/>
              </a:ext>
            </a:extLst>
          </p:cNvPr>
          <p:cNvSpPr>
            <a:spLocks noGrp="1"/>
          </p:cNvSpPr>
          <p:nvPr>
            <p:ph sz="quarter" idx="18"/>
          </p:nvPr>
        </p:nvSpPr>
        <p:spPr>
          <a:xfrm>
            <a:off x="3340561" y="2216258"/>
            <a:ext cx="2468880" cy="3733538"/>
          </a:xfrm>
        </p:spPr>
        <p:txBody>
          <a:bodyPr anchor="t">
            <a:normAutofit/>
          </a:bodyPr>
          <a:lstStyle/>
          <a:p>
            <a:pPr marL="0" indent="0">
              <a:buNone/>
            </a:pPr>
            <a:r>
              <a:rPr lang="en-US" sz="2800" dirty="0">
                <a:solidFill>
                  <a:schemeClr val="accent4"/>
                </a:solidFill>
                <a:ea typeface="Nunito Light" charset="0"/>
                <a:cs typeface="Nunito Light" charset="0"/>
              </a:rPr>
              <a:t>02</a:t>
            </a:r>
          </a:p>
          <a:p>
            <a:pPr marL="0" indent="0">
              <a:buNone/>
            </a:pPr>
            <a:r>
              <a:rPr lang="en-US" sz="1800" dirty="0">
                <a:solidFill>
                  <a:schemeClr val="tx2"/>
                </a:solidFill>
                <a:ea typeface="Nunito Light" charset="0"/>
                <a:cs typeface="Nunito Light" charset="0"/>
              </a:rPr>
              <a:t>Remember-this is about the Comprehensive Plan, not any other strategic plan, like an area plan, or corridor study.</a:t>
            </a:r>
          </a:p>
          <a:p>
            <a:endParaRPr lang="en-US" dirty="0"/>
          </a:p>
        </p:txBody>
      </p:sp>
      <p:sp>
        <p:nvSpPr>
          <p:cNvPr id="5" name="Content Placeholder 4">
            <a:extLst>
              <a:ext uri="{FF2B5EF4-FFF2-40B4-BE49-F238E27FC236}">
                <a16:creationId xmlns:a16="http://schemas.microsoft.com/office/drawing/2014/main" id="{0104C7AA-BACC-43AC-82A0-790AD7FD2FC0}"/>
              </a:ext>
            </a:extLst>
          </p:cNvPr>
          <p:cNvSpPr>
            <a:spLocks noGrp="1"/>
          </p:cNvSpPr>
          <p:nvPr>
            <p:ph sz="quarter" idx="19"/>
          </p:nvPr>
        </p:nvSpPr>
        <p:spPr>
          <a:xfrm>
            <a:off x="6038755" y="2216258"/>
            <a:ext cx="2468880" cy="3733538"/>
          </a:xfrm>
        </p:spPr>
        <p:txBody>
          <a:bodyPr anchor="t">
            <a:normAutofit/>
          </a:bodyPr>
          <a:lstStyle/>
          <a:p>
            <a:pPr marL="0" indent="0">
              <a:buNone/>
            </a:pPr>
            <a:r>
              <a:rPr lang="en-US" sz="2800" b="1" dirty="0">
                <a:solidFill>
                  <a:schemeClr val="accent2"/>
                </a:solidFill>
                <a:ea typeface="Nunito Light" charset="0"/>
                <a:cs typeface="Nunito Light" charset="0"/>
              </a:rPr>
              <a:t>03</a:t>
            </a:r>
          </a:p>
          <a:p>
            <a:pPr marL="0" indent="0">
              <a:buNone/>
            </a:pPr>
            <a:r>
              <a:rPr lang="en-US" sz="1800" dirty="0">
                <a:solidFill>
                  <a:schemeClr val="tx2"/>
                </a:solidFill>
                <a:ea typeface="Nunito Light" charset="0"/>
                <a:cs typeface="Nunito Light" charset="0"/>
              </a:rPr>
              <a:t>Reference the plan with the correct section, date of the plan, and page number.</a:t>
            </a:r>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p:txBody>
          <a:bodyPr/>
          <a:lstStyle/>
          <a:p>
            <a:r>
              <a:rPr lang="en-US" dirty="0"/>
              <a:t>Tips and tricks</a:t>
            </a:r>
          </a:p>
        </p:txBody>
      </p:sp>
    </p:spTree>
    <p:extLst>
      <p:ext uri="{BB962C8B-B14F-4D97-AF65-F5344CB8AC3E}">
        <p14:creationId xmlns:p14="http://schemas.microsoft.com/office/powerpoint/2010/main" val="63211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42366" y="2216259"/>
            <a:ext cx="2468880" cy="3733538"/>
          </a:xfrm>
        </p:spPr>
        <p:txBody>
          <a:bodyPr anchor="t">
            <a:normAutofit/>
          </a:bodyPr>
          <a:lstStyle/>
          <a:p>
            <a:pPr marL="0" indent="0">
              <a:buNone/>
            </a:pPr>
            <a:r>
              <a:rPr lang="en-US" sz="2800" b="1" dirty="0">
                <a:solidFill>
                  <a:schemeClr val="accent3"/>
                </a:solidFill>
                <a:ea typeface="Nunito Light" charset="0"/>
                <a:cs typeface="Nunito Light" charset="0"/>
              </a:rPr>
              <a:t>04</a:t>
            </a:r>
          </a:p>
          <a:p>
            <a:pPr marL="0" indent="0">
              <a:buNone/>
            </a:pPr>
            <a:r>
              <a:rPr lang="en-US" sz="1800" dirty="0">
                <a:solidFill>
                  <a:schemeClr val="tx2"/>
                </a:solidFill>
                <a:ea typeface="Nunito Light" charset="0"/>
                <a:cs typeface="Nunito Light" charset="0"/>
              </a:rPr>
              <a:t>Tell a complete story with pictures-in focus and clearly identified.</a:t>
            </a:r>
          </a:p>
          <a:p>
            <a:endParaRPr lang="en-US" dirty="0"/>
          </a:p>
        </p:txBody>
      </p:sp>
      <p:sp>
        <p:nvSpPr>
          <p:cNvPr id="5" name="Content Placeholder 4">
            <a:extLst>
              <a:ext uri="{FF2B5EF4-FFF2-40B4-BE49-F238E27FC236}">
                <a16:creationId xmlns:a16="http://schemas.microsoft.com/office/drawing/2014/main" id="{0104C7AA-BACC-43AC-82A0-790AD7FD2FC0}"/>
              </a:ext>
            </a:extLst>
          </p:cNvPr>
          <p:cNvSpPr>
            <a:spLocks noGrp="1"/>
          </p:cNvSpPr>
          <p:nvPr>
            <p:ph sz="quarter" idx="19"/>
          </p:nvPr>
        </p:nvSpPr>
        <p:spPr>
          <a:xfrm>
            <a:off x="4004064" y="2216259"/>
            <a:ext cx="2468880" cy="3733538"/>
          </a:xfrm>
        </p:spPr>
        <p:txBody>
          <a:bodyPr anchor="t">
            <a:normAutofit/>
          </a:bodyPr>
          <a:lstStyle/>
          <a:p>
            <a:pPr marL="0" indent="0">
              <a:buNone/>
            </a:pPr>
            <a:r>
              <a:rPr lang="en-US" sz="2800" dirty="0">
                <a:solidFill>
                  <a:schemeClr val="accent1"/>
                </a:solidFill>
                <a:ea typeface="Nunito Light" charset="0"/>
                <a:cs typeface="Nunito Light" charset="0"/>
              </a:rPr>
              <a:t>05</a:t>
            </a:r>
          </a:p>
          <a:p>
            <a:pPr marL="0" indent="0">
              <a:buNone/>
            </a:pPr>
            <a:r>
              <a:rPr lang="en-US" sz="1800" dirty="0">
                <a:solidFill>
                  <a:schemeClr val="tx2"/>
                </a:solidFill>
                <a:ea typeface="Nunito Light" charset="0"/>
                <a:cs typeface="Nunito Light" charset="0"/>
              </a:rPr>
              <a:t>Elaborate beyond yes or no answers, explain and be thoughtful and thorough in your answers. </a:t>
            </a:r>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p:txBody>
          <a:bodyPr/>
          <a:lstStyle/>
          <a:p>
            <a:r>
              <a:rPr lang="en-US" dirty="0"/>
              <a:t>Tips and tricks</a:t>
            </a:r>
          </a:p>
        </p:txBody>
      </p:sp>
      <p:pic>
        <p:nvPicPr>
          <p:cNvPr id="6" name="Picture 5" descr="A picture containing tree, outdoor, sky, area&#10;&#10;Description automatically generated">
            <a:extLst>
              <a:ext uri="{FF2B5EF4-FFF2-40B4-BE49-F238E27FC236}">
                <a16:creationId xmlns:a16="http://schemas.microsoft.com/office/drawing/2014/main" id="{D3187073-80B4-A081-071E-19B475033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45" y="3692292"/>
            <a:ext cx="3115340" cy="2336505"/>
          </a:xfrm>
          <a:prstGeom prst="rect">
            <a:avLst/>
          </a:prstGeom>
        </p:spPr>
      </p:pic>
    </p:spTree>
    <p:extLst>
      <p:ext uri="{BB962C8B-B14F-4D97-AF65-F5344CB8AC3E}">
        <p14:creationId xmlns:p14="http://schemas.microsoft.com/office/powerpoint/2010/main" val="272089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879D682E-65D9-4606-8798-5B5443213B73}"/>
              </a:ext>
            </a:extLst>
          </p:cNvPr>
          <p:cNvGraphicFramePr>
            <a:graphicFrameLocks noGrp="1"/>
          </p:cNvGraphicFramePr>
          <p:nvPr>
            <p:ph idx="1"/>
          </p:nvPr>
        </p:nvGraphicFramePr>
        <p:xfrm>
          <a:off x="628650" y="1825625"/>
          <a:ext cx="78867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p:txBody>
          <a:bodyPr/>
          <a:lstStyle/>
          <a:p>
            <a:r>
              <a:rPr lang="en-US" dirty="0"/>
              <a:t>Additional tips for success</a:t>
            </a:r>
          </a:p>
        </p:txBody>
      </p:sp>
      <p:pic>
        <p:nvPicPr>
          <p:cNvPr id="13" name="Graphic 12" descr="Lightbulb">
            <a:extLst>
              <a:ext uri="{FF2B5EF4-FFF2-40B4-BE49-F238E27FC236}">
                <a16:creationId xmlns:a16="http://schemas.microsoft.com/office/drawing/2014/main" id="{1E533713-087C-45D9-B892-9D35B2DD4D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6425" y="2895600"/>
            <a:ext cx="685800" cy="685800"/>
          </a:xfrm>
          <a:prstGeom prst="rect">
            <a:avLst/>
          </a:prstGeom>
        </p:spPr>
      </p:pic>
      <p:sp>
        <p:nvSpPr>
          <p:cNvPr id="14" name="TextBox 13">
            <a:extLst>
              <a:ext uri="{FF2B5EF4-FFF2-40B4-BE49-F238E27FC236}">
                <a16:creationId xmlns:a16="http://schemas.microsoft.com/office/drawing/2014/main" id="{E2B58807-CBE9-440F-9DE6-7DD73FFDCEAE}"/>
              </a:ext>
            </a:extLst>
          </p:cNvPr>
          <p:cNvSpPr txBox="1"/>
          <p:nvPr/>
        </p:nvSpPr>
        <p:spPr>
          <a:xfrm>
            <a:off x="1072495" y="3581401"/>
            <a:ext cx="1453494" cy="923330"/>
          </a:xfrm>
          <a:prstGeom prst="rect">
            <a:avLst/>
          </a:prstGeom>
          <a:noFill/>
        </p:spPr>
        <p:txBody>
          <a:bodyPr wrap="square" rtlCol="0">
            <a:spAutoFit/>
          </a:bodyPr>
          <a:lstStyle/>
          <a:p>
            <a:pPr algn="ctr">
              <a:spcBef>
                <a:spcPts val="750"/>
              </a:spcBef>
            </a:pPr>
            <a:r>
              <a:rPr lang="en-US" sz="1350" dirty="0"/>
              <a:t>Use the application for ideas for your implementation.</a:t>
            </a:r>
          </a:p>
        </p:txBody>
      </p:sp>
      <p:sp>
        <p:nvSpPr>
          <p:cNvPr id="15" name="TextBox 14">
            <a:extLst>
              <a:ext uri="{FF2B5EF4-FFF2-40B4-BE49-F238E27FC236}">
                <a16:creationId xmlns:a16="http://schemas.microsoft.com/office/drawing/2014/main" id="{D126403C-5A6E-4E26-ADEE-CD1CB51E87AC}"/>
              </a:ext>
            </a:extLst>
          </p:cNvPr>
          <p:cNvSpPr txBox="1"/>
          <p:nvPr/>
        </p:nvSpPr>
        <p:spPr>
          <a:xfrm>
            <a:off x="2927169" y="3683295"/>
            <a:ext cx="1453494" cy="715581"/>
          </a:xfrm>
          <a:prstGeom prst="rect">
            <a:avLst/>
          </a:prstGeom>
          <a:noFill/>
        </p:spPr>
        <p:txBody>
          <a:bodyPr wrap="square" rtlCol="0">
            <a:spAutoFit/>
          </a:bodyPr>
          <a:lstStyle/>
          <a:p>
            <a:pPr algn="ctr">
              <a:spcBef>
                <a:spcPts val="750"/>
              </a:spcBef>
            </a:pPr>
            <a:r>
              <a:rPr lang="en-US" sz="1350" dirty="0"/>
              <a:t>Start early! The application is due May 15.</a:t>
            </a:r>
          </a:p>
        </p:txBody>
      </p:sp>
      <p:sp>
        <p:nvSpPr>
          <p:cNvPr id="16" name="TextBox 15">
            <a:extLst>
              <a:ext uri="{FF2B5EF4-FFF2-40B4-BE49-F238E27FC236}">
                <a16:creationId xmlns:a16="http://schemas.microsoft.com/office/drawing/2014/main" id="{7F85B3A8-2B69-492D-8503-5F8BC815CE8D}"/>
              </a:ext>
            </a:extLst>
          </p:cNvPr>
          <p:cNvSpPr txBox="1"/>
          <p:nvPr/>
        </p:nvSpPr>
        <p:spPr>
          <a:xfrm>
            <a:off x="4763171" y="3586347"/>
            <a:ext cx="1453494" cy="1338828"/>
          </a:xfrm>
          <a:prstGeom prst="rect">
            <a:avLst/>
          </a:prstGeom>
          <a:noFill/>
        </p:spPr>
        <p:txBody>
          <a:bodyPr wrap="square" rtlCol="0">
            <a:spAutoFit/>
          </a:bodyPr>
          <a:lstStyle/>
          <a:p>
            <a:pPr algn="ctr">
              <a:spcBef>
                <a:spcPts val="750"/>
              </a:spcBef>
            </a:pPr>
            <a:r>
              <a:rPr lang="en-US" sz="1350" dirty="0"/>
              <a:t>Let other community staff and trusted professionals review your application.</a:t>
            </a:r>
          </a:p>
        </p:txBody>
      </p:sp>
      <p:sp>
        <p:nvSpPr>
          <p:cNvPr id="17" name="TextBox 16">
            <a:extLst>
              <a:ext uri="{FF2B5EF4-FFF2-40B4-BE49-F238E27FC236}">
                <a16:creationId xmlns:a16="http://schemas.microsoft.com/office/drawing/2014/main" id="{49D055E3-E48F-4A3A-B11E-A62245B04441}"/>
              </a:ext>
            </a:extLst>
          </p:cNvPr>
          <p:cNvSpPr txBox="1"/>
          <p:nvPr/>
        </p:nvSpPr>
        <p:spPr>
          <a:xfrm>
            <a:off x="6617845" y="3586347"/>
            <a:ext cx="1453494" cy="715581"/>
          </a:xfrm>
          <a:prstGeom prst="rect">
            <a:avLst/>
          </a:prstGeom>
          <a:noFill/>
        </p:spPr>
        <p:txBody>
          <a:bodyPr wrap="square" rtlCol="0">
            <a:spAutoFit/>
          </a:bodyPr>
          <a:lstStyle/>
          <a:p>
            <a:pPr algn="ctr">
              <a:spcBef>
                <a:spcPts val="750"/>
              </a:spcBef>
            </a:pPr>
            <a:r>
              <a:rPr lang="en-US" sz="1350" dirty="0"/>
              <a:t>Examples, examples, examples!.</a:t>
            </a:r>
          </a:p>
        </p:txBody>
      </p:sp>
      <p:pic>
        <p:nvPicPr>
          <p:cNvPr id="3" name="Graphic 2" descr="Monthly calendar with solid fill">
            <a:extLst>
              <a:ext uri="{FF2B5EF4-FFF2-40B4-BE49-F238E27FC236}">
                <a16:creationId xmlns:a16="http://schemas.microsoft.com/office/drawing/2014/main" id="{68F1F2DF-93FF-EA17-FC00-D7197723DDF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75835" y="2851667"/>
            <a:ext cx="914400" cy="914400"/>
          </a:xfrm>
          <a:prstGeom prst="rect">
            <a:avLst/>
          </a:prstGeom>
        </p:spPr>
      </p:pic>
      <p:pic>
        <p:nvPicPr>
          <p:cNvPr id="6" name="Graphic 5" descr="Users outline">
            <a:extLst>
              <a:ext uri="{FF2B5EF4-FFF2-40B4-BE49-F238E27FC236}">
                <a16:creationId xmlns:a16="http://schemas.microsoft.com/office/drawing/2014/main" id="{3FA8BE22-9F4B-BBBD-627D-405EF06836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86448" y="2825422"/>
            <a:ext cx="914400" cy="914400"/>
          </a:xfrm>
          <a:prstGeom prst="rect">
            <a:avLst/>
          </a:prstGeom>
        </p:spPr>
      </p:pic>
      <p:pic>
        <p:nvPicPr>
          <p:cNvPr id="12" name="Graphic 11" descr="Rating 1 Star with solid fill">
            <a:extLst>
              <a:ext uri="{FF2B5EF4-FFF2-40B4-BE49-F238E27FC236}">
                <a16:creationId xmlns:a16="http://schemas.microsoft.com/office/drawing/2014/main" id="{C0207443-06C8-C251-A8EB-B375D374FEB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45097" y="2851667"/>
            <a:ext cx="914400" cy="914400"/>
          </a:xfrm>
          <a:prstGeom prst="rect">
            <a:avLst/>
          </a:prstGeom>
        </p:spPr>
      </p:pic>
    </p:spTree>
    <p:extLst>
      <p:ext uri="{BB962C8B-B14F-4D97-AF65-F5344CB8AC3E}">
        <p14:creationId xmlns:p14="http://schemas.microsoft.com/office/powerpoint/2010/main" val="3945452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a:xfrm>
            <a:off x="635511" y="908214"/>
            <a:ext cx="2110978" cy="2428875"/>
          </a:xfrm>
        </p:spPr>
        <p:txBody>
          <a:bodyPr anchor="ctr">
            <a:normAutofit/>
          </a:bodyPr>
          <a:lstStyle/>
          <a:p>
            <a:r>
              <a:rPr lang="en-US" sz="2200" dirty="0"/>
              <a:t>Invite us into to your community through pictures.</a:t>
            </a:r>
          </a:p>
        </p:txBody>
      </p:sp>
      <p:pic>
        <p:nvPicPr>
          <p:cNvPr id="6" name="Picture 5" descr="A picture containing text, tree, sign&#10;&#10;Description automatically generated">
            <a:extLst>
              <a:ext uri="{FF2B5EF4-FFF2-40B4-BE49-F238E27FC236}">
                <a16:creationId xmlns:a16="http://schemas.microsoft.com/office/drawing/2014/main" id="{3D37FCAC-28C3-7E36-BE7A-5015584D9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030462" y="3871361"/>
            <a:ext cx="2881114" cy="2160835"/>
          </a:xfrm>
          <a:prstGeom prst="rect">
            <a:avLst/>
          </a:prstGeom>
        </p:spPr>
      </p:pic>
      <p:pic>
        <p:nvPicPr>
          <p:cNvPr id="16" name="Picture 15" descr="A building with tables and chairs outside&#10;&#10;Description automatically generated with medium confidence">
            <a:extLst>
              <a:ext uri="{FF2B5EF4-FFF2-40B4-BE49-F238E27FC236}">
                <a16:creationId xmlns:a16="http://schemas.microsoft.com/office/drawing/2014/main" id="{AC2902A3-6350-B3F7-2047-39F1DF586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488" y="908214"/>
            <a:ext cx="2804949" cy="2103712"/>
          </a:xfrm>
          <a:prstGeom prst="rect">
            <a:avLst/>
          </a:prstGeom>
        </p:spPr>
      </p:pic>
      <p:pic>
        <p:nvPicPr>
          <p:cNvPr id="12" name="Picture 11" descr="A picture containing tree, outdoor, ground, arch&#10;&#10;Description automatically generated">
            <a:extLst>
              <a:ext uri="{FF2B5EF4-FFF2-40B4-BE49-F238E27FC236}">
                <a16:creationId xmlns:a16="http://schemas.microsoft.com/office/drawing/2014/main" id="{AEB282AB-29AC-BCC3-DAE2-DAD31CE692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3541" y="908214"/>
            <a:ext cx="2804949" cy="2103712"/>
          </a:xfrm>
          <a:prstGeom prst="rect">
            <a:avLst/>
          </a:prstGeom>
        </p:spPr>
      </p:pic>
      <p:pic>
        <p:nvPicPr>
          <p:cNvPr id="8" name="Picture 7" descr="A picture containing grass, outdoor, sky&#10;&#10;Description automatically generated">
            <a:extLst>
              <a:ext uri="{FF2B5EF4-FFF2-40B4-BE49-F238E27FC236}">
                <a16:creationId xmlns:a16="http://schemas.microsoft.com/office/drawing/2014/main" id="{A49A9B46-13CC-D082-798F-4539569AF0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551" y="3511221"/>
            <a:ext cx="2804949" cy="2103712"/>
          </a:xfrm>
          <a:prstGeom prst="rect">
            <a:avLst/>
          </a:prstGeom>
        </p:spPr>
      </p:pic>
      <p:pic>
        <p:nvPicPr>
          <p:cNvPr id="4" name="Picture 3" descr="A picture containing tree, outdoor, sky, area&#10;&#10;Description automatically generated">
            <a:extLst>
              <a:ext uri="{FF2B5EF4-FFF2-40B4-BE49-F238E27FC236}">
                <a16:creationId xmlns:a16="http://schemas.microsoft.com/office/drawing/2014/main" id="{9E203D11-343C-01D7-531F-0ABD3D8D26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3540" y="3511221"/>
            <a:ext cx="2804949" cy="2103712"/>
          </a:xfrm>
          <a:prstGeom prst="rect">
            <a:avLst/>
          </a:prstGeom>
        </p:spPr>
      </p:pic>
    </p:spTree>
    <p:extLst>
      <p:ext uri="{BB962C8B-B14F-4D97-AF65-F5344CB8AC3E}">
        <p14:creationId xmlns:p14="http://schemas.microsoft.com/office/powerpoint/2010/main" val="1517460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C5938D-BEA7-4A28-9639-87B682C03620}"/>
              </a:ext>
            </a:extLst>
          </p:cNvPr>
          <p:cNvSpPr>
            <a:spLocks noGrp="1"/>
          </p:cNvSpPr>
          <p:nvPr>
            <p:ph type="title"/>
          </p:nvPr>
        </p:nvSpPr>
        <p:spPr>
          <a:xfrm>
            <a:off x="897491" y="0"/>
            <a:ext cx="7346729" cy="1114380"/>
          </a:xfrm>
        </p:spPr>
        <p:txBody>
          <a:bodyPr vert="horz" lIns="91440" tIns="45720" rIns="91440" bIns="45720" rtlCol="0" anchor="b">
            <a:normAutofit/>
          </a:bodyPr>
          <a:lstStyle/>
          <a:p>
            <a:pPr algn="ctr"/>
            <a:r>
              <a:rPr lang="en-US" sz="4500" dirty="0"/>
              <a:t>Reviewer responses</a:t>
            </a:r>
          </a:p>
        </p:txBody>
      </p:sp>
      <p:pic>
        <p:nvPicPr>
          <p:cNvPr id="9" name="Picture 8">
            <a:extLst>
              <a:ext uri="{FF2B5EF4-FFF2-40B4-BE49-F238E27FC236}">
                <a16:creationId xmlns:a16="http://schemas.microsoft.com/office/drawing/2014/main" id="{A670B6DF-ABCA-9AC3-D38C-99B8C3714FE8}"/>
              </a:ext>
            </a:extLst>
          </p:cNvPr>
          <p:cNvPicPr>
            <a:picLocks noChangeAspect="1"/>
          </p:cNvPicPr>
          <p:nvPr/>
        </p:nvPicPr>
        <p:blipFill>
          <a:blip r:embed="rId3"/>
          <a:stretch>
            <a:fillRect/>
          </a:stretch>
        </p:blipFill>
        <p:spPr>
          <a:xfrm>
            <a:off x="1874418" y="1318166"/>
            <a:ext cx="6018298" cy="2890677"/>
          </a:xfrm>
          <a:prstGeom prst="rect">
            <a:avLst/>
          </a:prstGeom>
        </p:spPr>
      </p:pic>
      <p:pic>
        <p:nvPicPr>
          <p:cNvPr id="6" name="Picture 5">
            <a:extLst>
              <a:ext uri="{FF2B5EF4-FFF2-40B4-BE49-F238E27FC236}">
                <a16:creationId xmlns:a16="http://schemas.microsoft.com/office/drawing/2014/main" id="{EB1A9B37-7EAF-A728-C8D1-07E6CB0D406D}"/>
              </a:ext>
            </a:extLst>
          </p:cNvPr>
          <p:cNvPicPr>
            <a:picLocks noChangeAspect="1"/>
          </p:cNvPicPr>
          <p:nvPr/>
        </p:nvPicPr>
        <p:blipFill>
          <a:blip r:embed="rId4"/>
          <a:stretch>
            <a:fillRect/>
          </a:stretch>
        </p:blipFill>
        <p:spPr>
          <a:xfrm>
            <a:off x="1874418" y="4208843"/>
            <a:ext cx="6018298" cy="2514873"/>
          </a:xfrm>
          <a:prstGeom prst="rect">
            <a:avLst/>
          </a:prstGeom>
        </p:spPr>
      </p:pic>
    </p:spTree>
    <p:extLst>
      <p:ext uri="{BB962C8B-B14F-4D97-AF65-F5344CB8AC3E}">
        <p14:creationId xmlns:p14="http://schemas.microsoft.com/office/powerpoint/2010/main" val="1231623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a:xfrm>
            <a:off x="496831" y="908214"/>
            <a:ext cx="2686811" cy="2428875"/>
          </a:xfrm>
        </p:spPr>
        <p:txBody>
          <a:bodyPr anchor="ctr"/>
          <a:lstStyle/>
          <a:p>
            <a:r>
              <a:rPr lang="en-US" dirty="0"/>
              <a:t>What is </a:t>
            </a:r>
            <a:r>
              <a:rPr lang="en-US" dirty="0" err="1"/>
              <a:t>PlanFirst</a:t>
            </a:r>
            <a:r>
              <a:rPr lang="en-US" dirty="0"/>
              <a:t> ?</a:t>
            </a:r>
          </a:p>
        </p:txBody>
      </p:sp>
      <p:pic>
        <p:nvPicPr>
          <p:cNvPr id="9" name="Picture Placeholder 8" descr="A picture containing sky, outdoor, mountain, nature&#10;&#10;Description automatically generated">
            <a:extLst>
              <a:ext uri="{FF2B5EF4-FFF2-40B4-BE49-F238E27FC236}">
                <a16:creationId xmlns:a16="http://schemas.microsoft.com/office/drawing/2014/main" id="{8CD7BBF1-4051-4E8D-94FD-E6DD053F34A3}"/>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3" name="Picture Placeholder 12" descr="A picture containing tree, outdoor, sky, nature&#10;&#10;Description automatically generated">
            <a:extLst>
              <a:ext uri="{FF2B5EF4-FFF2-40B4-BE49-F238E27FC236}">
                <a16:creationId xmlns:a16="http://schemas.microsoft.com/office/drawing/2014/main" id="{ABABBF99-BC3B-4080-9547-516A6D290658}"/>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1" name="Picture Placeholder 10" descr="A picture containing tree, outdoor, sky, nature&#10;&#10;Description automatically generated">
            <a:extLst>
              <a:ext uri="{FF2B5EF4-FFF2-40B4-BE49-F238E27FC236}">
                <a16:creationId xmlns:a16="http://schemas.microsoft.com/office/drawing/2014/main" id="{C9B4403C-4AE6-4506-9DE4-DCE02424F284}"/>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5" name="Picture Placeholder 14" descr="A picture containing sky, outdoor, mountain, nature&#10;&#10;Description automatically generated">
            <a:extLst>
              <a:ext uri="{FF2B5EF4-FFF2-40B4-BE49-F238E27FC236}">
                <a16:creationId xmlns:a16="http://schemas.microsoft.com/office/drawing/2014/main" id="{E7054729-2C89-466D-8F5F-2DBF089657E9}"/>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9" name="Picture Placeholder 18" descr="A picture containing sky, outdoor, mountain, nature&#10;&#10;Description automatically generated">
            <a:extLst>
              <a:ext uri="{FF2B5EF4-FFF2-40B4-BE49-F238E27FC236}">
                <a16:creationId xmlns:a16="http://schemas.microsoft.com/office/drawing/2014/main" id="{B877A075-F7CE-4476-A10E-FD959C757050}"/>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l="15359" r="15359"/>
          <a:stretch>
            <a:fillRect/>
          </a:stretch>
        </p:blipFill>
        <p:spPr/>
      </p:pic>
      <p:pic>
        <p:nvPicPr>
          <p:cNvPr id="2" name="Picture 1">
            <a:extLst>
              <a:ext uri="{FF2B5EF4-FFF2-40B4-BE49-F238E27FC236}">
                <a16:creationId xmlns:a16="http://schemas.microsoft.com/office/drawing/2014/main" id="{0A84918D-7F02-4126-AD0D-F1FF97FBB5E0}"/>
              </a:ext>
            </a:extLst>
          </p:cNvPr>
          <p:cNvPicPr>
            <a:picLocks noChangeAspect="1"/>
          </p:cNvPicPr>
          <p:nvPr/>
        </p:nvPicPr>
        <p:blipFill>
          <a:blip r:embed="rId5"/>
          <a:stretch>
            <a:fillRect/>
          </a:stretch>
        </p:blipFill>
        <p:spPr>
          <a:xfrm>
            <a:off x="635508" y="3520912"/>
            <a:ext cx="2535939" cy="2427145"/>
          </a:xfrm>
          <a:prstGeom prst="rect">
            <a:avLst/>
          </a:prstGeom>
        </p:spPr>
      </p:pic>
      <p:pic>
        <p:nvPicPr>
          <p:cNvPr id="4" name="Picture 3">
            <a:extLst>
              <a:ext uri="{FF2B5EF4-FFF2-40B4-BE49-F238E27FC236}">
                <a16:creationId xmlns:a16="http://schemas.microsoft.com/office/drawing/2014/main" id="{50342866-DE0B-46FF-B633-84879BC7BBB3}"/>
              </a:ext>
            </a:extLst>
          </p:cNvPr>
          <p:cNvPicPr>
            <a:picLocks noChangeAspect="1"/>
          </p:cNvPicPr>
          <p:nvPr/>
        </p:nvPicPr>
        <p:blipFill>
          <a:blip r:embed="rId6"/>
          <a:stretch>
            <a:fillRect/>
          </a:stretch>
        </p:blipFill>
        <p:spPr>
          <a:xfrm>
            <a:off x="3291655" y="847471"/>
            <a:ext cx="2542217" cy="5035382"/>
          </a:xfrm>
          <a:prstGeom prst="rect">
            <a:avLst/>
          </a:prstGeom>
        </p:spPr>
      </p:pic>
      <p:pic>
        <p:nvPicPr>
          <p:cNvPr id="5" name="Picture 4">
            <a:extLst>
              <a:ext uri="{FF2B5EF4-FFF2-40B4-BE49-F238E27FC236}">
                <a16:creationId xmlns:a16="http://schemas.microsoft.com/office/drawing/2014/main" id="{7C000A64-DAFD-4620-BFF9-E0934856AA58}"/>
              </a:ext>
            </a:extLst>
          </p:cNvPr>
          <p:cNvPicPr>
            <a:picLocks noChangeAspect="1"/>
          </p:cNvPicPr>
          <p:nvPr/>
        </p:nvPicPr>
        <p:blipFill>
          <a:blip r:embed="rId7"/>
          <a:stretch>
            <a:fillRect/>
          </a:stretch>
        </p:blipFill>
        <p:spPr>
          <a:xfrm>
            <a:off x="5972553" y="908214"/>
            <a:ext cx="2535937" cy="5035382"/>
          </a:xfrm>
          <a:prstGeom prst="rect">
            <a:avLst/>
          </a:prstGeom>
        </p:spPr>
      </p:pic>
    </p:spTree>
    <p:extLst>
      <p:ext uri="{BB962C8B-B14F-4D97-AF65-F5344CB8AC3E}">
        <p14:creationId xmlns:p14="http://schemas.microsoft.com/office/powerpoint/2010/main" val="1781395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a:t>Application: Lessons Learned </a:t>
            </a:r>
          </a:p>
        </p:txBody>
      </p:sp>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594652" y="1388201"/>
            <a:ext cx="7954696" cy="4114800"/>
          </a:xfrm>
        </p:spPr>
        <p:txBody>
          <a:bodyPr/>
          <a:lstStyle/>
          <a:p>
            <a:r>
              <a:rPr lang="en-US" dirty="0"/>
              <a:t>The answers need to be very specific: answer the question you’re asked </a:t>
            </a:r>
          </a:p>
          <a:p>
            <a:r>
              <a:rPr lang="en-US" dirty="0"/>
              <a:t>Regional Commissions can be a benefit in help filling out the application!</a:t>
            </a:r>
          </a:p>
          <a:p>
            <a:r>
              <a:rPr lang="en-US" dirty="0"/>
              <a:t>Answers have changed somewhat over the years - focus now is more on how they achieved their goals by planning rather than </a:t>
            </a:r>
            <a:br>
              <a:rPr lang="en-US" dirty="0"/>
            </a:br>
            <a:r>
              <a:rPr lang="en-US" dirty="0"/>
              <a:t>“Look how great we are”</a:t>
            </a:r>
          </a:p>
          <a:p>
            <a:r>
              <a:rPr lang="en-US" dirty="0"/>
              <a:t>Renewals aren’t automatic, not everybody renews, </a:t>
            </a:r>
            <a:br>
              <a:rPr lang="en-US" dirty="0"/>
            </a:br>
            <a:r>
              <a:rPr lang="en-US" dirty="0"/>
              <a:t>for different reasons</a:t>
            </a:r>
          </a:p>
          <a:p>
            <a:endParaRPr lang="en-US" dirty="0"/>
          </a:p>
        </p:txBody>
      </p:sp>
      <p:pic>
        <p:nvPicPr>
          <p:cNvPr id="2" name="Picture 1">
            <a:extLst>
              <a:ext uri="{FF2B5EF4-FFF2-40B4-BE49-F238E27FC236}">
                <a16:creationId xmlns:a16="http://schemas.microsoft.com/office/drawing/2014/main" id="{4E10FC5D-7C8A-4A8E-85DA-42B58D9E9F32}"/>
              </a:ext>
            </a:extLst>
          </p:cNvPr>
          <p:cNvPicPr>
            <a:picLocks noChangeAspect="1"/>
          </p:cNvPicPr>
          <p:nvPr/>
        </p:nvPicPr>
        <p:blipFill>
          <a:blip r:embed="rId3"/>
          <a:stretch>
            <a:fillRect/>
          </a:stretch>
        </p:blipFill>
        <p:spPr>
          <a:xfrm>
            <a:off x="6168031" y="4531953"/>
            <a:ext cx="1942097" cy="1942097"/>
          </a:xfrm>
          <a:prstGeom prst="rect">
            <a:avLst/>
          </a:prstGeom>
        </p:spPr>
      </p:pic>
      <p:pic>
        <p:nvPicPr>
          <p:cNvPr id="5" name="Picture 4" descr="A person wearing sunglasses&#10;&#10;Description automatically generated with medium confidence">
            <a:extLst>
              <a:ext uri="{FF2B5EF4-FFF2-40B4-BE49-F238E27FC236}">
                <a16:creationId xmlns:a16="http://schemas.microsoft.com/office/drawing/2014/main" id="{C4851F4C-F5EB-2332-FD4D-D7B858712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900" y="2530249"/>
            <a:ext cx="4311134" cy="2874089"/>
          </a:xfrm>
          <a:prstGeom prst="rect">
            <a:avLst/>
          </a:prstGeom>
        </p:spPr>
      </p:pic>
    </p:spTree>
    <p:extLst>
      <p:ext uri="{BB962C8B-B14F-4D97-AF65-F5344CB8AC3E}">
        <p14:creationId xmlns:p14="http://schemas.microsoft.com/office/powerpoint/2010/main" val="72128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4031367" y="741392"/>
            <a:ext cx="4449886" cy="1034246"/>
          </a:xfrm>
        </p:spPr>
        <p:txBody>
          <a:bodyPr vert="horz" lIns="91440" tIns="45720" rIns="91440" bIns="45720" rtlCol="0" anchor="b">
            <a:normAutofit/>
          </a:bodyPr>
          <a:lstStyle/>
          <a:p>
            <a:r>
              <a:rPr lang="en-US" sz="2800"/>
              <a:t>PlanFirst incentives-a success story</a:t>
            </a:r>
          </a:p>
        </p:txBody>
      </p:sp>
      <p:sp>
        <p:nvSpPr>
          <p:cNvPr id="59" name="Rectangle 58">
            <a:extLst>
              <a:ext uri="{FF2B5EF4-FFF2-40B4-BE49-F238E27FC236}">
                <a16:creationId xmlns:a16="http://schemas.microsoft.com/office/drawing/2014/main" id="{37EA83DF-35A8-9CC8-3C8E-C3F32BECC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14725" cy="6858000"/>
          </a:xfrm>
          <a:prstGeom prst="rect">
            <a:avLst/>
          </a:prstGeom>
          <a:solidFill>
            <a:schemeClr val="bg1">
              <a:lumMod val="95000"/>
              <a:alpha val="88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76A29D64-B4CD-CEFF-8174-BCDB2EA45C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2522" cy="6858000"/>
            <a:chOff x="12068638" y="0"/>
            <a:chExt cx="123362" cy="6858000"/>
          </a:xfrm>
        </p:grpSpPr>
        <p:sp>
          <p:nvSpPr>
            <p:cNvPr id="62" name="Rectangle 61">
              <a:extLst>
                <a:ext uri="{FF2B5EF4-FFF2-40B4-BE49-F238E27FC236}">
                  <a16:creationId xmlns:a16="http://schemas.microsoft.com/office/drawing/2014/main" id="{95271C26-E797-25E4-4A2D-5AA7A104D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E4BD6EF-3C9D-3DEF-A540-84C50BAA5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F1C5AA0-EB30-59B0-C811-25CE8E123511}"/>
              </a:ext>
            </a:extLst>
          </p:cNvPr>
          <p:cNvPicPr>
            <a:picLocks noChangeAspect="1"/>
          </p:cNvPicPr>
          <p:nvPr/>
        </p:nvPicPr>
        <p:blipFill>
          <a:blip r:embed="rId3"/>
          <a:stretch>
            <a:fillRect/>
          </a:stretch>
        </p:blipFill>
        <p:spPr>
          <a:xfrm>
            <a:off x="662745" y="1482272"/>
            <a:ext cx="2225631" cy="952533"/>
          </a:xfrm>
          <a:prstGeom prst="rect">
            <a:avLst/>
          </a:prstGeom>
        </p:spPr>
      </p:pic>
      <p:pic>
        <p:nvPicPr>
          <p:cNvPr id="7" name="Picture 6">
            <a:extLst>
              <a:ext uri="{FF2B5EF4-FFF2-40B4-BE49-F238E27FC236}">
                <a16:creationId xmlns:a16="http://schemas.microsoft.com/office/drawing/2014/main" id="{8004EDA9-2A43-105C-CD24-AB9BA3BF999A}"/>
              </a:ext>
            </a:extLst>
          </p:cNvPr>
          <p:cNvPicPr>
            <a:picLocks noChangeAspect="1"/>
          </p:cNvPicPr>
          <p:nvPr/>
        </p:nvPicPr>
        <p:blipFill>
          <a:blip r:embed="rId4"/>
          <a:stretch>
            <a:fillRect/>
          </a:stretch>
        </p:blipFill>
        <p:spPr>
          <a:xfrm>
            <a:off x="662746" y="2858865"/>
            <a:ext cx="2225631" cy="1129507"/>
          </a:xfrm>
          <a:prstGeom prst="rect">
            <a:avLst/>
          </a:prstGeom>
        </p:spPr>
      </p:pic>
      <p:pic>
        <p:nvPicPr>
          <p:cNvPr id="8" name="Picture 7">
            <a:extLst>
              <a:ext uri="{FF2B5EF4-FFF2-40B4-BE49-F238E27FC236}">
                <a16:creationId xmlns:a16="http://schemas.microsoft.com/office/drawing/2014/main" id="{B2EFFAD3-B2D7-98C4-9425-21BC2911E8F5}"/>
              </a:ext>
            </a:extLst>
          </p:cNvPr>
          <p:cNvPicPr>
            <a:picLocks noChangeAspect="1"/>
          </p:cNvPicPr>
          <p:nvPr/>
        </p:nvPicPr>
        <p:blipFill>
          <a:blip r:embed="rId5"/>
          <a:stretch>
            <a:fillRect/>
          </a:stretch>
        </p:blipFill>
        <p:spPr>
          <a:xfrm>
            <a:off x="662745" y="4421446"/>
            <a:ext cx="2225631" cy="1251917"/>
          </a:xfrm>
          <a:prstGeom prst="rect">
            <a:avLst/>
          </a:prstGeom>
        </p:spPr>
      </p:pic>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4031367" y="1958538"/>
            <a:ext cx="4449886" cy="3447832"/>
          </a:xfrm>
        </p:spPr>
        <p:txBody>
          <a:bodyPr vert="horz" lIns="91440" tIns="45720" rIns="91440" bIns="45720" rtlCol="0" anchor="t">
            <a:normAutofit lnSpcReduction="10000"/>
          </a:bodyPr>
          <a:lstStyle/>
          <a:p>
            <a:pPr marL="0"/>
            <a:r>
              <a:rPr lang="en-US" sz="1400" dirty="0" err="1"/>
              <a:t>PlanFirst</a:t>
            </a:r>
            <a:r>
              <a:rPr lang="en-US" sz="1400" dirty="0"/>
              <a:t> community 2017-2025</a:t>
            </a:r>
          </a:p>
          <a:p>
            <a:pPr marL="0"/>
            <a:r>
              <a:rPr lang="en-US" sz="1400" dirty="0"/>
              <a:t>2017 EIP winner-100 jobs created-infrastructure for </a:t>
            </a:r>
            <a:r>
              <a:rPr lang="en-US" sz="1400" dirty="0" err="1"/>
              <a:t>Elixer</a:t>
            </a:r>
            <a:r>
              <a:rPr lang="en-US" sz="1400" dirty="0"/>
              <a:t> Extrusions manufacturing</a:t>
            </a:r>
          </a:p>
          <a:p>
            <a:pPr marL="0"/>
            <a:r>
              <a:rPr lang="en-US" sz="1400" dirty="0"/>
              <a:t>2018 CDBG award winner-$459,895-water and sewer improvements.</a:t>
            </a:r>
          </a:p>
          <a:p>
            <a:pPr marL="0"/>
            <a:r>
              <a:rPr lang="en-US" sz="1400" dirty="0"/>
              <a:t>2019 CDBG award winner-$373,727-drainage and street improvements</a:t>
            </a:r>
          </a:p>
          <a:p>
            <a:pPr marL="0"/>
            <a:r>
              <a:rPr lang="en-US" sz="1400" dirty="0"/>
              <a:t>2020 CDBG award winner-$750,000-public facility to address mental health benefitting 951 persons</a:t>
            </a:r>
          </a:p>
          <a:p>
            <a:pPr marL="0"/>
            <a:r>
              <a:rPr lang="en-US" sz="1400" dirty="0"/>
              <a:t>2022 CDBG Annual Competition-$1,000,000 expansion of Early Head Start facility benefiting 125 persons. </a:t>
            </a:r>
          </a:p>
          <a:p>
            <a:pPr marL="0"/>
            <a:r>
              <a:rPr lang="en-US" sz="1400" dirty="0"/>
              <a:t>2022 GEFA loan to upgrade wastewater treatment plant-$3,000,000-interest rate savings on a 20 year loan~$170,000</a:t>
            </a:r>
          </a:p>
          <a:p>
            <a:pPr marL="0"/>
            <a:endParaRPr lang="en-US" sz="1400" dirty="0"/>
          </a:p>
          <a:p>
            <a:endParaRPr lang="en-US" sz="1400" dirty="0"/>
          </a:p>
        </p:txBody>
      </p:sp>
    </p:spTree>
    <p:extLst>
      <p:ext uri="{BB962C8B-B14F-4D97-AF65-F5344CB8AC3E}">
        <p14:creationId xmlns:p14="http://schemas.microsoft.com/office/powerpoint/2010/main" val="39522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0D68271-37AF-C9D6-5DC1-927742784B15}"/>
              </a:ext>
            </a:extLst>
          </p:cNvPr>
          <p:cNvPicPr>
            <a:picLocks noChangeAspect="1"/>
          </p:cNvPicPr>
          <p:nvPr/>
        </p:nvPicPr>
        <p:blipFill rotWithShape="1">
          <a:blip r:embed="rId3"/>
          <a:srcRect l="25985" r="25740" b="-2"/>
          <a:stretch/>
        </p:blipFill>
        <p:spPr>
          <a:xfrm>
            <a:off x="482600" y="643467"/>
            <a:ext cx="4029074" cy="5571066"/>
          </a:xfrm>
          <a:prstGeom prst="rect">
            <a:avLst/>
          </a:prstGeom>
        </p:spPr>
      </p:pic>
      <p:pic>
        <p:nvPicPr>
          <p:cNvPr id="10" name="Picture Placeholder 9" descr="A picture containing text, road, grass, sky&#10;&#10;Description automatically generated">
            <a:extLst>
              <a:ext uri="{FF2B5EF4-FFF2-40B4-BE49-F238E27FC236}">
                <a16:creationId xmlns:a16="http://schemas.microsoft.com/office/drawing/2014/main" id="{2766FD08-061E-4B3F-2CA9-15C0A8115E58}"/>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20684" r="31040" b="-2"/>
          <a:stretch/>
        </p:blipFill>
        <p:spPr>
          <a:xfrm>
            <a:off x="4632324" y="643467"/>
            <a:ext cx="4029075" cy="5571066"/>
          </a:xfrm>
          <a:prstGeom prst="rect">
            <a:avLst/>
          </a:prstGeom>
        </p:spPr>
      </p:pic>
    </p:spTree>
    <p:extLst>
      <p:ext uri="{BB962C8B-B14F-4D97-AF65-F5344CB8AC3E}">
        <p14:creationId xmlns:p14="http://schemas.microsoft.com/office/powerpoint/2010/main" val="3983167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4" name="Freeform: Shape 13">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59154" y="0"/>
            <a:ext cx="1897292"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13163" y="0"/>
            <a:ext cx="1902325"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a:extLst>
              <a:ext uri="{FF2B5EF4-FFF2-40B4-BE49-F238E27FC236}">
                <a16:creationId xmlns:a16="http://schemas.microsoft.com/office/drawing/2014/main" id="{041BB0B0-A3DE-D18E-951F-9CDBD12D8143}"/>
              </a:ext>
            </a:extLst>
          </p:cNvPr>
          <p:cNvPicPr>
            <a:picLocks noChangeAspect="1"/>
          </p:cNvPicPr>
          <p:nvPr/>
        </p:nvPicPr>
        <p:blipFill rotWithShape="1">
          <a:blip r:embed="rId3"/>
          <a:srcRect t="15809" r="2" b="12790"/>
          <a:stretch/>
        </p:blipFill>
        <p:spPr>
          <a:xfrm>
            <a:off x="1999330" y="3405185"/>
            <a:ext cx="7144670"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sp>
        <p:nvSpPr>
          <p:cNvPr id="18" name="Freeform: Shape 17">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98220" y="0"/>
            <a:ext cx="1465306"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1">
            <a:extLst>
              <a:ext uri="{FF2B5EF4-FFF2-40B4-BE49-F238E27FC236}">
                <a16:creationId xmlns:a16="http://schemas.microsoft.com/office/drawing/2014/main" id="{41DC7328-9FCA-661B-F875-A5A478D3DBBC}"/>
              </a:ext>
            </a:extLst>
          </p:cNvPr>
          <p:cNvPicPr>
            <a:picLocks noChangeAspect="1"/>
          </p:cNvPicPr>
          <p:nvPr/>
        </p:nvPicPr>
        <p:blipFill rotWithShape="1">
          <a:blip r:embed="rId4"/>
          <a:srcRect t="14166" r="-1" b="14470"/>
          <a:stretch/>
        </p:blipFill>
        <p:spPr>
          <a:xfrm>
            <a:off x="-17801" y="23813"/>
            <a:ext cx="7144671" cy="3403366"/>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p:spPr>
      </p:pic>
      <p:sp>
        <p:nvSpPr>
          <p:cNvPr id="20" name="Freeform: Shape 19">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95507" y="3452813"/>
            <a:ext cx="2055742"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495530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D6CDB8-11F4-4BB1-82E0-62082C47BC2B}"/>
              </a:ext>
            </a:extLst>
          </p:cNvPr>
          <p:cNvPicPr>
            <a:picLocks noChangeAspect="1"/>
          </p:cNvPicPr>
          <p:nvPr/>
        </p:nvPicPr>
        <p:blipFill>
          <a:blip r:embed="rId3"/>
          <a:stretch>
            <a:fillRect/>
          </a:stretch>
        </p:blipFill>
        <p:spPr>
          <a:xfrm>
            <a:off x="6673081" y="6141155"/>
            <a:ext cx="1956986" cy="303638"/>
          </a:xfrm>
          <a:prstGeom prst="rect">
            <a:avLst/>
          </a:prstGeom>
        </p:spPr>
      </p:pic>
      <p:pic>
        <p:nvPicPr>
          <p:cNvPr id="5" name="Picture 4">
            <a:extLst>
              <a:ext uri="{FF2B5EF4-FFF2-40B4-BE49-F238E27FC236}">
                <a16:creationId xmlns:a16="http://schemas.microsoft.com/office/drawing/2014/main" id="{4C8B051A-D203-4DCB-902D-835D4E12EF64}"/>
              </a:ext>
            </a:extLst>
          </p:cNvPr>
          <p:cNvPicPr>
            <a:picLocks noChangeAspect="1"/>
          </p:cNvPicPr>
          <p:nvPr/>
        </p:nvPicPr>
        <p:blipFill>
          <a:blip r:embed="rId4"/>
          <a:stretch>
            <a:fillRect/>
          </a:stretch>
        </p:blipFill>
        <p:spPr>
          <a:xfrm>
            <a:off x="505310" y="3264393"/>
            <a:ext cx="1950889" cy="329213"/>
          </a:xfrm>
          <a:prstGeom prst="rect">
            <a:avLst/>
          </a:prstGeom>
        </p:spPr>
      </p:pic>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a:xfrm>
            <a:off x="5818578" y="1676346"/>
            <a:ext cx="3169129" cy="1922242"/>
          </a:xfrm>
        </p:spPr>
        <p:txBody>
          <a:bodyPr>
            <a:normAutofit fontScale="90000"/>
          </a:bodyPr>
          <a:lstStyle/>
          <a:p>
            <a:pPr algn="ctr"/>
            <a:r>
              <a:rPr lang="en-US" b="0" dirty="0"/>
              <a:t>The</a:t>
            </a:r>
            <a:r>
              <a:rPr lang="en-US" dirty="0"/>
              <a:t> </a:t>
            </a:r>
            <a:r>
              <a:rPr lang="en-US" dirty="0" err="1"/>
              <a:t>Plan</a:t>
            </a:r>
            <a:r>
              <a:rPr lang="en-US" b="0" dirty="0" err="1"/>
              <a:t>First</a:t>
            </a:r>
            <a:r>
              <a:rPr lang="en-US" dirty="0"/>
              <a:t> </a:t>
            </a:r>
            <a:r>
              <a:rPr lang="en-US" b="0" dirty="0"/>
              <a:t>Program upcoming dates </a:t>
            </a:r>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a:xfrm>
            <a:off x="3971242" y="6141155"/>
            <a:ext cx="4932219" cy="318656"/>
          </a:xfrm>
        </p:spPr>
        <p:txBody>
          <a:bodyPr/>
          <a:lstStyle/>
          <a:p>
            <a:r>
              <a:rPr lang="en-US" dirty="0"/>
              <a:t>Daniel Gaddis, Planning Outreach Coordinator</a:t>
            </a:r>
          </a:p>
        </p:txBody>
      </p:sp>
      <p:pic>
        <p:nvPicPr>
          <p:cNvPr id="2" name="Picture 1">
            <a:extLst>
              <a:ext uri="{FF2B5EF4-FFF2-40B4-BE49-F238E27FC236}">
                <a16:creationId xmlns:a16="http://schemas.microsoft.com/office/drawing/2014/main" id="{0410154A-EC79-4C9D-9BD1-7DBF45E92CB6}"/>
              </a:ext>
            </a:extLst>
          </p:cNvPr>
          <p:cNvPicPr>
            <a:picLocks noChangeAspect="1"/>
          </p:cNvPicPr>
          <p:nvPr/>
        </p:nvPicPr>
        <p:blipFill>
          <a:blip r:embed="rId5"/>
          <a:stretch>
            <a:fillRect/>
          </a:stretch>
        </p:blipFill>
        <p:spPr>
          <a:xfrm>
            <a:off x="586953" y="477200"/>
            <a:ext cx="5231625" cy="3875723"/>
          </a:xfrm>
          <a:prstGeom prst="rect">
            <a:avLst/>
          </a:prstGeom>
        </p:spPr>
      </p:pic>
      <p:sp>
        <p:nvSpPr>
          <p:cNvPr id="3" name="Rectangle 2">
            <a:extLst>
              <a:ext uri="{FF2B5EF4-FFF2-40B4-BE49-F238E27FC236}">
                <a16:creationId xmlns:a16="http://schemas.microsoft.com/office/drawing/2014/main" id="{47F43DC5-BE47-45FB-9AEE-AC9D3CD97FB2}"/>
              </a:ext>
            </a:extLst>
          </p:cNvPr>
          <p:cNvSpPr/>
          <p:nvPr/>
        </p:nvSpPr>
        <p:spPr>
          <a:xfrm>
            <a:off x="535102" y="6126137"/>
            <a:ext cx="1942266" cy="318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59BB4F9-6A8A-17B1-CA0F-87FEC85F9037}"/>
              </a:ext>
            </a:extLst>
          </p:cNvPr>
          <p:cNvSpPr txBox="1"/>
          <p:nvPr/>
        </p:nvSpPr>
        <p:spPr>
          <a:xfrm>
            <a:off x="535102" y="4525630"/>
            <a:ext cx="7776140" cy="2031325"/>
          </a:xfrm>
          <a:prstGeom prst="rect">
            <a:avLst/>
          </a:prstGeom>
          <a:noFill/>
        </p:spPr>
        <p:txBody>
          <a:bodyPr wrap="square" rtlCol="0">
            <a:spAutoFit/>
          </a:bodyPr>
          <a:lstStyle/>
          <a:p>
            <a:pPr marL="342900" indent="-342900">
              <a:buAutoNum type="arabicPeriod"/>
            </a:pPr>
            <a:r>
              <a:rPr lang="en-US" dirty="0"/>
              <a:t>Application due </a:t>
            </a:r>
            <a:r>
              <a:rPr lang="en-US" dirty="0">
                <a:solidFill>
                  <a:schemeClr val="accent4"/>
                </a:solidFill>
              </a:rPr>
              <a:t>May 15</a:t>
            </a:r>
          </a:p>
          <a:p>
            <a:pPr marL="342900" indent="-342900">
              <a:buAutoNum type="arabicPeriod"/>
            </a:pPr>
            <a:r>
              <a:rPr lang="en-US" dirty="0"/>
              <a:t>Communities review applications June-August</a:t>
            </a:r>
          </a:p>
          <a:p>
            <a:pPr marL="342900" indent="-342900">
              <a:buAutoNum type="arabicPeriod"/>
            </a:pPr>
            <a:r>
              <a:rPr lang="en-US" dirty="0"/>
              <a:t>Communities notified of their 2025 </a:t>
            </a:r>
            <a:r>
              <a:rPr lang="en-US" dirty="0" err="1"/>
              <a:t>PlanFirst</a:t>
            </a:r>
            <a:r>
              <a:rPr lang="en-US" dirty="0"/>
              <a:t> designation September/October</a:t>
            </a:r>
          </a:p>
          <a:p>
            <a:pPr marL="342900" indent="-342900">
              <a:buAutoNum type="arabicPeriod"/>
            </a:pPr>
            <a:r>
              <a:rPr lang="en-US" dirty="0"/>
              <a:t>Fall CPI October (Dublin)</a:t>
            </a:r>
          </a:p>
          <a:p>
            <a:pPr marL="342900" indent="-342900">
              <a:buAutoNum type="arabicPeriod"/>
            </a:pPr>
            <a:r>
              <a:rPr lang="en-US" dirty="0"/>
              <a:t>Communities invited to Georgia State Capitol for Planning Day at the Capitol(January)</a:t>
            </a:r>
          </a:p>
        </p:txBody>
      </p:sp>
    </p:spTree>
    <p:extLst>
      <p:ext uri="{BB962C8B-B14F-4D97-AF65-F5344CB8AC3E}">
        <p14:creationId xmlns:p14="http://schemas.microsoft.com/office/powerpoint/2010/main" val="2212110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28B9F-C1B8-44E3-B756-D6E07169010E}"/>
              </a:ext>
            </a:extLst>
          </p:cNvPr>
          <p:cNvSpPr>
            <a:spLocks noGrp="1"/>
          </p:cNvSpPr>
          <p:nvPr>
            <p:ph type="title"/>
          </p:nvPr>
        </p:nvSpPr>
        <p:spPr/>
        <p:txBody>
          <a:bodyPr/>
          <a:lstStyle/>
          <a:p>
            <a:r>
              <a:rPr lang="en-US" dirty="0"/>
              <a:t>Thanks!</a:t>
            </a:r>
          </a:p>
        </p:txBody>
      </p:sp>
      <p:sp>
        <p:nvSpPr>
          <p:cNvPr id="2" name="Text Placeholder 1">
            <a:extLst>
              <a:ext uri="{FF2B5EF4-FFF2-40B4-BE49-F238E27FC236}">
                <a16:creationId xmlns:a16="http://schemas.microsoft.com/office/drawing/2014/main" id="{7A215FE5-E763-4A71-9053-4CDE143E4EAF}"/>
              </a:ext>
            </a:extLst>
          </p:cNvPr>
          <p:cNvSpPr>
            <a:spLocks noGrp="1"/>
          </p:cNvSpPr>
          <p:nvPr>
            <p:ph type="body" sz="quarter" idx="10"/>
          </p:nvPr>
        </p:nvSpPr>
        <p:spPr/>
        <p:txBody>
          <a:bodyPr/>
          <a:lstStyle/>
          <a:p>
            <a:r>
              <a:rPr lang="en-US" dirty="0"/>
              <a:t>Daniel Gaddis</a:t>
            </a:r>
          </a:p>
          <a:p>
            <a:endParaRPr lang="en-US" dirty="0"/>
          </a:p>
        </p:txBody>
      </p:sp>
      <p:sp>
        <p:nvSpPr>
          <p:cNvPr id="3" name="Text Placeholder 2">
            <a:extLst>
              <a:ext uri="{FF2B5EF4-FFF2-40B4-BE49-F238E27FC236}">
                <a16:creationId xmlns:a16="http://schemas.microsoft.com/office/drawing/2014/main" id="{376EF456-5156-4D0C-BB0F-2A26AE2B530A}"/>
              </a:ext>
            </a:extLst>
          </p:cNvPr>
          <p:cNvSpPr>
            <a:spLocks noGrp="1"/>
          </p:cNvSpPr>
          <p:nvPr>
            <p:ph type="body" sz="quarter" idx="11"/>
          </p:nvPr>
        </p:nvSpPr>
        <p:spPr/>
        <p:txBody>
          <a:bodyPr>
            <a:normAutofit/>
          </a:bodyPr>
          <a:lstStyle/>
          <a:p>
            <a:r>
              <a:rPr lang="en-US" dirty="0"/>
              <a:t>Daniel.Gaddis@dca.ga.gov</a:t>
            </a:r>
          </a:p>
          <a:p>
            <a:r>
              <a:rPr lang="en-US" dirty="0"/>
              <a:t>Direct: 404.679.4934</a:t>
            </a:r>
          </a:p>
          <a:p>
            <a:r>
              <a:rPr lang="en-US" dirty="0"/>
              <a:t>Cell: 470.352.0395</a:t>
            </a:r>
          </a:p>
        </p:txBody>
      </p:sp>
      <p:sp>
        <p:nvSpPr>
          <p:cNvPr id="5" name="Text Placeholder 4">
            <a:extLst>
              <a:ext uri="{FF2B5EF4-FFF2-40B4-BE49-F238E27FC236}">
                <a16:creationId xmlns:a16="http://schemas.microsoft.com/office/drawing/2014/main" id="{6AF3996F-F795-4F15-A2D0-DEF31D4D1B55}"/>
              </a:ext>
            </a:extLst>
          </p:cNvPr>
          <p:cNvSpPr>
            <a:spLocks noGrp="1"/>
          </p:cNvSpPr>
          <p:nvPr>
            <p:ph type="body" sz="quarter" idx="13"/>
          </p:nvPr>
        </p:nvSpPr>
        <p:spPr/>
        <p:txBody>
          <a:bodyPr/>
          <a:lstStyle/>
          <a:p>
            <a:r>
              <a:rPr lang="en-US" i="1" dirty="0"/>
              <a:t>Planning Outreach Coordinator</a:t>
            </a:r>
          </a:p>
          <a:p>
            <a:endParaRPr lang="en-US" dirty="0"/>
          </a:p>
        </p:txBody>
      </p:sp>
      <p:sp>
        <p:nvSpPr>
          <p:cNvPr id="6" name="Text Placeholder 5">
            <a:extLst>
              <a:ext uri="{FF2B5EF4-FFF2-40B4-BE49-F238E27FC236}">
                <a16:creationId xmlns:a16="http://schemas.microsoft.com/office/drawing/2014/main" id="{C896B9D3-34A1-4B35-8B50-415B9D4B976D}"/>
              </a:ext>
            </a:extLst>
          </p:cNvPr>
          <p:cNvSpPr>
            <a:spLocks noGrp="1"/>
          </p:cNvSpPr>
          <p:nvPr>
            <p:ph type="body" sz="quarter" idx="15"/>
          </p:nvPr>
        </p:nvSpPr>
        <p:spPr/>
        <p:txBody>
          <a:bodyPr/>
          <a:lstStyle/>
          <a:p>
            <a:r>
              <a:rPr lang="en-US" b="1" dirty="0">
                <a:solidFill>
                  <a:schemeClr val="accent1"/>
                </a:solidFill>
              </a:rPr>
              <a:t>dca.ga.gov</a:t>
            </a:r>
          </a:p>
        </p:txBody>
      </p:sp>
    </p:spTree>
    <p:extLst>
      <p:ext uri="{BB962C8B-B14F-4D97-AF65-F5344CB8AC3E}">
        <p14:creationId xmlns:p14="http://schemas.microsoft.com/office/powerpoint/2010/main" val="2473657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879D682E-65D9-4606-8798-5B5443213B73}"/>
              </a:ext>
            </a:extLst>
          </p:cNvPr>
          <p:cNvGraphicFramePr>
            <a:graphicFrameLocks noGrp="1"/>
          </p:cNvGraphicFramePr>
          <p:nvPr>
            <p:ph idx="1"/>
            <p:extLst>
              <p:ext uri="{D42A27DB-BD31-4B8C-83A1-F6EECF244321}">
                <p14:modId xmlns:p14="http://schemas.microsoft.com/office/powerpoint/2010/main" val="1049565494"/>
              </p:ext>
            </p:extLst>
          </p:nvPr>
        </p:nvGraphicFramePr>
        <p:xfrm>
          <a:off x="628650" y="1825625"/>
          <a:ext cx="78867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p:txBody>
          <a:bodyPr/>
          <a:lstStyle/>
          <a:p>
            <a:r>
              <a:rPr lang="en-US"/>
              <a:t>Why do you want to participate ? </a:t>
            </a:r>
          </a:p>
        </p:txBody>
      </p:sp>
      <p:pic>
        <p:nvPicPr>
          <p:cNvPr id="10" name="Graphic 9" descr="Group">
            <a:extLst>
              <a:ext uri="{FF2B5EF4-FFF2-40B4-BE49-F238E27FC236}">
                <a16:creationId xmlns:a16="http://schemas.microsoft.com/office/drawing/2014/main" id="{E0332F80-B09D-4D65-BB64-B57D6E39E2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1100" y="2895600"/>
            <a:ext cx="685800" cy="685800"/>
          </a:xfrm>
          <a:prstGeom prst="rect">
            <a:avLst/>
          </a:prstGeom>
        </p:spPr>
      </p:pic>
      <p:pic>
        <p:nvPicPr>
          <p:cNvPr id="13" name="Graphic 12" descr="Ribbon">
            <a:extLst>
              <a:ext uri="{FF2B5EF4-FFF2-40B4-BE49-F238E27FC236}">
                <a16:creationId xmlns:a16="http://schemas.microsoft.com/office/drawing/2014/main" id="{1E533713-087C-45D9-B892-9D35B2DD4D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56425" y="2926492"/>
            <a:ext cx="685800" cy="685800"/>
          </a:xfrm>
          <a:prstGeom prst="rect">
            <a:avLst/>
          </a:prstGeom>
        </p:spPr>
      </p:pic>
      <p:pic>
        <p:nvPicPr>
          <p:cNvPr id="6" name="Graphic 5" descr="Leaky Tap outline">
            <a:extLst>
              <a:ext uri="{FF2B5EF4-FFF2-40B4-BE49-F238E27FC236}">
                <a16:creationId xmlns:a16="http://schemas.microsoft.com/office/drawing/2014/main" id="{117DD40C-947E-1222-8F42-2560BD1805B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65775" y="2895600"/>
            <a:ext cx="685800" cy="685800"/>
          </a:xfrm>
          <a:prstGeom prst="rect">
            <a:avLst/>
          </a:prstGeom>
        </p:spPr>
      </p:pic>
      <p:pic>
        <p:nvPicPr>
          <p:cNvPr id="4" name="Graphic 3" descr="Renovation (House With Sparkles) with solid fill">
            <a:extLst>
              <a:ext uri="{FF2B5EF4-FFF2-40B4-BE49-F238E27FC236}">
                <a16:creationId xmlns:a16="http://schemas.microsoft.com/office/drawing/2014/main" id="{5B863E69-5051-62AF-0611-F0682DD8744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09099" y="2802924"/>
            <a:ext cx="778476" cy="778476"/>
          </a:xfrm>
          <a:prstGeom prst="rect">
            <a:avLst/>
          </a:prstGeom>
        </p:spPr>
      </p:pic>
      <p:grpSp>
        <p:nvGrpSpPr>
          <p:cNvPr id="8" name="Group 7">
            <a:extLst>
              <a:ext uri="{FF2B5EF4-FFF2-40B4-BE49-F238E27FC236}">
                <a16:creationId xmlns:a16="http://schemas.microsoft.com/office/drawing/2014/main" id="{B0E74E2E-8736-FA85-842E-6B7E0FA7EE41}"/>
              </a:ext>
            </a:extLst>
          </p:cNvPr>
          <p:cNvGrpSpPr/>
          <p:nvPr/>
        </p:nvGrpSpPr>
        <p:grpSpPr>
          <a:xfrm>
            <a:off x="7255088" y="1278584"/>
            <a:ext cx="1888912" cy="2086232"/>
            <a:chOff x="7255088" y="1278584"/>
            <a:chExt cx="1888912" cy="2086232"/>
          </a:xfrm>
        </p:grpSpPr>
        <p:sp>
          <p:nvSpPr>
            <p:cNvPr id="5" name="Star: 5 Points 4">
              <a:extLst>
                <a:ext uri="{FF2B5EF4-FFF2-40B4-BE49-F238E27FC236}">
                  <a16:creationId xmlns:a16="http://schemas.microsoft.com/office/drawing/2014/main" id="{FDA9C386-BAB3-2ACA-72C7-F8FD30513B98}"/>
                </a:ext>
              </a:extLst>
            </p:cNvPr>
            <p:cNvSpPr/>
            <p:nvPr/>
          </p:nvSpPr>
          <p:spPr>
            <a:xfrm>
              <a:off x="7255088" y="1278584"/>
              <a:ext cx="1888912" cy="208623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CB6C1E-AC31-060E-5251-B40A366D404E}"/>
                </a:ext>
              </a:extLst>
            </p:cNvPr>
            <p:cNvSpPr txBox="1"/>
            <p:nvPr/>
          </p:nvSpPr>
          <p:spPr>
            <a:xfrm>
              <a:off x="7810306" y="2235966"/>
              <a:ext cx="778476" cy="369332"/>
            </a:xfrm>
            <a:prstGeom prst="rect">
              <a:avLst/>
            </a:prstGeom>
            <a:noFill/>
          </p:spPr>
          <p:txBody>
            <a:bodyPr wrap="square" rtlCol="0">
              <a:spAutoFit/>
            </a:bodyPr>
            <a:lstStyle/>
            <a:p>
              <a:r>
                <a:rPr lang="en-US" dirty="0">
                  <a:solidFill>
                    <a:schemeClr val="bg1"/>
                  </a:solidFill>
                  <a:latin typeface="Aptos ExtraBold" panose="020B0604020202020204" pitchFamily="34" charset="0"/>
                </a:rPr>
                <a:t>NEW</a:t>
              </a:r>
            </a:p>
          </p:txBody>
        </p:sp>
      </p:grpSp>
    </p:spTree>
    <p:extLst>
      <p:ext uri="{BB962C8B-B14F-4D97-AF65-F5344CB8AC3E}">
        <p14:creationId xmlns:p14="http://schemas.microsoft.com/office/powerpoint/2010/main" val="151361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Benefits of </a:t>
            </a:r>
            <a:r>
              <a:rPr lang="en-US" dirty="0" err="1"/>
              <a:t>PlanFirst</a:t>
            </a:r>
            <a:r>
              <a:rPr lang="en-US" dirty="0"/>
              <a:t> </a:t>
            </a:r>
          </a:p>
        </p:txBody>
      </p:sp>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628650" y="1825625"/>
            <a:ext cx="7954696" cy="4114800"/>
          </a:xfrm>
        </p:spPr>
        <p:txBody>
          <a:bodyPr>
            <a:normAutofit/>
          </a:bodyPr>
          <a:lstStyle/>
          <a:p>
            <a:r>
              <a:rPr lang="en-US" dirty="0"/>
              <a:t>Statewide recognition for outstanding planning and implementation.</a:t>
            </a:r>
          </a:p>
          <a:p>
            <a:r>
              <a:rPr lang="en-US" dirty="0"/>
              <a:t>Eligibility to apply EVERY year for CDBG funding.</a:t>
            </a:r>
          </a:p>
          <a:p>
            <a:r>
              <a:rPr lang="en-US" dirty="0"/>
              <a:t>3 Bonus points on Housing Tax Credits application.</a:t>
            </a:r>
          </a:p>
          <a:p>
            <a:r>
              <a:rPr lang="en-US" dirty="0"/>
              <a:t>Reduction on certain DCA loans: EIP, Redevelopment Fund and DDRLF.</a:t>
            </a:r>
          </a:p>
          <a:p>
            <a:r>
              <a:rPr lang="en-US" dirty="0"/>
              <a:t>Reduction on certain GEFA state loans.</a:t>
            </a:r>
          </a:p>
          <a:p>
            <a:r>
              <a:rPr lang="en-US" dirty="0"/>
              <a:t>2 free registrations at any Community Planning Institute per 3/year cycle.</a:t>
            </a:r>
          </a:p>
          <a:p>
            <a:endParaRPr lang="en-US" dirty="0"/>
          </a:p>
        </p:txBody>
      </p:sp>
    </p:spTree>
    <p:extLst>
      <p:ext uri="{BB962C8B-B14F-4D97-AF65-F5344CB8AC3E}">
        <p14:creationId xmlns:p14="http://schemas.microsoft.com/office/powerpoint/2010/main" val="165431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ree, outdoor, sky, nature&#10;&#10;Description automatically generated">
            <a:extLst>
              <a:ext uri="{FF2B5EF4-FFF2-40B4-BE49-F238E27FC236}">
                <a16:creationId xmlns:a16="http://schemas.microsoft.com/office/drawing/2014/main" id="{3F2E043A-12A7-4E13-8257-D8FFCFF2CE4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8149" r="28149"/>
          <a:stretch/>
        </p:blipFill>
        <p:spPr/>
      </p:pic>
      <p:sp>
        <p:nvSpPr>
          <p:cNvPr id="8" name="Title 7">
            <a:extLst>
              <a:ext uri="{FF2B5EF4-FFF2-40B4-BE49-F238E27FC236}">
                <a16:creationId xmlns:a16="http://schemas.microsoft.com/office/drawing/2014/main" id="{F7FAA23A-057A-4540-8351-A707688D7C99}"/>
              </a:ext>
            </a:extLst>
          </p:cNvPr>
          <p:cNvSpPr>
            <a:spLocks noGrp="1"/>
          </p:cNvSpPr>
          <p:nvPr>
            <p:ph type="title"/>
          </p:nvPr>
        </p:nvSpPr>
        <p:spPr/>
        <p:txBody>
          <a:bodyPr>
            <a:normAutofit/>
          </a:bodyPr>
          <a:lstStyle/>
          <a:p>
            <a:r>
              <a:rPr lang="en-US" sz="3600" dirty="0" err="1"/>
              <a:t>PlanFirst</a:t>
            </a:r>
            <a:r>
              <a:rPr lang="en-US" sz="3600" dirty="0"/>
              <a:t> benefits</a:t>
            </a:r>
            <a:br>
              <a:rPr lang="en-US" dirty="0"/>
            </a:br>
            <a:br>
              <a:rPr lang="en-US" sz="1500" dirty="0"/>
            </a:br>
            <a:endParaRPr lang="en-US" sz="1800" b="0" dirty="0"/>
          </a:p>
        </p:txBody>
      </p:sp>
      <p:sp>
        <p:nvSpPr>
          <p:cNvPr id="2" name="Rectangle 1">
            <a:extLst>
              <a:ext uri="{FF2B5EF4-FFF2-40B4-BE49-F238E27FC236}">
                <a16:creationId xmlns:a16="http://schemas.microsoft.com/office/drawing/2014/main" id="{DCD0C467-E4B5-48E6-93C4-552B0B2C11C9}"/>
              </a:ext>
            </a:extLst>
          </p:cNvPr>
          <p:cNvSpPr/>
          <p:nvPr/>
        </p:nvSpPr>
        <p:spPr>
          <a:xfrm>
            <a:off x="521496" y="3764759"/>
            <a:ext cx="8101013" cy="1235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Content Placeholder 3">
            <a:extLst>
              <a:ext uri="{FF2B5EF4-FFF2-40B4-BE49-F238E27FC236}">
                <a16:creationId xmlns:a16="http://schemas.microsoft.com/office/drawing/2014/main" id="{2A10370F-FE8B-444C-921A-3F74CC74F5AE}"/>
              </a:ext>
            </a:extLst>
          </p:cNvPr>
          <p:cNvSpPr txBox="1">
            <a:spLocks/>
          </p:cNvSpPr>
          <p:nvPr/>
        </p:nvSpPr>
        <p:spPr>
          <a:xfrm>
            <a:off x="3299239" y="3834408"/>
            <a:ext cx="1255014" cy="1097280"/>
          </a:xfrm>
          <a:prstGeom prst="rect">
            <a:avLst/>
          </a:prstGeom>
          <a:noFill/>
          <a:ln>
            <a:noFill/>
          </a:ln>
        </p:spPr>
        <p:txBody>
          <a:bodyPr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1%</a:t>
            </a:r>
          </a:p>
          <a:p>
            <a:pPr marL="0" indent="0">
              <a:buNone/>
            </a:pPr>
            <a:r>
              <a:rPr lang="en-US" sz="900" dirty="0"/>
              <a:t>Redevelopment Fund Loan reduction.</a:t>
            </a:r>
          </a:p>
        </p:txBody>
      </p:sp>
      <p:sp>
        <p:nvSpPr>
          <p:cNvPr id="10" name="Content Placeholder 13">
            <a:extLst>
              <a:ext uri="{FF2B5EF4-FFF2-40B4-BE49-F238E27FC236}">
                <a16:creationId xmlns:a16="http://schemas.microsoft.com/office/drawing/2014/main" id="{70AF81E1-5B51-4612-844A-4F5A04EB57BF}"/>
              </a:ext>
            </a:extLst>
          </p:cNvPr>
          <p:cNvSpPr txBox="1">
            <a:spLocks/>
          </p:cNvSpPr>
          <p:nvPr/>
        </p:nvSpPr>
        <p:spPr>
          <a:xfrm>
            <a:off x="691939" y="3832503"/>
            <a:ext cx="1257158" cy="1097280"/>
          </a:xfrm>
          <a:prstGeom prst="rect">
            <a:avLst/>
          </a:prstGeom>
          <a:noFill/>
          <a:ln w="28575">
            <a:noFill/>
          </a:ln>
        </p:spPr>
        <p:txBody>
          <a:bodyPr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½%</a:t>
            </a:r>
          </a:p>
          <a:p>
            <a:pPr marL="0" indent="0">
              <a:buNone/>
            </a:pPr>
            <a:r>
              <a:rPr lang="en-US" sz="900" dirty="0"/>
              <a:t>Reduction on GEFA loans.</a:t>
            </a:r>
          </a:p>
        </p:txBody>
      </p:sp>
      <p:sp>
        <p:nvSpPr>
          <p:cNvPr id="11" name="Content Placeholder 13">
            <a:extLst>
              <a:ext uri="{FF2B5EF4-FFF2-40B4-BE49-F238E27FC236}">
                <a16:creationId xmlns:a16="http://schemas.microsoft.com/office/drawing/2014/main" id="{CCFE4505-52FD-4BEF-BB2E-87D12968D487}"/>
              </a:ext>
            </a:extLst>
          </p:cNvPr>
          <p:cNvSpPr txBox="1">
            <a:spLocks/>
          </p:cNvSpPr>
          <p:nvPr/>
        </p:nvSpPr>
        <p:spPr>
          <a:xfrm>
            <a:off x="1995591" y="3832503"/>
            <a:ext cx="1257158" cy="1097280"/>
          </a:xfrm>
          <a:prstGeom prst="rect">
            <a:avLst/>
          </a:prstGeom>
          <a:noFill/>
          <a:ln w="28575">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1%</a:t>
            </a:r>
          </a:p>
          <a:p>
            <a:pPr marL="0" indent="0">
              <a:buNone/>
            </a:pPr>
            <a:r>
              <a:rPr lang="en-US" sz="900" dirty="0"/>
              <a:t>Employment Incentive Program reduction.</a:t>
            </a:r>
          </a:p>
        </p:txBody>
      </p:sp>
      <p:sp>
        <p:nvSpPr>
          <p:cNvPr id="12" name="Content Placeholder 3">
            <a:extLst>
              <a:ext uri="{FF2B5EF4-FFF2-40B4-BE49-F238E27FC236}">
                <a16:creationId xmlns:a16="http://schemas.microsoft.com/office/drawing/2014/main" id="{4A86767A-E97B-45D5-92D6-B327D7363502}"/>
              </a:ext>
            </a:extLst>
          </p:cNvPr>
          <p:cNvSpPr txBox="1">
            <a:spLocks/>
          </p:cNvSpPr>
          <p:nvPr/>
        </p:nvSpPr>
        <p:spPr>
          <a:xfrm>
            <a:off x="4600748" y="3832503"/>
            <a:ext cx="1254728" cy="1097280"/>
          </a:xfrm>
          <a:prstGeom prst="rect">
            <a:avLst/>
          </a:prstGeom>
          <a:noFill/>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1%</a:t>
            </a:r>
          </a:p>
          <a:p>
            <a:pPr marL="0" indent="0">
              <a:buNone/>
            </a:pPr>
            <a:r>
              <a:rPr lang="en-US" sz="900" dirty="0"/>
              <a:t>Downtown Revolving Loan Fund reduction.</a:t>
            </a:r>
          </a:p>
        </p:txBody>
      </p:sp>
      <p:sp>
        <p:nvSpPr>
          <p:cNvPr id="13" name="Content Placeholder 3">
            <a:extLst>
              <a:ext uri="{FF2B5EF4-FFF2-40B4-BE49-F238E27FC236}">
                <a16:creationId xmlns:a16="http://schemas.microsoft.com/office/drawing/2014/main" id="{773D6E72-4C62-4205-9CD5-1E43DF341455}"/>
              </a:ext>
            </a:extLst>
          </p:cNvPr>
          <p:cNvSpPr txBox="1">
            <a:spLocks/>
          </p:cNvSpPr>
          <p:nvPr/>
        </p:nvSpPr>
        <p:spPr>
          <a:xfrm>
            <a:off x="5901966" y="3832503"/>
            <a:ext cx="1255014" cy="1097280"/>
          </a:xfrm>
          <a:prstGeom prst="rect">
            <a:avLst/>
          </a:prstGeom>
          <a:noFill/>
          <a:ln>
            <a:noFill/>
          </a:ln>
        </p:spPr>
        <p:txBody>
          <a:bodyPr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3</a:t>
            </a:r>
          </a:p>
          <a:p>
            <a:pPr marL="0" indent="0">
              <a:buNone/>
            </a:pPr>
            <a:r>
              <a:rPr lang="en-US" sz="900" dirty="0"/>
              <a:t>Bonus points on LIHTC applications.</a:t>
            </a:r>
          </a:p>
        </p:txBody>
      </p:sp>
      <p:sp>
        <p:nvSpPr>
          <p:cNvPr id="14" name="Content Placeholder 3">
            <a:extLst>
              <a:ext uri="{FF2B5EF4-FFF2-40B4-BE49-F238E27FC236}">
                <a16:creationId xmlns:a16="http://schemas.microsoft.com/office/drawing/2014/main" id="{1DCFC33F-5777-430F-87B2-D865FB188317}"/>
              </a:ext>
            </a:extLst>
          </p:cNvPr>
          <p:cNvSpPr txBox="1">
            <a:spLocks/>
          </p:cNvSpPr>
          <p:nvPr/>
        </p:nvSpPr>
        <p:spPr>
          <a:xfrm>
            <a:off x="7203474" y="3832503"/>
            <a:ext cx="1254728" cy="1097280"/>
          </a:xfrm>
          <a:prstGeom prst="rect">
            <a:avLst/>
          </a:prstGeom>
          <a:noFill/>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700" dirty="0">
              <a:solidFill>
                <a:schemeClr val="accent4"/>
              </a:solidFill>
            </a:endParaRPr>
          </a:p>
          <a:p>
            <a:pPr marL="0" indent="0">
              <a:buNone/>
            </a:pPr>
            <a:r>
              <a:rPr lang="en-US" sz="900" dirty="0"/>
              <a:t>Satisfaction points of being a </a:t>
            </a:r>
            <a:r>
              <a:rPr lang="en-US" sz="900" dirty="0" err="1"/>
              <a:t>PlanFirst</a:t>
            </a:r>
            <a:r>
              <a:rPr lang="en-US" sz="900" dirty="0"/>
              <a:t> community…</a:t>
            </a:r>
          </a:p>
        </p:txBody>
      </p:sp>
      <p:sp>
        <p:nvSpPr>
          <p:cNvPr id="15" name="Rectangle 14">
            <a:extLst>
              <a:ext uri="{FF2B5EF4-FFF2-40B4-BE49-F238E27FC236}">
                <a16:creationId xmlns:a16="http://schemas.microsoft.com/office/drawing/2014/main" id="{58641891-EDE3-4EAF-B04C-6684E8FE9B8B}"/>
              </a:ext>
            </a:extLst>
          </p:cNvPr>
          <p:cNvSpPr/>
          <p:nvPr/>
        </p:nvSpPr>
        <p:spPr>
          <a:xfrm>
            <a:off x="592933" y="3839649"/>
            <a:ext cx="7965281" cy="1097281"/>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Graphic 5" descr="Infinity with solid fill">
            <a:extLst>
              <a:ext uri="{FF2B5EF4-FFF2-40B4-BE49-F238E27FC236}">
                <a16:creationId xmlns:a16="http://schemas.microsoft.com/office/drawing/2014/main" id="{DC79CFF7-14E9-F154-A5F7-B61E51FE6F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0539" y="3825356"/>
            <a:ext cx="712640" cy="712640"/>
          </a:xfrm>
          <a:prstGeom prst="rect">
            <a:avLst/>
          </a:prstGeom>
        </p:spPr>
      </p:pic>
    </p:spTree>
    <p:extLst>
      <p:ext uri="{BB962C8B-B14F-4D97-AF65-F5344CB8AC3E}">
        <p14:creationId xmlns:p14="http://schemas.microsoft.com/office/powerpoint/2010/main" val="249220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AA1157-C3D6-67CD-4F94-9CB1130D2964}"/>
              </a:ext>
            </a:extLst>
          </p:cNvPr>
          <p:cNvPicPr>
            <a:picLocks noChangeAspect="1"/>
          </p:cNvPicPr>
          <p:nvPr/>
        </p:nvPicPr>
        <p:blipFill>
          <a:blip r:embed="rId3"/>
          <a:stretch>
            <a:fillRect/>
          </a:stretch>
        </p:blipFill>
        <p:spPr>
          <a:xfrm>
            <a:off x="500062" y="795337"/>
            <a:ext cx="8143875" cy="5267325"/>
          </a:xfrm>
          <a:prstGeom prst="rect">
            <a:avLst/>
          </a:prstGeom>
        </p:spPr>
      </p:pic>
    </p:spTree>
    <p:extLst>
      <p:ext uri="{BB962C8B-B14F-4D97-AF65-F5344CB8AC3E}">
        <p14:creationId xmlns:p14="http://schemas.microsoft.com/office/powerpoint/2010/main" val="727847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6" name="Freeform: Shape 15">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59154" y="0"/>
            <a:ext cx="1897292"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13163" y="0"/>
            <a:ext cx="1902325"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a:extLst>
              <a:ext uri="{FF2B5EF4-FFF2-40B4-BE49-F238E27FC236}">
                <a16:creationId xmlns:a16="http://schemas.microsoft.com/office/drawing/2014/main" id="{E64F700E-7B68-C94B-7406-67F3DAEBC50D}"/>
              </a:ext>
            </a:extLst>
          </p:cNvPr>
          <p:cNvPicPr>
            <a:picLocks noChangeAspect="1"/>
          </p:cNvPicPr>
          <p:nvPr/>
        </p:nvPicPr>
        <p:blipFill rotWithShape="1">
          <a:blip r:embed="rId3"/>
          <a:srcRect t="28250" r="2" b="8203"/>
          <a:stretch/>
        </p:blipFill>
        <p:spPr>
          <a:xfrm>
            <a:off x="1998220" y="-1"/>
            <a:ext cx="7144670"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sp>
        <p:nvSpPr>
          <p:cNvPr id="20" name="Freeform: Shape 19">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98220" y="0"/>
            <a:ext cx="1465306"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a:extLst>
              <a:ext uri="{FF2B5EF4-FFF2-40B4-BE49-F238E27FC236}">
                <a16:creationId xmlns:a16="http://schemas.microsoft.com/office/drawing/2014/main" id="{FA2E952E-B5E7-5B7F-E4A5-F31297B49866}"/>
              </a:ext>
            </a:extLst>
          </p:cNvPr>
          <p:cNvPicPr>
            <a:picLocks noChangeAspect="1"/>
          </p:cNvPicPr>
          <p:nvPr/>
        </p:nvPicPr>
        <p:blipFill rotWithShape="1">
          <a:blip r:embed="rId4">
            <a:extLst>
              <a:ext uri="{28A0092B-C50C-407E-A947-70E740481C1C}">
                <a14:useLocalDpi xmlns:a14="http://schemas.microsoft.com/office/drawing/2010/main" val="0"/>
              </a:ext>
            </a:extLst>
          </a:blip>
          <a:srcRect t="15034" r="-1" b="21452"/>
          <a:stretch/>
        </p:blipFill>
        <p:spPr>
          <a:xfrm>
            <a:off x="1995507" y="3452815"/>
            <a:ext cx="7148493"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p:spPr>
      </p:pic>
      <p:sp>
        <p:nvSpPr>
          <p:cNvPr id="22" name="Freeform: Shape 21">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95507" y="3452813"/>
            <a:ext cx="2055742"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AutoShape 2">
            <a:extLst>
              <a:ext uri="{FF2B5EF4-FFF2-40B4-BE49-F238E27FC236}">
                <a16:creationId xmlns:a16="http://schemas.microsoft.com/office/drawing/2014/main" id="{A5D4703B-ADC9-07F3-0ACC-B4410A65134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0E06513F-92DF-2ADC-807C-3665C58977B5}"/>
              </a:ext>
            </a:extLst>
          </p:cNvPr>
          <p:cNvSpPr txBox="1"/>
          <p:nvPr/>
        </p:nvSpPr>
        <p:spPr>
          <a:xfrm>
            <a:off x="92323" y="172123"/>
            <a:ext cx="2628806" cy="646331"/>
          </a:xfrm>
          <a:prstGeom prst="rect">
            <a:avLst/>
          </a:prstGeom>
          <a:noFill/>
        </p:spPr>
        <p:txBody>
          <a:bodyPr wrap="square" rtlCol="0">
            <a:spAutoFit/>
          </a:bodyPr>
          <a:lstStyle/>
          <a:p>
            <a:r>
              <a:rPr lang="en-US" dirty="0"/>
              <a:t>Planning Day at the Capitol March 14, 2024</a:t>
            </a:r>
          </a:p>
        </p:txBody>
      </p:sp>
    </p:spTree>
    <p:extLst>
      <p:ext uri="{BB962C8B-B14F-4D97-AF65-F5344CB8AC3E}">
        <p14:creationId xmlns:p14="http://schemas.microsoft.com/office/powerpoint/2010/main" val="2653419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a:xfrm>
            <a:off x="635508" y="348418"/>
            <a:ext cx="7872984" cy="1142048"/>
          </a:xfrm>
        </p:spPr>
        <p:txBody>
          <a:bodyPr/>
          <a:lstStyle/>
          <a:p>
            <a:r>
              <a:rPr lang="en-US" dirty="0"/>
              <a:t>Alphabet soup-lightning round</a:t>
            </a:r>
          </a:p>
        </p:txBody>
      </p:sp>
      <p:pic>
        <p:nvPicPr>
          <p:cNvPr id="3" name="Graphic 2" descr="Lightning bolt outline">
            <a:extLst>
              <a:ext uri="{FF2B5EF4-FFF2-40B4-BE49-F238E27FC236}">
                <a16:creationId xmlns:a16="http://schemas.microsoft.com/office/drawing/2014/main" id="{DA4D5A1F-E832-E44E-A1DE-A447BAE9A6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97916">
            <a:off x="2604579" y="4202049"/>
            <a:ext cx="2963614" cy="2963614"/>
          </a:xfrm>
          <a:prstGeom prst="rect">
            <a:avLst/>
          </a:prstGeom>
        </p:spPr>
      </p:pic>
      <p:grpSp>
        <p:nvGrpSpPr>
          <p:cNvPr id="45" name="Group 44">
            <a:extLst>
              <a:ext uri="{FF2B5EF4-FFF2-40B4-BE49-F238E27FC236}">
                <a16:creationId xmlns:a16="http://schemas.microsoft.com/office/drawing/2014/main" id="{E61C599F-9920-B8CF-AC01-DA9A6E645E53}"/>
              </a:ext>
            </a:extLst>
          </p:cNvPr>
          <p:cNvGrpSpPr/>
          <p:nvPr/>
        </p:nvGrpSpPr>
        <p:grpSpPr>
          <a:xfrm>
            <a:off x="2432479" y="1197148"/>
            <a:ext cx="1912015" cy="1787599"/>
            <a:chOff x="4466673" y="1236179"/>
            <a:chExt cx="1912015" cy="1787599"/>
          </a:xfrm>
        </p:grpSpPr>
        <p:grpSp>
          <p:nvGrpSpPr>
            <p:cNvPr id="28" name="Group 27">
              <a:extLst>
                <a:ext uri="{FF2B5EF4-FFF2-40B4-BE49-F238E27FC236}">
                  <a16:creationId xmlns:a16="http://schemas.microsoft.com/office/drawing/2014/main" id="{6C6BF641-EBC1-6FD8-BA65-B4905AA77C15}"/>
                </a:ext>
              </a:extLst>
            </p:cNvPr>
            <p:cNvGrpSpPr/>
            <p:nvPr/>
          </p:nvGrpSpPr>
          <p:grpSpPr>
            <a:xfrm>
              <a:off x="4466673" y="1236179"/>
              <a:ext cx="1912015" cy="1787599"/>
              <a:chOff x="2606381" y="1900500"/>
              <a:chExt cx="1488948" cy="1259040"/>
            </a:xfrm>
          </p:grpSpPr>
          <p:sp>
            <p:nvSpPr>
              <p:cNvPr id="29" name="Oval 28">
                <a:extLst>
                  <a:ext uri="{FF2B5EF4-FFF2-40B4-BE49-F238E27FC236}">
                    <a16:creationId xmlns:a16="http://schemas.microsoft.com/office/drawing/2014/main" id="{B04677D3-334A-C83F-C6CB-B4FB548E035B}"/>
                  </a:ext>
                </a:extLst>
              </p:cNvPr>
              <p:cNvSpPr/>
              <p:nvPr/>
            </p:nvSpPr>
            <p:spPr>
              <a:xfrm>
                <a:off x="2606381" y="1900500"/>
                <a:ext cx="1488948" cy="1259040"/>
              </a:xfrm>
              <a:prstGeom prst="ellipse">
                <a:avLst/>
              </a:prstGeom>
              <a:solidFill>
                <a:schemeClr val="bg1"/>
              </a:solidFill>
              <a:ln w="28575">
                <a:solidFill>
                  <a:schemeClr val="accent4"/>
                </a:solidFill>
                <a:prstDash val="solid"/>
              </a:ln>
            </p:spPr>
            <p:style>
              <a:lnRef idx="2">
                <a:scrgbClr r="0" g="0" b="0"/>
              </a:lnRef>
              <a:fillRef idx="1">
                <a:scrgbClr r="0" g="0" b="0"/>
              </a:fillRef>
              <a:effectRef idx="0">
                <a:schemeClr val="accent1">
                  <a:shade val="80000"/>
                  <a:alpha val="50000"/>
                  <a:hueOff val="-5"/>
                  <a:satOff val="973"/>
                  <a:lumOff val="2516"/>
                  <a:alphaOff val="15000"/>
                </a:schemeClr>
              </a:effectRef>
              <a:fontRef idx="minor">
                <a:schemeClr val="tx1"/>
              </a:fontRef>
            </p:style>
          </p:sp>
          <p:sp>
            <p:nvSpPr>
              <p:cNvPr id="30" name="Oval 4">
                <a:extLst>
                  <a:ext uri="{FF2B5EF4-FFF2-40B4-BE49-F238E27FC236}">
                    <a16:creationId xmlns:a16="http://schemas.microsoft.com/office/drawing/2014/main" id="{CC04B052-5622-8D13-5167-D04E86E47330}"/>
                  </a:ext>
                </a:extLst>
              </p:cNvPr>
              <p:cNvSpPr txBox="1"/>
              <p:nvPr/>
            </p:nvSpPr>
            <p:spPr>
              <a:xfrm>
                <a:off x="3049625" y="1939160"/>
                <a:ext cx="602458" cy="52567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0320" rIns="26057"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LIHTC</a:t>
                </a:r>
              </a:p>
            </p:txBody>
          </p:sp>
        </p:grpSp>
        <p:pic>
          <p:nvPicPr>
            <p:cNvPr id="4" name="Graphic 3" descr="Renovation (House With Sparkles) with solid fill">
              <a:extLst>
                <a:ext uri="{FF2B5EF4-FFF2-40B4-BE49-F238E27FC236}">
                  <a16:creationId xmlns:a16="http://schemas.microsoft.com/office/drawing/2014/main" id="{5B863E69-5051-62AF-0611-F0682DD874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85735" y="1942583"/>
              <a:ext cx="588018" cy="588018"/>
            </a:xfrm>
            <a:prstGeom prst="rect">
              <a:avLst/>
            </a:prstGeom>
          </p:spPr>
        </p:pic>
      </p:grpSp>
      <p:grpSp>
        <p:nvGrpSpPr>
          <p:cNvPr id="46" name="Group 45">
            <a:extLst>
              <a:ext uri="{FF2B5EF4-FFF2-40B4-BE49-F238E27FC236}">
                <a16:creationId xmlns:a16="http://schemas.microsoft.com/office/drawing/2014/main" id="{A6B45ED1-91A4-0D49-D708-223B47400EFD}"/>
              </a:ext>
            </a:extLst>
          </p:cNvPr>
          <p:cNvGrpSpPr/>
          <p:nvPr/>
        </p:nvGrpSpPr>
        <p:grpSpPr>
          <a:xfrm>
            <a:off x="6654437" y="1006527"/>
            <a:ext cx="1952732" cy="1895423"/>
            <a:chOff x="6705458" y="1231734"/>
            <a:chExt cx="1952732" cy="1895423"/>
          </a:xfrm>
        </p:grpSpPr>
        <p:grpSp>
          <p:nvGrpSpPr>
            <p:cNvPr id="19" name="Group 18">
              <a:extLst>
                <a:ext uri="{FF2B5EF4-FFF2-40B4-BE49-F238E27FC236}">
                  <a16:creationId xmlns:a16="http://schemas.microsoft.com/office/drawing/2014/main" id="{862FDDFC-7734-2931-397C-EB98B7D0BDB0}"/>
                </a:ext>
              </a:extLst>
            </p:cNvPr>
            <p:cNvGrpSpPr/>
            <p:nvPr/>
          </p:nvGrpSpPr>
          <p:grpSpPr>
            <a:xfrm>
              <a:off x="6705458" y="1231734"/>
              <a:ext cx="1952732" cy="1895423"/>
              <a:chOff x="1756758" y="-55926"/>
              <a:chExt cx="2019513" cy="1583319"/>
            </a:xfrm>
          </p:grpSpPr>
          <p:sp>
            <p:nvSpPr>
              <p:cNvPr id="20" name="Oval 19">
                <a:extLst>
                  <a:ext uri="{FF2B5EF4-FFF2-40B4-BE49-F238E27FC236}">
                    <a16:creationId xmlns:a16="http://schemas.microsoft.com/office/drawing/2014/main" id="{7711D251-7588-61E9-B9E3-9459522F497A}"/>
                  </a:ext>
                </a:extLst>
              </p:cNvPr>
              <p:cNvSpPr/>
              <p:nvPr/>
            </p:nvSpPr>
            <p:spPr>
              <a:xfrm>
                <a:off x="1756758" y="0"/>
                <a:ext cx="2019513" cy="1527393"/>
              </a:xfrm>
              <a:prstGeom prst="ellipse">
                <a:avLst/>
              </a:prstGeom>
              <a:solidFill>
                <a:schemeClr val="bg1"/>
              </a:solidFill>
              <a:ln w="28575">
                <a:solidFill>
                  <a:schemeClr val="accent4"/>
                </a:solidFill>
                <a:prstDash val="solid"/>
              </a:ln>
            </p:spPr>
            <p:style>
              <a:lnRef idx="2">
                <a:scrgbClr r="0" g="0" b="0"/>
              </a:lnRef>
              <a:fillRef idx="1">
                <a:scrgbClr r="0" g="0" b="0"/>
              </a:fillRef>
              <a:effectRef idx="0">
                <a:schemeClr val="accent1">
                  <a:shade val="80000"/>
                  <a:alpha val="50000"/>
                  <a:hueOff val="-9"/>
                  <a:satOff val="1947"/>
                  <a:lumOff val="5032"/>
                  <a:alphaOff val="30000"/>
                </a:schemeClr>
              </a:effectRef>
              <a:fontRef idx="minor">
                <a:schemeClr val="tx1"/>
              </a:fontRef>
            </p:style>
          </p:sp>
          <p:sp>
            <p:nvSpPr>
              <p:cNvPr id="21" name="Oval 4">
                <a:extLst>
                  <a:ext uri="{FF2B5EF4-FFF2-40B4-BE49-F238E27FC236}">
                    <a16:creationId xmlns:a16="http://schemas.microsoft.com/office/drawing/2014/main" id="{59DB5909-2DC4-A02D-6F27-75B33A96AF19}"/>
                  </a:ext>
                </a:extLst>
              </p:cNvPr>
              <p:cNvSpPr txBox="1"/>
              <p:nvPr/>
            </p:nvSpPr>
            <p:spPr>
              <a:xfrm>
                <a:off x="2229881" y="-55926"/>
                <a:ext cx="919233" cy="74730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2860" rIns="26057"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RDF</a:t>
                </a:r>
              </a:p>
            </p:txBody>
          </p:sp>
        </p:grpSp>
        <p:pic>
          <p:nvPicPr>
            <p:cNvPr id="18" name="Picture 17" descr="A picture containing outdoor, sky, house, old&#10;&#10;Description automatically generated">
              <a:extLst>
                <a:ext uri="{FF2B5EF4-FFF2-40B4-BE49-F238E27FC236}">
                  <a16:creationId xmlns:a16="http://schemas.microsoft.com/office/drawing/2014/main" id="{C3C94371-FD61-5777-158A-53FC4D7122B1}"/>
                </a:ext>
              </a:extLst>
            </p:cNvPr>
            <p:cNvPicPr>
              <a:picLocks noChangeAspect="1"/>
            </p:cNvPicPr>
            <p:nvPr/>
          </p:nvPicPr>
          <p:blipFill>
            <a:blip r:embed="rId7"/>
            <a:stretch>
              <a:fillRect/>
            </a:stretch>
          </p:blipFill>
          <p:spPr>
            <a:xfrm>
              <a:off x="7035344" y="1973829"/>
              <a:ext cx="1156259" cy="666143"/>
            </a:xfrm>
            <a:prstGeom prst="rect">
              <a:avLst/>
            </a:prstGeom>
          </p:spPr>
        </p:pic>
      </p:grpSp>
      <p:grpSp>
        <p:nvGrpSpPr>
          <p:cNvPr id="51" name="Group 50">
            <a:extLst>
              <a:ext uri="{FF2B5EF4-FFF2-40B4-BE49-F238E27FC236}">
                <a16:creationId xmlns:a16="http://schemas.microsoft.com/office/drawing/2014/main" id="{290787CA-A70D-EEC3-C288-58D5E47545C2}"/>
              </a:ext>
            </a:extLst>
          </p:cNvPr>
          <p:cNvGrpSpPr/>
          <p:nvPr/>
        </p:nvGrpSpPr>
        <p:grpSpPr>
          <a:xfrm>
            <a:off x="4671265" y="1086386"/>
            <a:ext cx="1808742" cy="1828473"/>
            <a:chOff x="2120603" y="1094763"/>
            <a:chExt cx="1973010" cy="1918656"/>
          </a:xfrm>
        </p:grpSpPr>
        <p:grpSp>
          <p:nvGrpSpPr>
            <p:cNvPr id="31" name="Group 30">
              <a:extLst>
                <a:ext uri="{FF2B5EF4-FFF2-40B4-BE49-F238E27FC236}">
                  <a16:creationId xmlns:a16="http://schemas.microsoft.com/office/drawing/2014/main" id="{E309CC02-638A-EE25-5F05-8F63492AED78}"/>
                </a:ext>
              </a:extLst>
            </p:cNvPr>
            <p:cNvGrpSpPr/>
            <p:nvPr/>
          </p:nvGrpSpPr>
          <p:grpSpPr>
            <a:xfrm>
              <a:off x="2120603" y="1094763"/>
              <a:ext cx="1973010" cy="1918656"/>
              <a:chOff x="479871" y="1058441"/>
              <a:chExt cx="1022680" cy="1031705"/>
            </a:xfrm>
          </p:grpSpPr>
          <p:sp>
            <p:nvSpPr>
              <p:cNvPr id="32" name="Oval 31">
                <a:extLst>
                  <a:ext uri="{FF2B5EF4-FFF2-40B4-BE49-F238E27FC236}">
                    <a16:creationId xmlns:a16="http://schemas.microsoft.com/office/drawing/2014/main" id="{C7EDF36B-6484-653A-A2DE-C17663875C09}"/>
                  </a:ext>
                </a:extLst>
              </p:cNvPr>
              <p:cNvSpPr/>
              <p:nvPr/>
            </p:nvSpPr>
            <p:spPr>
              <a:xfrm>
                <a:off x="479871" y="1094165"/>
                <a:ext cx="1022680" cy="995981"/>
              </a:xfrm>
              <a:prstGeom prst="ellipse">
                <a:avLst/>
              </a:prstGeom>
              <a:solidFill>
                <a:schemeClr val="bg1"/>
              </a:solidFill>
              <a:ln w="28575">
                <a:solidFill>
                  <a:schemeClr val="accent1"/>
                </a:solidFill>
                <a:prstDash val="dash"/>
              </a:ln>
            </p:spPr>
            <p:style>
              <a:lnRef idx="2">
                <a:scrgbClr r="0" g="0" b="0"/>
              </a:lnRef>
              <a:fillRef idx="1">
                <a:scrgbClr r="0" g="0" b="0"/>
              </a:fillRef>
              <a:effectRef idx="0">
                <a:schemeClr val="accent1">
                  <a:shade val="80000"/>
                  <a:alpha val="50000"/>
                  <a:hueOff val="0"/>
                  <a:satOff val="0"/>
                  <a:lumOff val="0"/>
                  <a:alphaOff val="0"/>
                </a:schemeClr>
              </a:effectRef>
              <a:fontRef idx="minor">
                <a:schemeClr val="tx1"/>
              </a:fontRef>
            </p:style>
          </p:sp>
          <p:sp>
            <p:nvSpPr>
              <p:cNvPr id="33" name="Oval 4">
                <a:extLst>
                  <a:ext uri="{FF2B5EF4-FFF2-40B4-BE49-F238E27FC236}">
                    <a16:creationId xmlns:a16="http://schemas.microsoft.com/office/drawing/2014/main" id="{2C20826A-7605-3C2B-E1FA-B3EB010272A3}"/>
                  </a:ext>
                </a:extLst>
              </p:cNvPr>
              <p:cNvSpPr txBox="1"/>
              <p:nvPr/>
            </p:nvSpPr>
            <p:spPr>
              <a:xfrm>
                <a:off x="635504" y="1058441"/>
                <a:ext cx="723144" cy="70426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5400" rIns="26057"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GEFA </a:t>
                </a:r>
              </a:p>
            </p:txBody>
          </p:sp>
        </p:grpSp>
        <p:pic>
          <p:nvPicPr>
            <p:cNvPr id="6" name="Graphic 5" descr="Leaky Tap outline">
              <a:extLst>
                <a:ext uri="{FF2B5EF4-FFF2-40B4-BE49-F238E27FC236}">
                  <a16:creationId xmlns:a16="http://schemas.microsoft.com/office/drawing/2014/main" id="{117DD40C-947E-1222-8F42-2560BD1805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6876" y="1975297"/>
              <a:ext cx="520463" cy="520463"/>
            </a:xfrm>
            <a:prstGeom prst="rect">
              <a:avLst/>
            </a:prstGeom>
          </p:spPr>
        </p:pic>
      </p:grpSp>
      <p:grpSp>
        <p:nvGrpSpPr>
          <p:cNvPr id="50" name="Group 49">
            <a:extLst>
              <a:ext uri="{FF2B5EF4-FFF2-40B4-BE49-F238E27FC236}">
                <a16:creationId xmlns:a16="http://schemas.microsoft.com/office/drawing/2014/main" id="{03D56990-8E7A-6DC2-53B6-FF91B85FA198}"/>
              </a:ext>
            </a:extLst>
          </p:cNvPr>
          <p:cNvGrpSpPr/>
          <p:nvPr/>
        </p:nvGrpSpPr>
        <p:grpSpPr>
          <a:xfrm>
            <a:off x="522334" y="1225371"/>
            <a:ext cx="1731758" cy="1787599"/>
            <a:chOff x="383263" y="1271398"/>
            <a:chExt cx="1573055" cy="1565386"/>
          </a:xfrm>
        </p:grpSpPr>
        <p:grpSp>
          <p:nvGrpSpPr>
            <p:cNvPr id="43" name="Group 42">
              <a:extLst>
                <a:ext uri="{FF2B5EF4-FFF2-40B4-BE49-F238E27FC236}">
                  <a16:creationId xmlns:a16="http://schemas.microsoft.com/office/drawing/2014/main" id="{6C1ECF35-6F82-48DD-D1DA-389E07B51E0F}"/>
                </a:ext>
              </a:extLst>
            </p:cNvPr>
            <p:cNvGrpSpPr/>
            <p:nvPr/>
          </p:nvGrpSpPr>
          <p:grpSpPr>
            <a:xfrm>
              <a:off x="383263" y="1271398"/>
              <a:ext cx="1573055" cy="1565386"/>
              <a:chOff x="383263" y="1271398"/>
              <a:chExt cx="1573055" cy="1565386"/>
            </a:xfrm>
          </p:grpSpPr>
          <p:sp>
            <p:nvSpPr>
              <p:cNvPr id="26" name="Oval 25">
                <a:extLst>
                  <a:ext uri="{FF2B5EF4-FFF2-40B4-BE49-F238E27FC236}">
                    <a16:creationId xmlns:a16="http://schemas.microsoft.com/office/drawing/2014/main" id="{BF743996-4026-3986-ABC0-73B5AEC542BE}"/>
                  </a:ext>
                </a:extLst>
              </p:cNvPr>
              <p:cNvSpPr/>
              <p:nvPr/>
            </p:nvSpPr>
            <p:spPr>
              <a:xfrm>
                <a:off x="383263" y="1271398"/>
                <a:ext cx="1573055" cy="1565386"/>
              </a:xfrm>
              <a:prstGeom prst="ellipse">
                <a:avLst/>
              </a:prstGeom>
              <a:solidFill>
                <a:schemeClr val="bg1"/>
              </a:solidFill>
              <a:ln w="28575">
                <a:solidFill>
                  <a:schemeClr val="accent2"/>
                </a:solidFill>
                <a:prstDash val="dash"/>
              </a:ln>
            </p:spPr>
            <p:style>
              <a:lnRef idx="2">
                <a:scrgbClr r="0" g="0" b="0"/>
              </a:lnRef>
              <a:fillRef idx="1">
                <a:scrgbClr r="0" g="0" b="0"/>
              </a:fillRef>
              <a:effectRef idx="0">
                <a:schemeClr val="accent1">
                  <a:shade val="80000"/>
                  <a:alpha val="50000"/>
                  <a:hueOff val="-8"/>
                  <a:satOff val="1622"/>
                  <a:lumOff val="4193"/>
                  <a:alphaOff val="25000"/>
                </a:schemeClr>
              </a:effectRef>
              <a:fontRef idx="minor">
                <a:schemeClr val="tx1"/>
              </a:fontRef>
            </p:style>
          </p:sp>
          <p:sp>
            <p:nvSpPr>
              <p:cNvPr id="27" name="Oval 4">
                <a:extLst>
                  <a:ext uri="{FF2B5EF4-FFF2-40B4-BE49-F238E27FC236}">
                    <a16:creationId xmlns:a16="http://schemas.microsoft.com/office/drawing/2014/main" id="{5ED0025C-90BE-5B3F-8268-6701665FE938}"/>
                  </a:ext>
                </a:extLst>
              </p:cNvPr>
              <p:cNvSpPr txBox="1"/>
              <p:nvPr/>
            </p:nvSpPr>
            <p:spPr>
              <a:xfrm>
                <a:off x="782682" y="1505340"/>
                <a:ext cx="739455" cy="58197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2860" rIns="26057"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CPI</a:t>
                </a:r>
              </a:p>
            </p:txBody>
          </p:sp>
        </p:grpSp>
        <p:pic>
          <p:nvPicPr>
            <p:cNvPr id="16" name="Graphic 15" descr="Graduation cap outline">
              <a:extLst>
                <a:ext uri="{FF2B5EF4-FFF2-40B4-BE49-F238E27FC236}">
                  <a16:creationId xmlns:a16="http://schemas.microsoft.com/office/drawing/2014/main" id="{2C4DB6DB-6620-7494-FBD4-E1B40A79B9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2389" y="1896933"/>
              <a:ext cx="574802" cy="574802"/>
            </a:xfrm>
            <a:prstGeom prst="rect">
              <a:avLst/>
            </a:prstGeom>
          </p:spPr>
        </p:pic>
      </p:grpSp>
      <p:grpSp>
        <p:nvGrpSpPr>
          <p:cNvPr id="48" name="Group 47">
            <a:extLst>
              <a:ext uri="{FF2B5EF4-FFF2-40B4-BE49-F238E27FC236}">
                <a16:creationId xmlns:a16="http://schemas.microsoft.com/office/drawing/2014/main" id="{762B935D-35C8-5196-CDBD-B1CACB0E3DA2}"/>
              </a:ext>
            </a:extLst>
          </p:cNvPr>
          <p:cNvGrpSpPr/>
          <p:nvPr/>
        </p:nvGrpSpPr>
        <p:grpSpPr>
          <a:xfrm>
            <a:off x="3676488" y="2491570"/>
            <a:ext cx="1764811" cy="1694628"/>
            <a:chOff x="3328826" y="2554375"/>
            <a:chExt cx="1764811" cy="1694628"/>
          </a:xfrm>
        </p:grpSpPr>
        <p:grpSp>
          <p:nvGrpSpPr>
            <p:cNvPr id="34" name="Group 33">
              <a:extLst>
                <a:ext uri="{FF2B5EF4-FFF2-40B4-BE49-F238E27FC236}">
                  <a16:creationId xmlns:a16="http://schemas.microsoft.com/office/drawing/2014/main" id="{82FFFBD6-1C9F-F4EB-8CEA-9DC734B18F99}"/>
                </a:ext>
              </a:extLst>
            </p:cNvPr>
            <p:cNvGrpSpPr/>
            <p:nvPr/>
          </p:nvGrpSpPr>
          <p:grpSpPr>
            <a:xfrm>
              <a:off x="3328826" y="2554375"/>
              <a:ext cx="1764811" cy="1694628"/>
              <a:chOff x="1194034" y="1514011"/>
              <a:chExt cx="1405673" cy="1306143"/>
            </a:xfrm>
          </p:grpSpPr>
          <p:sp>
            <p:nvSpPr>
              <p:cNvPr id="35" name="Oval 34">
                <a:extLst>
                  <a:ext uri="{FF2B5EF4-FFF2-40B4-BE49-F238E27FC236}">
                    <a16:creationId xmlns:a16="http://schemas.microsoft.com/office/drawing/2014/main" id="{0D463E0D-64F7-5C02-096F-A19B2204E99B}"/>
                  </a:ext>
                </a:extLst>
              </p:cNvPr>
              <p:cNvSpPr/>
              <p:nvPr/>
            </p:nvSpPr>
            <p:spPr>
              <a:xfrm>
                <a:off x="1194034" y="1514011"/>
                <a:ext cx="1405673" cy="1306143"/>
              </a:xfrm>
              <a:prstGeom prst="ellipse">
                <a:avLst/>
              </a:prstGeom>
              <a:solidFill>
                <a:schemeClr val="bg1"/>
              </a:solidFill>
              <a:ln w="28575">
                <a:solidFill>
                  <a:schemeClr val="accent2"/>
                </a:solidFill>
                <a:prstDash val="dash"/>
              </a:ln>
            </p:spPr>
            <p:style>
              <a:lnRef idx="2">
                <a:scrgbClr r="0" g="0" b="0"/>
              </a:lnRef>
              <a:fillRef idx="1">
                <a:scrgbClr r="0" g="0" b="0"/>
              </a:fillRef>
              <a:effectRef idx="0">
                <a:schemeClr val="accent1">
                  <a:shade val="80000"/>
                  <a:alpha val="50000"/>
                  <a:hueOff val="-3"/>
                  <a:satOff val="649"/>
                  <a:lumOff val="1677"/>
                  <a:alphaOff val="10000"/>
                </a:schemeClr>
              </a:effectRef>
              <a:fontRef idx="minor">
                <a:schemeClr val="tx1"/>
              </a:fontRef>
            </p:style>
          </p:sp>
          <p:sp>
            <p:nvSpPr>
              <p:cNvPr id="36" name="Oval 4">
                <a:extLst>
                  <a:ext uri="{FF2B5EF4-FFF2-40B4-BE49-F238E27FC236}">
                    <a16:creationId xmlns:a16="http://schemas.microsoft.com/office/drawing/2014/main" id="{ADB8E3FC-3DF0-4AAA-7453-845D875669F5}"/>
                  </a:ext>
                </a:extLst>
              </p:cNvPr>
              <p:cNvSpPr txBox="1"/>
              <p:nvPr/>
            </p:nvSpPr>
            <p:spPr>
              <a:xfrm>
                <a:off x="1537800" y="1616648"/>
                <a:ext cx="745431" cy="63557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611" tIns="22860" rIns="22611"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DDRLF</a:t>
                </a:r>
              </a:p>
            </p:txBody>
          </p:sp>
        </p:grpSp>
        <p:pic>
          <p:nvPicPr>
            <p:cNvPr id="14" name="Graphic 13" descr="City outline">
              <a:extLst>
                <a:ext uri="{FF2B5EF4-FFF2-40B4-BE49-F238E27FC236}">
                  <a16:creationId xmlns:a16="http://schemas.microsoft.com/office/drawing/2014/main" id="{8BD55FB4-A637-326A-A440-C8D91E3EC0D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15988" y="3236412"/>
              <a:ext cx="734350" cy="734350"/>
            </a:xfrm>
            <a:prstGeom prst="rect">
              <a:avLst/>
            </a:prstGeom>
          </p:spPr>
        </p:pic>
      </p:grpSp>
      <p:grpSp>
        <p:nvGrpSpPr>
          <p:cNvPr id="49" name="Group 48">
            <a:extLst>
              <a:ext uri="{FF2B5EF4-FFF2-40B4-BE49-F238E27FC236}">
                <a16:creationId xmlns:a16="http://schemas.microsoft.com/office/drawing/2014/main" id="{25C465E9-F704-52C4-7A6D-426736B66119}"/>
              </a:ext>
            </a:extLst>
          </p:cNvPr>
          <p:cNvGrpSpPr/>
          <p:nvPr/>
        </p:nvGrpSpPr>
        <p:grpSpPr>
          <a:xfrm>
            <a:off x="1470465" y="2489787"/>
            <a:ext cx="1830967" cy="1694628"/>
            <a:chOff x="1047705" y="2611300"/>
            <a:chExt cx="1830967" cy="1694628"/>
          </a:xfrm>
        </p:grpSpPr>
        <p:grpSp>
          <p:nvGrpSpPr>
            <p:cNvPr id="42" name="Group 41">
              <a:extLst>
                <a:ext uri="{FF2B5EF4-FFF2-40B4-BE49-F238E27FC236}">
                  <a16:creationId xmlns:a16="http://schemas.microsoft.com/office/drawing/2014/main" id="{5BE5706C-D6BE-90C4-3069-73DBFAD2F63D}"/>
                </a:ext>
              </a:extLst>
            </p:cNvPr>
            <p:cNvGrpSpPr/>
            <p:nvPr/>
          </p:nvGrpSpPr>
          <p:grpSpPr>
            <a:xfrm>
              <a:off x="1047705" y="2611300"/>
              <a:ext cx="1830967" cy="1694628"/>
              <a:chOff x="1047705" y="2611300"/>
              <a:chExt cx="1830967" cy="1694628"/>
            </a:xfrm>
          </p:grpSpPr>
          <p:sp>
            <p:nvSpPr>
              <p:cNvPr id="38" name="Oval 37">
                <a:extLst>
                  <a:ext uri="{FF2B5EF4-FFF2-40B4-BE49-F238E27FC236}">
                    <a16:creationId xmlns:a16="http://schemas.microsoft.com/office/drawing/2014/main" id="{4A9B6AFD-E033-3E82-41FD-025D14B84C5C}"/>
                  </a:ext>
                </a:extLst>
              </p:cNvPr>
              <p:cNvSpPr/>
              <p:nvPr/>
            </p:nvSpPr>
            <p:spPr>
              <a:xfrm>
                <a:off x="1047705" y="2611300"/>
                <a:ext cx="1830967" cy="1694628"/>
              </a:xfrm>
              <a:prstGeom prst="ellipse">
                <a:avLst/>
              </a:prstGeom>
              <a:solidFill>
                <a:schemeClr val="bg1"/>
              </a:solidFill>
              <a:ln w="28575">
                <a:solidFill>
                  <a:schemeClr val="accent3"/>
                </a:solidFill>
                <a:prstDash val="solid"/>
              </a:ln>
            </p:spPr>
            <p:style>
              <a:lnRef idx="2">
                <a:scrgbClr r="0" g="0" b="0"/>
              </a:lnRef>
              <a:fillRef idx="1">
                <a:scrgbClr r="0" g="0" b="0"/>
              </a:fillRef>
              <a:effectRef idx="0">
                <a:schemeClr val="accent1">
                  <a:shade val="80000"/>
                  <a:alpha val="50000"/>
                  <a:hueOff val="-2"/>
                  <a:satOff val="324"/>
                  <a:lumOff val="839"/>
                  <a:alphaOff val="5000"/>
                </a:schemeClr>
              </a:effectRef>
              <a:fontRef idx="minor">
                <a:schemeClr val="tx1"/>
              </a:fontRef>
            </p:style>
          </p:sp>
          <p:sp>
            <p:nvSpPr>
              <p:cNvPr id="39" name="Oval 4">
                <a:extLst>
                  <a:ext uri="{FF2B5EF4-FFF2-40B4-BE49-F238E27FC236}">
                    <a16:creationId xmlns:a16="http://schemas.microsoft.com/office/drawing/2014/main" id="{1606D39E-A027-DE26-DC11-91E0774718AB}"/>
                  </a:ext>
                </a:extLst>
              </p:cNvPr>
              <p:cNvSpPr txBox="1"/>
              <p:nvPr/>
            </p:nvSpPr>
            <p:spPr>
              <a:xfrm>
                <a:off x="1515574" y="2692655"/>
                <a:ext cx="775697" cy="89838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9568" tIns="22860" rIns="19568"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CDBG</a:t>
                </a:r>
              </a:p>
            </p:txBody>
          </p:sp>
        </p:grpSp>
        <p:pic>
          <p:nvPicPr>
            <p:cNvPr id="10" name="Graphic 9" descr="Group">
              <a:extLst>
                <a:ext uri="{FF2B5EF4-FFF2-40B4-BE49-F238E27FC236}">
                  <a16:creationId xmlns:a16="http://schemas.microsoft.com/office/drawing/2014/main" id="{E0332F80-B09D-4D65-BB64-B57D6E39E29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91077" y="3305519"/>
              <a:ext cx="652099" cy="652099"/>
            </a:xfrm>
            <a:prstGeom prst="rect">
              <a:avLst/>
            </a:prstGeom>
          </p:spPr>
        </p:pic>
      </p:grpSp>
      <p:grpSp>
        <p:nvGrpSpPr>
          <p:cNvPr id="47" name="Group 46">
            <a:extLst>
              <a:ext uri="{FF2B5EF4-FFF2-40B4-BE49-F238E27FC236}">
                <a16:creationId xmlns:a16="http://schemas.microsoft.com/office/drawing/2014/main" id="{F021A76C-7501-CAA5-943A-BA73BD1A64CF}"/>
              </a:ext>
            </a:extLst>
          </p:cNvPr>
          <p:cNvGrpSpPr/>
          <p:nvPr/>
        </p:nvGrpSpPr>
        <p:grpSpPr>
          <a:xfrm>
            <a:off x="5662851" y="2460603"/>
            <a:ext cx="1808742" cy="1884352"/>
            <a:chOff x="5496599" y="2471735"/>
            <a:chExt cx="1867981" cy="1908879"/>
          </a:xfrm>
        </p:grpSpPr>
        <p:grpSp>
          <p:nvGrpSpPr>
            <p:cNvPr id="22" name="Group 21">
              <a:extLst>
                <a:ext uri="{FF2B5EF4-FFF2-40B4-BE49-F238E27FC236}">
                  <a16:creationId xmlns:a16="http://schemas.microsoft.com/office/drawing/2014/main" id="{7FF19CF7-EFC6-814B-BC06-E9A69B1F1546}"/>
                </a:ext>
              </a:extLst>
            </p:cNvPr>
            <p:cNvGrpSpPr/>
            <p:nvPr/>
          </p:nvGrpSpPr>
          <p:grpSpPr>
            <a:xfrm>
              <a:off x="5496599" y="2471735"/>
              <a:ext cx="1867981" cy="1908879"/>
              <a:chOff x="4792931" y="490640"/>
              <a:chExt cx="1634227" cy="1632395"/>
            </a:xfrm>
          </p:grpSpPr>
          <p:sp>
            <p:nvSpPr>
              <p:cNvPr id="23" name="Oval 22">
                <a:extLst>
                  <a:ext uri="{FF2B5EF4-FFF2-40B4-BE49-F238E27FC236}">
                    <a16:creationId xmlns:a16="http://schemas.microsoft.com/office/drawing/2014/main" id="{ABDD30A3-5D40-C442-23AA-91CC18A203FA}"/>
                  </a:ext>
                </a:extLst>
              </p:cNvPr>
              <p:cNvSpPr/>
              <p:nvPr/>
            </p:nvSpPr>
            <p:spPr>
              <a:xfrm>
                <a:off x="4792931" y="490640"/>
                <a:ext cx="1634227" cy="1632395"/>
              </a:xfrm>
              <a:prstGeom prst="ellipse">
                <a:avLst/>
              </a:prstGeom>
              <a:solidFill>
                <a:schemeClr val="bg1"/>
              </a:solidFill>
              <a:ln w="28575">
                <a:solidFill>
                  <a:schemeClr val="accent3"/>
                </a:solidFill>
                <a:prstDash val="solid"/>
              </a:ln>
            </p:spPr>
            <p:style>
              <a:lnRef idx="2">
                <a:scrgbClr r="0" g="0" b="0"/>
              </a:lnRef>
              <a:fillRef idx="1">
                <a:scrgbClr r="0" g="0" b="0"/>
              </a:fillRef>
              <a:effectRef idx="0">
                <a:schemeClr val="accent1">
                  <a:shade val="80000"/>
                  <a:alpha val="50000"/>
                  <a:hueOff val="-6"/>
                  <a:satOff val="1298"/>
                  <a:lumOff val="3355"/>
                  <a:alphaOff val="20000"/>
                </a:schemeClr>
              </a:effectRef>
              <a:fontRef idx="minor">
                <a:schemeClr val="tx1"/>
              </a:fontRef>
            </p:style>
          </p:sp>
          <p:sp>
            <p:nvSpPr>
              <p:cNvPr id="24" name="Oval 4">
                <a:extLst>
                  <a:ext uri="{FF2B5EF4-FFF2-40B4-BE49-F238E27FC236}">
                    <a16:creationId xmlns:a16="http://schemas.microsoft.com/office/drawing/2014/main" id="{CC275659-A153-4EE0-5B10-A7A022C65E8B}"/>
                  </a:ext>
                </a:extLst>
              </p:cNvPr>
              <p:cNvSpPr txBox="1"/>
              <p:nvPr/>
            </p:nvSpPr>
            <p:spPr>
              <a:xfrm>
                <a:off x="5319460" y="700102"/>
                <a:ext cx="659080" cy="68516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2860" rIns="26057"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E</a:t>
                </a:r>
                <a:r>
                  <a:rPr lang="en-US" dirty="0"/>
                  <a:t>IP</a:t>
                </a:r>
                <a:endParaRPr lang="en-US" sz="1800" kern="1200" dirty="0">
                  <a:solidFill>
                    <a:schemeClr val="tx1"/>
                  </a:solidFill>
                </a:endParaRPr>
              </a:p>
            </p:txBody>
          </p:sp>
        </p:grpSp>
        <p:pic>
          <p:nvPicPr>
            <p:cNvPr id="3074" name="Picture 2" descr="1,800+ Manhole Stock Illustrations, Royalty-Free Vector Graphics &amp; Clip Art  - iStock | Street manhole, Manhole covers, Open manhole">
              <a:extLst>
                <a:ext uri="{FF2B5EF4-FFF2-40B4-BE49-F238E27FC236}">
                  <a16:creationId xmlns:a16="http://schemas.microsoft.com/office/drawing/2014/main" id="{1BF51515-90D5-23B5-3E0E-C8033FF6950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77019" y="3370831"/>
              <a:ext cx="1003338" cy="7193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809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ppt_x"/>
                                          </p:val>
                                        </p:tav>
                                        <p:tav tm="100000">
                                          <p:val>
                                            <p:strVal val="#ppt_x"/>
                                          </p:val>
                                        </p:tav>
                                      </p:tavLst>
                                    </p:anim>
                                    <p:anim calcmode="lin" valueType="num">
                                      <p:cBhvr additive="base">
                                        <p:cTn id="2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circle(in)">
                                      <p:cBhvr>
                                        <p:cTn id="50" dur="20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down)">
                                      <p:cBhvr>
                                        <p:cTn id="55" dur="580">
                                          <p:stCondLst>
                                            <p:cond delay="0"/>
                                          </p:stCondLst>
                                        </p:cTn>
                                        <p:tgtEl>
                                          <p:spTgt spid="47"/>
                                        </p:tgtEl>
                                      </p:cBhvr>
                                    </p:animEffect>
                                    <p:anim calcmode="lin" valueType="num">
                                      <p:cBhvr>
                                        <p:cTn id="56"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61" dur="26">
                                          <p:stCondLst>
                                            <p:cond delay="650"/>
                                          </p:stCondLst>
                                        </p:cTn>
                                        <p:tgtEl>
                                          <p:spTgt spid="47"/>
                                        </p:tgtEl>
                                      </p:cBhvr>
                                      <p:to x="100000" y="60000"/>
                                    </p:animScale>
                                    <p:animScale>
                                      <p:cBhvr>
                                        <p:cTn id="62" dur="166" decel="50000">
                                          <p:stCondLst>
                                            <p:cond delay="676"/>
                                          </p:stCondLst>
                                        </p:cTn>
                                        <p:tgtEl>
                                          <p:spTgt spid="47"/>
                                        </p:tgtEl>
                                      </p:cBhvr>
                                      <p:to x="100000" y="100000"/>
                                    </p:animScale>
                                    <p:animScale>
                                      <p:cBhvr>
                                        <p:cTn id="63" dur="26">
                                          <p:stCondLst>
                                            <p:cond delay="1312"/>
                                          </p:stCondLst>
                                        </p:cTn>
                                        <p:tgtEl>
                                          <p:spTgt spid="47"/>
                                        </p:tgtEl>
                                      </p:cBhvr>
                                      <p:to x="100000" y="80000"/>
                                    </p:animScale>
                                    <p:animScale>
                                      <p:cBhvr>
                                        <p:cTn id="64" dur="166" decel="50000">
                                          <p:stCondLst>
                                            <p:cond delay="1338"/>
                                          </p:stCondLst>
                                        </p:cTn>
                                        <p:tgtEl>
                                          <p:spTgt spid="47"/>
                                        </p:tgtEl>
                                      </p:cBhvr>
                                      <p:to x="100000" y="100000"/>
                                    </p:animScale>
                                    <p:animScale>
                                      <p:cBhvr>
                                        <p:cTn id="65" dur="26">
                                          <p:stCondLst>
                                            <p:cond delay="1642"/>
                                          </p:stCondLst>
                                        </p:cTn>
                                        <p:tgtEl>
                                          <p:spTgt spid="47"/>
                                        </p:tgtEl>
                                      </p:cBhvr>
                                      <p:to x="100000" y="90000"/>
                                    </p:animScale>
                                    <p:animScale>
                                      <p:cBhvr>
                                        <p:cTn id="66" dur="166" decel="50000">
                                          <p:stCondLst>
                                            <p:cond delay="1668"/>
                                          </p:stCondLst>
                                        </p:cTn>
                                        <p:tgtEl>
                                          <p:spTgt spid="47"/>
                                        </p:tgtEl>
                                      </p:cBhvr>
                                      <p:to x="100000" y="100000"/>
                                    </p:animScale>
                                    <p:animScale>
                                      <p:cBhvr>
                                        <p:cTn id="67" dur="26">
                                          <p:stCondLst>
                                            <p:cond delay="1808"/>
                                          </p:stCondLst>
                                        </p:cTn>
                                        <p:tgtEl>
                                          <p:spTgt spid="47"/>
                                        </p:tgtEl>
                                      </p:cBhvr>
                                      <p:to x="100000" y="95000"/>
                                    </p:animScale>
                                    <p:animScale>
                                      <p:cBhvr>
                                        <p:cTn id="68" dur="166" decel="50000">
                                          <p:stCondLst>
                                            <p:cond delay="1834"/>
                                          </p:stCondLst>
                                        </p:cTn>
                                        <p:tgtEl>
                                          <p:spTgt spid="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8.0.4807"/>
  <p:tag name="SLIDO_PRESENTATION_ID" val="00000000-0000-0000-0000-000000000000"/>
  <p:tag name="SLIDO_EVENT_UUID" val="f9ec00b9-999d-46fc-8b66-0ce879e8955c"/>
  <p:tag name="SLIDO_EVENT_SECTION_UUID" val="148165a6-943d-443a-9704-43932f362390"/>
  <p:tag name="MENTIMETER_SERIES_ID_KEY" val="blsqc64bce9edd2wdoastz8eqhy64ucm"/>
</p:tagLst>
</file>

<file path=ppt/theme/theme1.xml><?xml version="1.0" encoding="utf-8"?>
<a:theme xmlns:a="http://schemas.openxmlformats.org/drawingml/2006/main" name="Custom Design">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1.png"/></Relationships>
</file>

<file path=ppt/webextensions/webextension1.xml><?xml version="1.0" encoding="utf-8"?>
<we:webextension xmlns:we="http://schemas.microsoft.com/office/webextensions/webextension/2010/11" id="{62550128-B071-4828-AB21-2A7A511AFE42}">
  <we:reference id="wa104379261" version="4.3.0.0" store="en-US" storeType="OMEX"/>
  <we:alternateReferences>
    <we:reference id="WA104379261" version="4.3.0.0" store="WA104379261" storeType="OMEX"/>
  </we:alternateReferences>
  <we:properties>
    <we:property name="MENTIMETER_PPT_THEME_DISABLED" value="&quot;false&quot;"/>
    <we:property name="MENTIMETER_QUESTION_ID_KEY" value="&quot;xfa57927edg3&quot;"/>
    <we:property name="MENTIMETER_SHOW_JOIN_INSTRUCTIONS" value="&quot;false&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072FE0E8154A41BBE7DDA723966D31" ma:contentTypeVersion="13" ma:contentTypeDescription="Create a new document." ma:contentTypeScope="" ma:versionID="15157335920613cec8b22dc4b9252f6d">
  <xsd:schema xmlns:xsd="http://www.w3.org/2001/XMLSchema" xmlns:xs="http://www.w3.org/2001/XMLSchema" xmlns:p="http://schemas.microsoft.com/office/2006/metadata/properties" xmlns:ns2="431100d4-4470-42c1-96bc-46686c1829ae" xmlns:ns3="2caeac48-cba0-4630-8516-530feeea33b3" targetNamespace="http://schemas.microsoft.com/office/2006/metadata/properties" ma:root="true" ma:fieldsID="12c7339e3c90cd580e1f337eb9b4a1f0" ns2:_="" ns3:_="">
    <xsd:import namespace="431100d4-4470-42c1-96bc-46686c1829ae"/>
    <xsd:import namespace="2caeac48-cba0-4630-8516-530feeea33b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100d4-4470-42c1-96bc-46686c1829a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aeac48-cba0-4630-8516-530feeea33b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36C49D-C16F-4532-B295-B09D505FA10E}">
  <ds:schemaRefs>
    <ds:schemaRef ds:uri="http://schemas.microsoft.com/sharepoint/v3/contenttype/forms"/>
  </ds:schemaRefs>
</ds:datastoreItem>
</file>

<file path=customXml/itemProps2.xml><?xml version="1.0" encoding="utf-8"?>
<ds:datastoreItem xmlns:ds="http://schemas.openxmlformats.org/officeDocument/2006/customXml" ds:itemID="{FA47F362-AB41-4ABF-83EE-218717EAE2D2}">
  <ds:schemaRefs>
    <ds:schemaRef ds:uri="http://schemas.microsoft.com/office/2006/metadata/properties"/>
    <ds:schemaRef ds:uri="2caeac48-cba0-4630-8516-530feeea33b3"/>
    <ds:schemaRef ds:uri="http://schemas.microsoft.com/office/2006/documentManagement/types"/>
    <ds:schemaRef ds:uri="http://www.w3.org/XML/1998/namespace"/>
    <ds:schemaRef ds:uri="http://purl.org/dc/dcmitype/"/>
    <ds:schemaRef ds:uri="http://schemas.microsoft.com/office/infopath/2007/PartnerControls"/>
    <ds:schemaRef ds:uri="431100d4-4470-42c1-96bc-46686c1829ae"/>
    <ds:schemaRef ds:uri="http://schemas.openxmlformats.org/package/2006/metadata/core-properties"/>
    <ds:schemaRef ds:uri="http://purl.org/dc/terms/"/>
    <ds:schemaRef ds:uri="http://purl.org/dc/elements/1.1/"/>
  </ds:schemaRefs>
</ds:datastoreItem>
</file>

<file path=customXml/itemProps3.xml><?xml version="1.0" encoding="utf-8"?>
<ds:datastoreItem xmlns:ds="http://schemas.openxmlformats.org/officeDocument/2006/customXml" ds:itemID="{7CBC8F51-2B79-4898-918C-3B7ADFA2BD4E}">
  <ds:schemaRefs>
    <ds:schemaRef ds:uri="2caeac48-cba0-4630-8516-530feeea33b3"/>
    <ds:schemaRef ds:uri="431100d4-4470-42c1-96bc-46686c1829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17537</TotalTime>
  <Words>4833</Words>
  <Application>Microsoft Office PowerPoint</Application>
  <PresentationFormat>On-screen Show (4:3)</PresentationFormat>
  <Paragraphs>326</Paragraphs>
  <Slides>35</Slides>
  <Notes>35</Notes>
  <HiddenSlides>0</HiddenSlides>
  <MMClips>0</MMClips>
  <ScaleCrop>false</ScaleCrop>
  <HeadingPairs>
    <vt:vector size="4" baseType="variant">
      <vt:variant>
        <vt:lpstr>Theme</vt:lpstr>
      </vt:variant>
      <vt:variant>
        <vt:i4>4</vt:i4>
      </vt:variant>
      <vt:variant>
        <vt:lpstr>Slide Titles</vt:lpstr>
      </vt:variant>
      <vt:variant>
        <vt:i4>35</vt:i4>
      </vt:variant>
    </vt:vector>
  </HeadingPairs>
  <TitlesOfParts>
    <vt:vector size="39" baseType="lpstr">
      <vt:lpstr>Custom Design</vt:lpstr>
      <vt:lpstr>Office Theme</vt:lpstr>
      <vt:lpstr>1_Office Theme</vt:lpstr>
      <vt:lpstr>1_Custom Design</vt:lpstr>
      <vt:lpstr>The PlanFirst Program </vt:lpstr>
      <vt:lpstr>What is PlanFirst ?</vt:lpstr>
      <vt:lpstr>What is PlanFirst ?</vt:lpstr>
      <vt:lpstr>Why do you want to participate ? </vt:lpstr>
      <vt:lpstr>Benefits of PlanFirst </vt:lpstr>
      <vt:lpstr>PlanFirst benefits  </vt:lpstr>
      <vt:lpstr>PowerPoint Presentation</vt:lpstr>
      <vt:lpstr>PowerPoint Presentation</vt:lpstr>
      <vt:lpstr>Alphabet soup-lightning round</vt:lpstr>
      <vt:lpstr>PowerPoint Presentation</vt:lpstr>
      <vt:lpstr>How did we get here?</vt:lpstr>
      <vt:lpstr>PowerPoint Presentation</vt:lpstr>
      <vt:lpstr>Indicator: Goals</vt:lpstr>
      <vt:lpstr>Indicator: Leadership</vt:lpstr>
      <vt:lpstr>Indicator: Participation</vt:lpstr>
      <vt:lpstr>Indicator: Implementation</vt:lpstr>
      <vt:lpstr>Indicator: Impact</vt:lpstr>
      <vt:lpstr>PowerPoint Presentation</vt:lpstr>
      <vt:lpstr>Question E: Indicator Leadership</vt:lpstr>
      <vt:lpstr>Lowest scoring question (2023)</vt:lpstr>
      <vt:lpstr>Second lowest scoring questions (2023)</vt:lpstr>
      <vt:lpstr>Lowest scored answers of Question A (PRG):</vt:lpstr>
      <vt:lpstr>Lowest scored answers of Question J (external):</vt:lpstr>
      <vt:lpstr>PowerPoint Presentation</vt:lpstr>
      <vt:lpstr>Tips and tricks</vt:lpstr>
      <vt:lpstr>Tips and tricks</vt:lpstr>
      <vt:lpstr>Additional tips for success</vt:lpstr>
      <vt:lpstr>Invite us into to your community through pictures.</vt:lpstr>
      <vt:lpstr>Reviewer responses</vt:lpstr>
      <vt:lpstr>Application: Lessons Learned </vt:lpstr>
      <vt:lpstr>PlanFirst incentives-a success story</vt:lpstr>
      <vt:lpstr>PowerPoint Presentation</vt:lpstr>
      <vt:lpstr>PowerPoint Presentation</vt:lpstr>
      <vt:lpstr>The PlanFirst Program upcoming dates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Shayla Moultrie</dc:creator>
  <cp:lastModifiedBy>Daniel Gaddis</cp:lastModifiedBy>
  <cp:revision>9</cp:revision>
  <cp:lastPrinted>2024-02-13T14:36:59Z</cp:lastPrinted>
  <dcterms:created xsi:type="dcterms:W3CDTF">2023-04-03T19:03:47Z</dcterms:created>
  <dcterms:modified xsi:type="dcterms:W3CDTF">2024-03-19T16:52:02Z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0x01010040072FE0E8154A41BBE7DDA723966D31</vt:lpwstr>
  </property>
  <property fmtid="{D5CDD505-2E9C-101B-9397-08002B2CF9AE}" pid="3" name="SlidoAppVersion">
    <vt:lpwstr>1.8.0.4807</vt:lpwstr>
  </property>
</Properties>
</file>